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260"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722" r:id="rId107"/>
    <p:sldId id="725" r:id="rId108"/>
    <p:sldId id="723" r:id="rId109"/>
    <p:sldId id="724" r:id="rId110"/>
    <p:sldId id="717" r:id="rId111"/>
    <p:sldId id="719" r:id="rId112"/>
    <p:sldId id="720" r:id="rId113"/>
    <p:sldId id="721" r:id="rId114"/>
    <p:sldId id="366" r:id="rId115"/>
    <p:sldId id="367" r:id="rId116"/>
    <p:sldId id="726" r:id="rId117"/>
    <p:sldId id="368" r:id="rId118"/>
    <p:sldId id="369" r:id="rId119"/>
    <p:sldId id="370" r:id="rId120"/>
    <p:sldId id="371" r:id="rId121"/>
    <p:sldId id="372" r:id="rId122"/>
    <p:sldId id="374" r:id="rId123"/>
    <p:sldId id="375" r:id="rId124"/>
    <p:sldId id="378" r:id="rId125"/>
    <p:sldId id="729" r:id="rId126"/>
    <p:sldId id="728" r:id="rId127"/>
    <p:sldId id="379" r:id="rId128"/>
    <p:sldId id="380" r:id="rId129"/>
    <p:sldId id="381" r:id="rId130"/>
    <p:sldId id="727"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Lst>
  <p:sldSz cx="14401800" cy="7200900"/>
  <p:notesSz cx="14401800" cy="72009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66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31185" y="1286446"/>
            <a:ext cx="5929629" cy="941069"/>
          </a:xfrm>
          <a:prstGeom prst="rect">
            <a:avLst/>
          </a:prstGeom>
        </p:spPr>
        <p:txBody>
          <a:bodyPr wrap="square" lIns="0" tIns="0" rIns="0" bIns="0">
            <a:spAutoFit/>
          </a:bodyPr>
          <a:lstStyle>
            <a:lvl1pPr>
              <a:defRPr sz="60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6000" b="0" i="0">
                <a:solidFill>
                  <a:schemeClr val="tx1"/>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6939" y="20256"/>
            <a:ext cx="14025879" cy="2270760"/>
          </a:xfrm>
          <a:prstGeom prst="rect">
            <a:avLst/>
          </a:prstGeom>
        </p:spPr>
        <p:txBody>
          <a:bodyPr wrap="square" lIns="0" tIns="0" rIns="0" bIns="0">
            <a:spAutoFit/>
          </a:bodyPr>
          <a:lstStyle>
            <a:lvl1pPr>
              <a:defRPr sz="5300" b="0" i="0">
                <a:solidFill>
                  <a:schemeClr val="tx1"/>
                </a:solidFill>
                <a:latin typeface="Calibri"/>
                <a:cs typeface="Calibri"/>
              </a:defRPr>
            </a:lvl1pPr>
          </a:lstStyle>
          <a:p>
            <a:endParaRPr/>
          </a:p>
        </p:txBody>
      </p:sp>
      <p:sp>
        <p:nvSpPr>
          <p:cNvPr id="3" name="Holder 3"/>
          <p:cNvSpPr>
            <a:spLocks noGrp="1"/>
          </p:cNvSpPr>
          <p:nvPr>
            <p:ph type="body" idx="1"/>
          </p:nvPr>
        </p:nvSpPr>
        <p:spPr>
          <a:xfrm>
            <a:off x="1332230" y="1688083"/>
            <a:ext cx="9505315" cy="1727200"/>
          </a:xfrm>
          <a:prstGeom prst="rect">
            <a:avLst/>
          </a:prstGeom>
        </p:spPr>
        <p:txBody>
          <a:bodyPr wrap="square" lIns="0" tIns="0" rIns="0" bIns="0">
            <a:spAutoFit/>
          </a:bodyPr>
          <a:lstStyle>
            <a:lvl1pPr>
              <a:defRPr sz="6000" b="0" i="0">
                <a:solidFill>
                  <a:schemeClr val="tx1"/>
                </a:solidFill>
                <a:latin typeface="Calibri Light"/>
                <a:cs typeface="Calibri Ligh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3/19/2024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10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www.statology.org/binomial-distribution-calculator/" TargetMode="Externa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hyperlink" Target="https://www.statology.org/binomial-distribution-calculator/" TargetMode="Externa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hyperlink" Target="https://www.statology.org/binomial-distribution-calculator/" TargetMode="Externa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hyperlink" Target="https://www.statology.org/binomial-distribution-calculator/"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brilliant.org/wiki/discrete-random-variables-definition/"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www.scribbr.com/statistics/central-tendency/#mean" TargetMode="External"/><Relationship Id="rId2" Type="http://schemas.openxmlformats.org/officeDocument/2006/relationships/hyperlink" Target="https://www.scribbr.com/commonly-confused-words/discrete-or-discreet/#meaning" TargetMode="Externa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hyperlink" Target="https://www.scribbr.com/statistics/central-tendency/#mean" TargetMode="Externa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en.wikipedia.org/wiki/Normal_distribution" TargetMode="External"/><Relationship Id="rId2" Type="http://schemas.openxmlformats.org/officeDocument/2006/relationships/image" Target="../media/image78.png"/><Relationship Id="rId1" Type="http://schemas.openxmlformats.org/officeDocument/2006/relationships/slideLayout" Target="../slideLayouts/slideLayout5.xml"/><Relationship Id="rId4" Type="http://schemas.openxmlformats.org/officeDocument/2006/relationships/hyperlink" Target="https://en.wikipedia.org/wiki/68%E2%80%9395%E2%80%9399.7_rule" TargetMode="External"/></Relationships>
</file>

<file path=ppt/slides/_rels/slide123.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hyperlink" Target="https://en.wikipedia.org/wiki/Skewness" TargetMode="External"/><Relationship Id="rId3" Type="http://schemas.openxmlformats.org/officeDocument/2006/relationships/hyperlink" Target="https://en.wikipedia.org/wiki/Probability_distribution" TargetMode="External"/><Relationship Id="rId7" Type="http://schemas.openxmlformats.org/officeDocument/2006/relationships/hyperlink" Target="https://en.wikipedia.org/wiki/Standardized_moment" TargetMode="External"/><Relationship Id="rId2" Type="http://schemas.openxmlformats.org/officeDocument/2006/relationships/hyperlink" Target="https://en.wikipedia.org/wiki/Graph_of_a_function" TargetMode="External"/><Relationship Id="rId1" Type="http://schemas.openxmlformats.org/officeDocument/2006/relationships/slideLayout" Target="../slideLayouts/slideLayout2.xml"/><Relationship Id="rId6" Type="http://schemas.openxmlformats.org/officeDocument/2006/relationships/hyperlink" Target="https://en.wikipedia.org/wiki/Variance" TargetMode="External"/><Relationship Id="rId5" Type="http://schemas.openxmlformats.org/officeDocument/2006/relationships/hyperlink" Target="https://en.wikipedia.org/wiki/Central_moment" TargetMode="External"/><Relationship Id="rId4" Type="http://schemas.openxmlformats.org/officeDocument/2006/relationships/hyperlink" Target="https://en.wikipedia.org/wiki/Expected_value" TargetMode="External"/><Relationship Id="rId9" Type="http://schemas.openxmlformats.org/officeDocument/2006/relationships/hyperlink" Target="https://en.wikipedia.org/wiki/Kurtosis" TargetMode="External"/></Relationships>
</file>

<file path=ppt/slides/_rels/slide133.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Event_(probability_theory)" TargetMode="External"/><Relationship Id="rId2" Type="http://schemas.openxmlformats.org/officeDocument/2006/relationships/hyperlink" Target="https://en.wikipedia.org/wiki/Mathematics" TargetMode="Externa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jp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45.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2564765" cy="701040"/>
          </a:xfrm>
          <a:prstGeom prst="rect">
            <a:avLst/>
          </a:prstGeom>
        </p:spPr>
        <p:txBody>
          <a:bodyPr vert="horz" wrap="square" lIns="0" tIns="16510" rIns="0" bIns="0" rtlCol="0">
            <a:spAutoFit/>
          </a:bodyPr>
          <a:lstStyle/>
          <a:p>
            <a:pPr marL="12700">
              <a:lnSpc>
                <a:spcPct val="100000"/>
              </a:lnSpc>
              <a:spcBef>
                <a:spcPts val="130"/>
              </a:spcBef>
            </a:pPr>
            <a:r>
              <a:rPr sz="4400" spc="-90" dirty="0">
                <a:latin typeface="Calibri Light"/>
                <a:cs typeface="Calibri Light"/>
              </a:rPr>
              <a:t>Text</a:t>
            </a:r>
            <a:r>
              <a:rPr sz="4400" spc="-105" dirty="0">
                <a:latin typeface="Calibri Light"/>
                <a:cs typeface="Calibri Light"/>
              </a:rPr>
              <a:t> </a:t>
            </a:r>
            <a:r>
              <a:rPr sz="4400" spc="5" dirty="0">
                <a:latin typeface="Calibri Light"/>
                <a:cs typeface="Calibri Light"/>
              </a:rPr>
              <a:t>Books:</a:t>
            </a:r>
            <a:endParaRPr sz="4400">
              <a:latin typeface="Calibri Light"/>
              <a:cs typeface="Calibri Light"/>
            </a:endParaRPr>
          </a:p>
        </p:txBody>
      </p:sp>
      <p:pic>
        <p:nvPicPr>
          <p:cNvPr id="3" name="object 3"/>
          <p:cNvPicPr/>
          <p:nvPr/>
        </p:nvPicPr>
        <p:blipFill>
          <a:blip r:embed="rId2" cstate="print"/>
          <a:stretch>
            <a:fillRect/>
          </a:stretch>
        </p:blipFill>
        <p:spPr>
          <a:xfrm>
            <a:off x="4467225" y="1828800"/>
            <a:ext cx="3257550" cy="3724275"/>
          </a:xfrm>
          <a:prstGeom prst="rect">
            <a:avLst/>
          </a:prstGeom>
        </p:spPr>
      </p:pic>
      <p:sp>
        <p:nvSpPr>
          <p:cNvPr id="4" name="object 4"/>
          <p:cNvSpPr txBox="1"/>
          <p:nvPr/>
        </p:nvSpPr>
        <p:spPr>
          <a:xfrm>
            <a:off x="3307079" y="5795327"/>
            <a:ext cx="951865" cy="243204"/>
          </a:xfrm>
          <a:prstGeom prst="rect">
            <a:avLst/>
          </a:prstGeom>
        </p:spPr>
        <p:txBody>
          <a:bodyPr vert="horz" wrap="square" lIns="0" tIns="15875" rIns="0" bIns="0" rtlCol="0">
            <a:spAutoFit/>
          </a:bodyPr>
          <a:lstStyle/>
          <a:p>
            <a:pPr marL="12700">
              <a:lnSpc>
                <a:spcPct val="100000"/>
              </a:lnSpc>
              <a:spcBef>
                <a:spcPts val="125"/>
              </a:spcBef>
            </a:pPr>
            <a:r>
              <a:rPr sz="1400" b="1" spc="-114" dirty="0">
                <a:latin typeface="Times New Roman"/>
                <a:cs typeface="Times New Roman"/>
              </a:rPr>
              <a:t>T</a:t>
            </a:r>
            <a:r>
              <a:rPr sz="1400" b="1" spc="50" dirty="0">
                <a:latin typeface="Times New Roman"/>
                <a:cs typeface="Times New Roman"/>
              </a:rPr>
              <a:t>e</a:t>
            </a:r>
            <a:r>
              <a:rPr sz="1400" b="1" spc="-30" dirty="0">
                <a:latin typeface="Times New Roman"/>
                <a:cs typeface="Times New Roman"/>
              </a:rPr>
              <a:t>x</a:t>
            </a:r>
            <a:r>
              <a:rPr sz="1400" b="1" spc="5" dirty="0">
                <a:latin typeface="Times New Roman"/>
                <a:cs typeface="Times New Roman"/>
              </a:rPr>
              <a:t>t</a:t>
            </a:r>
            <a:r>
              <a:rPr sz="1400" b="1" spc="-80" dirty="0">
                <a:latin typeface="Times New Roman"/>
                <a:cs typeface="Times New Roman"/>
              </a:rPr>
              <a:t> </a:t>
            </a:r>
            <a:r>
              <a:rPr sz="1400" b="1" spc="35" dirty="0">
                <a:latin typeface="Times New Roman"/>
                <a:cs typeface="Times New Roman"/>
              </a:rPr>
              <a:t>B</a:t>
            </a:r>
            <a:r>
              <a:rPr sz="1400" b="1" spc="40" dirty="0">
                <a:latin typeface="Times New Roman"/>
                <a:cs typeface="Times New Roman"/>
              </a:rPr>
              <a:t>oo</a:t>
            </a:r>
            <a:r>
              <a:rPr sz="1400" b="1" spc="45" dirty="0">
                <a:latin typeface="Times New Roman"/>
                <a:cs typeface="Times New Roman"/>
              </a:rPr>
              <a:t>k</a:t>
            </a:r>
            <a:r>
              <a:rPr sz="1400" b="1" spc="50" dirty="0">
                <a:latin typeface="Times New Roman"/>
                <a:cs typeface="Times New Roman"/>
              </a:rPr>
              <a:t>s</a:t>
            </a:r>
            <a:r>
              <a:rPr sz="1400" b="1" spc="5" dirty="0">
                <a:latin typeface="Times New Roman"/>
                <a:cs typeface="Times New Roman"/>
              </a:rPr>
              <a:t>:</a:t>
            </a:r>
            <a:endParaRPr sz="1400">
              <a:latin typeface="Times New Roman"/>
              <a:cs typeface="Times New Roman"/>
            </a:endParaRPr>
          </a:p>
        </p:txBody>
      </p:sp>
      <p:pic>
        <p:nvPicPr>
          <p:cNvPr id="5" name="object 5"/>
          <p:cNvPicPr/>
          <p:nvPr/>
        </p:nvPicPr>
        <p:blipFill>
          <a:blip r:embed="rId3" cstate="print"/>
          <a:stretch>
            <a:fillRect/>
          </a:stretch>
        </p:blipFill>
        <p:spPr>
          <a:xfrm>
            <a:off x="2771775" y="5553075"/>
            <a:ext cx="6429375" cy="13049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5569585" cy="701040"/>
          </a:xfrm>
          <a:prstGeom prst="rect">
            <a:avLst/>
          </a:prstGeom>
        </p:spPr>
        <p:txBody>
          <a:bodyPr vert="horz" wrap="square" lIns="0" tIns="16510" rIns="0" bIns="0" rtlCol="0">
            <a:spAutoFit/>
          </a:bodyPr>
          <a:lstStyle/>
          <a:p>
            <a:pPr marL="12700">
              <a:lnSpc>
                <a:spcPct val="100000"/>
              </a:lnSpc>
              <a:spcBef>
                <a:spcPts val="130"/>
              </a:spcBef>
            </a:pPr>
            <a:r>
              <a:rPr sz="4400" spc="-30" dirty="0">
                <a:latin typeface="Calibri Light"/>
                <a:cs typeface="Calibri Light"/>
              </a:rPr>
              <a:t>Training</a:t>
            </a:r>
            <a:r>
              <a:rPr sz="4400" spc="-170" dirty="0">
                <a:latin typeface="Calibri Light"/>
                <a:cs typeface="Calibri Light"/>
              </a:rPr>
              <a:t> </a:t>
            </a:r>
            <a:r>
              <a:rPr sz="4400" spc="20" dirty="0">
                <a:latin typeface="Calibri Light"/>
                <a:cs typeface="Calibri Light"/>
              </a:rPr>
              <a:t>and</a:t>
            </a:r>
            <a:r>
              <a:rPr sz="4400" spc="-95" dirty="0">
                <a:latin typeface="Calibri Light"/>
                <a:cs typeface="Calibri Light"/>
              </a:rPr>
              <a:t> </a:t>
            </a:r>
            <a:r>
              <a:rPr sz="4400" spc="-50" dirty="0">
                <a:latin typeface="Calibri Light"/>
                <a:cs typeface="Calibri Light"/>
              </a:rPr>
              <a:t>Testing</a:t>
            </a:r>
            <a:r>
              <a:rPr sz="4400" spc="-170" dirty="0">
                <a:latin typeface="Calibri Light"/>
                <a:cs typeface="Calibri Light"/>
              </a:rPr>
              <a:t> </a:t>
            </a:r>
            <a:r>
              <a:rPr sz="4400" spc="-25" dirty="0">
                <a:latin typeface="Calibri Light"/>
                <a:cs typeface="Calibri Light"/>
              </a:rPr>
              <a:t>data</a:t>
            </a:r>
            <a:endParaRPr sz="4400">
              <a:latin typeface="Calibri Light"/>
              <a:cs typeface="Calibri Light"/>
            </a:endParaRPr>
          </a:p>
        </p:txBody>
      </p:sp>
      <p:sp>
        <p:nvSpPr>
          <p:cNvPr id="3" name="object 3"/>
          <p:cNvSpPr txBox="1"/>
          <p:nvPr/>
        </p:nvSpPr>
        <p:spPr>
          <a:xfrm>
            <a:off x="917575" y="1748161"/>
            <a:ext cx="10309860" cy="4297680"/>
          </a:xfrm>
          <a:prstGeom prst="rect">
            <a:avLst/>
          </a:prstGeom>
        </p:spPr>
        <p:txBody>
          <a:bodyPr vert="horz" wrap="square" lIns="0" tIns="62230" rIns="0" bIns="0" rtlCol="0">
            <a:spAutoFit/>
          </a:bodyPr>
          <a:lstStyle/>
          <a:p>
            <a:pPr marL="241300" indent="-229235">
              <a:lnSpc>
                <a:spcPct val="100000"/>
              </a:lnSpc>
              <a:spcBef>
                <a:spcPts val="490"/>
              </a:spcBef>
              <a:buFont typeface="Arial MT"/>
              <a:buChar char="•"/>
              <a:tabLst>
                <a:tab pos="241935" algn="l"/>
              </a:tabLst>
            </a:pPr>
            <a:r>
              <a:rPr sz="2600" spc="-15" dirty="0">
                <a:latin typeface="Calibri"/>
                <a:cs typeface="Calibri"/>
              </a:rPr>
              <a:t>Two</a:t>
            </a:r>
            <a:r>
              <a:rPr sz="2600" spc="-110" dirty="0">
                <a:latin typeface="Calibri"/>
                <a:cs typeface="Calibri"/>
              </a:rPr>
              <a:t> </a:t>
            </a:r>
            <a:r>
              <a:rPr sz="2600" dirty="0">
                <a:latin typeface="Calibri"/>
                <a:cs typeface="Calibri"/>
              </a:rPr>
              <a:t>types</a:t>
            </a:r>
            <a:r>
              <a:rPr sz="2600" spc="-45" dirty="0">
                <a:latin typeface="Calibri"/>
                <a:cs typeface="Calibri"/>
              </a:rPr>
              <a:t> </a:t>
            </a:r>
            <a:r>
              <a:rPr sz="2600" spc="-10" dirty="0">
                <a:latin typeface="Calibri"/>
                <a:cs typeface="Calibri"/>
              </a:rPr>
              <a:t>of</a:t>
            </a:r>
            <a:r>
              <a:rPr sz="2600" spc="25" dirty="0">
                <a:latin typeface="Calibri"/>
                <a:cs typeface="Calibri"/>
              </a:rPr>
              <a:t> </a:t>
            </a:r>
            <a:r>
              <a:rPr sz="2600" spc="10" dirty="0">
                <a:latin typeface="Calibri"/>
                <a:cs typeface="Calibri"/>
              </a:rPr>
              <a:t>data</a:t>
            </a:r>
            <a:r>
              <a:rPr sz="2600" spc="-125" dirty="0">
                <a:latin typeface="Calibri"/>
                <a:cs typeface="Calibri"/>
              </a:rPr>
              <a:t> </a:t>
            </a:r>
            <a:r>
              <a:rPr sz="2600" spc="5" dirty="0">
                <a:latin typeface="Calibri"/>
                <a:cs typeface="Calibri"/>
              </a:rPr>
              <a:t>set</a:t>
            </a:r>
            <a:r>
              <a:rPr sz="2600" spc="-5" dirty="0">
                <a:latin typeface="Calibri"/>
                <a:cs typeface="Calibri"/>
              </a:rPr>
              <a:t> </a:t>
            </a:r>
            <a:r>
              <a:rPr sz="2600" spc="10" dirty="0">
                <a:solidFill>
                  <a:srgbClr val="FF0000"/>
                </a:solidFill>
                <a:latin typeface="Calibri"/>
                <a:cs typeface="Calibri"/>
              </a:rPr>
              <a:t>in</a:t>
            </a:r>
            <a:r>
              <a:rPr sz="2600" spc="-30" dirty="0">
                <a:solidFill>
                  <a:srgbClr val="FF0000"/>
                </a:solidFill>
                <a:latin typeface="Calibri"/>
                <a:cs typeface="Calibri"/>
              </a:rPr>
              <a:t> </a:t>
            </a:r>
            <a:r>
              <a:rPr sz="2600" dirty="0">
                <a:solidFill>
                  <a:srgbClr val="FF0000"/>
                </a:solidFill>
                <a:latin typeface="Calibri"/>
                <a:cs typeface="Calibri"/>
              </a:rPr>
              <a:t>supervised</a:t>
            </a:r>
            <a:r>
              <a:rPr sz="2600" spc="-30" dirty="0">
                <a:solidFill>
                  <a:srgbClr val="FF0000"/>
                </a:solidFill>
                <a:latin typeface="Calibri"/>
                <a:cs typeface="Calibri"/>
              </a:rPr>
              <a:t> </a:t>
            </a:r>
            <a:r>
              <a:rPr sz="2600" spc="-10" dirty="0">
                <a:solidFill>
                  <a:srgbClr val="FF0000"/>
                </a:solidFill>
                <a:latin typeface="Calibri"/>
                <a:cs typeface="Calibri"/>
              </a:rPr>
              <a:t>classifier</a:t>
            </a:r>
            <a:r>
              <a:rPr sz="2600" spc="-10" dirty="0">
                <a:latin typeface="Calibri"/>
                <a:cs typeface="Calibri"/>
              </a:rPr>
              <a:t>.</a:t>
            </a:r>
            <a:endParaRPr sz="2600">
              <a:latin typeface="Calibri"/>
              <a:cs typeface="Calibri"/>
            </a:endParaRPr>
          </a:p>
          <a:p>
            <a:pPr marL="699135" lvl="1" indent="-229235">
              <a:lnSpc>
                <a:spcPct val="100000"/>
              </a:lnSpc>
              <a:spcBef>
                <a:spcPts val="335"/>
              </a:spcBef>
              <a:buFont typeface="Arial MT"/>
              <a:buChar char="•"/>
              <a:tabLst>
                <a:tab pos="698500" algn="l"/>
                <a:tab pos="699135" algn="l"/>
              </a:tabLst>
            </a:pPr>
            <a:r>
              <a:rPr sz="2150" spc="-20" dirty="0">
                <a:solidFill>
                  <a:srgbClr val="FF0000"/>
                </a:solidFill>
                <a:latin typeface="Calibri"/>
                <a:cs typeface="Calibri"/>
              </a:rPr>
              <a:t>Training</a:t>
            </a:r>
            <a:r>
              <a:rPr sz="2150" spc="140" dirty="0">
                <a:solidFill>
                  <a:srgbClr val="FF0000"/>
                </a:solidFill>
                <a:latin typeface="Calibri"/>
                <a:cs typeface="Calibri"/>
              </a:rPr>
              <a:t> </a:t>
            </a:r>
            <a:r>
              <a:rPr sz="2150" spc="-15" dirty="0">
                <a:solidFill>
                  <a:srgbClr val="FF0000"/>
                </a:solidFill>
                <a:latin typeface="Calibri"/>
                <a:cs typeface="Calibri"/>
              </a:rPr>
              <a:t>set</a:t>
            </a:r>
            <a:r>
              <a:rPr sz="2150" spc="80" dirty="0">
                <a:solidFill>
                  <a:srgbClr val="FF0000"/>
                </a:solidFill>
                <a:latin typeface="Calibri"/>
                <a:cs typeface="Calibri"/>
              </a:rPr>
              <a:t> </a:t>
            </a:r>
            <a:r>
              <a:rPr sz="2150" spc="5" dirty="0">
                <a:latin typeface="Calibri"/>
                <a:cs typeface="Calibri"/>
              </a:rPr>
              <a:t>:</a:t>
            </a:r>
            <a:r>
              <a:rPr sz="2150" spc="60" dirty="0">
                <a:latin typeface="Calibri"/>
                <a:cs typeface="Calibri"/>
              </a:rPr>
              <a:t> </a:t>
            </a:r>
            <a:r>
              <a:rPr sz="2150" spc="20" dirty="0">
                <a:latin typeface="Calibri"/>
                <a:cs typeface="Calibri"/>
              </a:rPr>
              <a:t>70</a:t>
            </a:r>
            <a:r>
              <a:rPr sz="2150" spc="-10" dirty="0">
                <a:latin typeface="Calibri"/>
                <a:cs typeface="Calibri"/>
              </a:rPr>
              <a:t> </a:t>
            </a:r>
            <a:r>
              <a:rPr sz="2150" spc="20" dirty="0">
                <a:latin typeface="Calibri"/>
                <a:cs typeface="Calibri"/>
              </a:rPr>
              <a:t>to </a:t>
            </a:r>
            <a:r>
              <a:rPr sz="2150" spc="25" dirty="0">
                <a:latin typeface="Calibri"/>
                <a:cs typeface="Calibri"/>
              </a:rPr>
              <a:t>80%</a:t>
            </a:r>
            <a:r>
              <a:rPr sz="2150" spc="-15" dirty="0">
                <a:latin typeface="Calibri"/>
                <a:cs typeface="Calibri"/>
              </a:rPr>
              <a:t> </a:t>
            </a:r>
            <a:r>
              <a:rPr sz="2150" spc="-5" dirty="0">
                <a:latin typeface="Calibri"/>
                <a:cs typeface="Calibri"/>
              </a:rPr>
              <a:t>of</a:t>
            </a:r>
            <a:r>
              <a:rPr sz="2150" spc="50" dirty="0">
                <a:latin typeface="Calibri"/>
                <a:cs typeface="Calibri"/>
              </a:rPr>
              <a:t> </a:t>
            </a:r>
            <a:r>
              <a:rPr sz="2150" spc="10" dirty="0">
                <a:latin typeface="Calibri"/>
                <a:cs typeface="Calibri"/>
              </a:rPr>
              <a:t>the</a:t>
            </a:r>
            <a:r>
              <a:rPr sz="2150" spc="85" dirty="0">
                <a:latin typeface="Calibri"/>
                <a:cs typeface="Calibri"/>
              </a:rPr>
              <a:t> </a:t>
            </a:r>
            <a:r>
              <a:rPr sz="2150" spc="15" dirty="0">
                <a:latin typeface="Calibri"/>
                <a:cs typeface="Calibri"/>
              </a:rPr>
              <a:t>available</a:t>
            </a:r>
            <a:r>
              <a:rPr sz="2150" spc="-60" dirty="0">
                <a:latin typeface="Calibri"/>
                <a:cs typeface="Calibri"/>
              </a:rPr>
              <a:t> </a:t>
            </a:r>
            <a:r>
              <a:rPr sz="2150" spc="10" dirty="0">
                <a:latin typeface="Calibri"/>
                <a:cs typeface="Calibri"/>
              </a:rPr>
              <a:t>data</a:t>
            </a:r>
            <a:r>
              <a:rPr sz="2150" spc="-25" dirty="0">
                <a:latin typeface="Calibri"/>
                <a:cs typeface="Calibri"/>
              </a:rPr>
              <a:t> </a:t>
            </a:r>
            <a:r>
              <a:rPr sz="2150" spc="25" dirty="0">
                <a:latin typeface="Calibri"/>
                <a:cs typeface="Calibri"/>
              </a:rPr>
              <a:t>will</a:t>
            </a:r>
            <a:r>
              <a:rPr sz="2150" spc="-85" dirty="0">
                <a:latin typeface="Calibri"/>
                <a:cs typeface="Calibri"/>
              </a:rPr>
              <a:t> </a:t>
            </a:r>
            <a:r>
              <a:rPr sz="2150" dirty="0">
                <a:latin typeface="Calibri"/>
                <a:cs typeface="Calibri"/>
              </a:rPr>
              <a:t>be</a:t>
            </a:r>
            <a:r>
              <a:rPr sz="2150" spc="85" dirty="0">
                <a:latin typeface="Calibri"/>
                <a:cs typeface="Calibri"/>
              </a:rPr>
              <a:t> </a:t>
            </a:r>
            <a:r>
              <a:rPr sz="2150" spc="-10" dirty="0">
                <a:latin typeface="Calibri"/>
                <a:cs typeface="Calibri"/>
              </a:rPr>
              <a:t>used</a:t>
            </a:r>
            <a:r>
              <a:rPr sz="2150" spc="175" dirty="0">
                <a:latin typeface="Calibri"/>
                <a:cs typeface="Calibri"/>
              </a:rPr>
              <a:t> </a:t>
            </a:r>
            <a:r>
              <a:rPr sz="2150" spc="-20" dirty="0">
                <a:latin typeface="Calibri"/>
                <a:cs typeface="Calibri"/>
              </a:rPr>
              <a:t>for</a:t>
            </a:r>
            <a:r>
              <a:rPr sz="2150" spc="35" dirty="0">
                <a:latin typeface="Calibri"/>
                <a:cs typeface="Calibri"/>
              </a:rPr>
              <a:t> </a:t>
            </a:r>
            <a:r>
              <a:rPr sz="2150" dirty="0">
                <a:latin typeface="Calibri"/>
                <a:cs typeface="Calibri"/>
              </a:rPr>
              <a:t>training</a:t>
            </a:r>
            <a:r>
              <a:rPr sz="2150" spc="65" dirty="0">
                <a:latin typeface="Calibri"/>
                <a:cs typeface="Calibri"/>
              </a:rPr>
              <a:t> </a:t>
            </a:r>
            <a:r>
              <a:rPr sz="2150" spc="10" dirty="0">
                <a:latin typeface="Calibri"/>
                <a:cs typeface="Calibri"/>
              </a:rPr>
              <a:t>the</a:t>
            </a:r>
            <a:r>
              <a:rPr sz="2150" spc="85" dirty="0">
                <a:latin typeface="Calibri"/>
                <a:cs typeface="Calibri"/>
              </a:rPr>
              <a:t> </a:t>
            </a:r>
            <a:r>
              <a:rPr sz="2150" spc="-15" dirty="0">
                <a:latin typeface="Calibri"/>
                <a:cs typeface="Calibri"/>
              </a:rPr>
              <a:t>system.</a:t>
            </a:r>
            <a:endParaRPr sz="2150">
              <a:latin typeface="Calibri"/>
              <a:cs typeface="Calibri"/>
            </a:endParaRPr>
          </a:p>
          <a:p>
            <a:pPr marL="699135" marR="50800" lvl="1" indent="-229235">
              <a:lnSpc>
                <a:spcPct val="91700"/>
              </a:lnSpc>
              <a:spcBef>
                <a:spcPts val="565"/>
              </a:spcBef>
              <a:buFont typeface="Arial MT"/>
              <a:buChar char="•"/>
              <a:tabLst>
                <a:tab pos="765175" algn="l"/>
                <a:tab pos="765810" algn="l"/>
              </a:tabLst>
            </a:pPr>
            <a:r>
              <a:rPr dirty="0"/>
              <a:t>	</a:t>
            </a:r>
            <a:r>
              <a:rPr sz="2150" spc="-5" dirty="0">
                <a:latin typeface="Calibri"/>
                <a:cs typeface="Calibri"/>
              </a:rPr>
              <a:t>In</a:t>
            </a:r>
            <a:r>
              <a:rPr sz="2150" spc="15" dirty="0">
                <a:latin typeface="Calibri"/>
                <a:cs typeface="Calibri"/>
              </a:rPr>
              <a:t> </a:t>
            </a:r>
            <a:r>
              <a:rPr sz="2150" spc="-5" dirty="0">
                <a:latin typeface="Calibri"/>
                <a:cs typeface="Calibri"/>
              </a:rPr>
              <a:t>Supervised</a:t>
            </a:r>
            <a:r>
              <a:rPr sz="2150" spc="240" dirty="0">
                <a:latin typeface="Calibri"/>
                <a:cs typeface="Calibri"/>
              </a:rPr>
              <a:t> </a:t>
            </a:r>
            <a:r>
              <a:rPr sz="2150" spc="5" dirty="0">
                <a:latin typeface="Calibri"/>
                <a:cs typeface="Calibri"/>
              </a:rPr>
              <a:t>classification</a:t>
            </a:r>
            <a:r>
              <a:rPr sz="2150" spc="20" dirty="0">
                <a:latin typeface="Calibri"/>
                <a:cs typeface="Calibri"/>
              </a:rPr>
              <a:t> T</a:t>
            </a:r>
            <a:r>
              <a:rPr sz="2150" spc="20" dirty="0">
                <a:solidFill>
                  <a:srgbClr val="1F2023"/>
                </a:solidFill>
                <a:latin typeface="Arial MT"/>
                <a:cs typeface="Arial MT"/>
              </a:rPr>
              <a:t>raining</a:t>
            </a:r>
            <a:r>
              <a:rPr sz="2150" spc="65" dirty="0">
                <a:solidFill>
                  <a:srgbClr val="1F2023"/>
                </a:solidFill>
                <a:latin typeface="Arial MT"/>
                <a:cs typeface="Arial MT"/>
              </a:rPr>
              <a:t> </a:t>
            </a:r>
            <a:r>
              <a:rPr sz="2150" spc="5" dirty="0">
                <a:solidFill>
                  <a:srgbClr val="1F2023"/>
                </a:solidFill>
                <a:latin typeface="Arial MT"/>
                <a:cs typeface="Arial MT"/>
              </a:rPr>
              <a:t>data</a:t>
            </a:r>
            <a:r>
              <a:rPr sz="2150" spc="60" dirty="0">
                <a:solidFill>
                  <a:srgbClr val="1F2023"/>
                </a:solidFill>
                <a:latin typeface="Arial MT"/>
                <a:cs typeface="Arial MT"/>
              </a:rPr>
              <a:t> </a:t>
            </a:r>
            <a:r>
              <a:rPr sz="2150" spc="25" dirty="0">
                <a:solidFill>
                  <a:srgbClr val="1F2023"/>
                </a:solidFill>
                <a:latin typeface="Arial MT"/>
                <a:cs typeface="Arial MT"/>
              </a:rPr>
              <a:t>is</a:t>
            </a:r>
            <a:r>
              <a:rPr sz="2150" spc="55" dirty="0">
                <a:solidFill>
                  <a:srgbClr val="1F2023"/>
                </a:solidFill>
                <a:latin typeface="Arial MT"/>
                <a:cs typeface="Arial MT"/>
              </a:rPr>
              <a:t> </a:t>
            </a:r>
            <a:r>
              <a:rPr sz="2150" b="1" spc="25" dirty="0">
                <a:solidFill>
                  <a:srgbClr val="1F2023"/>
                </a:solidFill>
                <a:latin typeface="Arial"/>
                <a:cs typeface="Arial"/>
              </a:rPr>
              <a:t>the</a:t>
            </a:r>
            <a:r>
              <a:rPr sz="2150" b="1" spc="-5" dirty="0">
                <a:solidFill>
                  <a:srgbClr val="1F2023"/>
                </a:solidFill>
                <a:latin typeface="Arial"/>
                <a:cs typeface="Arial"/>
              </a:rPr>
              <a:t> </a:t>
            </a:r>
            <a:r>
              <a:rPr sz="2150" b="1" spc="15" dirty="0">
                <a:solidFill>
                  <a:srgbClr val="1F2023"/>
                </a:solidFill>
                <a:latin typeface="Arial"/>
                <a:cs typeface="Arial"/>
              </a:rPr>
              <a:t>data</a:t>
            </a:r>
            <a:r>
              <a:rPr sz="2150" b="1" spc="65" dirty="0">
                <a:solidFill>
                  <a:srgbClr val="1F2023"/>
                </a:solidFill>
                <a:latin typeface="Arial"/>
                <a:cs typeface="Arial"/>
              </a:rPr>
              <a:t> </a:t>
            </a:r>
            <a:r>
              <a:rPr sz="2150" b="1" spc="15" dirty="0">
                <a:solidFill>
                  <a:srgbClr val="1F2023"/>
                </a:solidFill>
                <a:latin typeface="Arial"/>
                <a:cs typeface="Arial"/>
              </a:rPr>
              <a:t>you</a:t>
            </a:r>
            <a:r>
              <a:rPr sz="2150" b="1" spc="25" dirty="0">
                <a:solidFill>
                  <a:srgbClr val="1F2023"/>
                </a:solidFill>
                <a:latin typeface="Arial"/>
                <a:cs typeface="Arial"/>
              </a:rPr>
              <a:t> </a:t>
            </a:r>
            <a:r>
              <a:rPr sz="2150" b="1" spc="10" dirty="0">
                <a:solidFill>
                  <a:srgbClr val="1F2023"/>
                </a:solidFill>
                <a:latin typeface="Arial"/>
                <a:cs typeface="Arial"/>
              </a:rPr>
              <a:t>use</a:t>
            </a:r>
            <a:r>
              <a:rPr sz="2150" b="1" spc="60" dirty="0">
                <a:solidFill>
                  <a:srgbClr val="1F2023"/>
                </a:solidFill>
                <a:latin typeface="Arial"/>
                <a:cs typeface="Arial"/>
              </a:rPr>
              <a:t> </a:t>
            </a:r>
            <a:r>
              <a:rPr sz="2150" b="1" spc="20" dirty="0">
                <a:solidFill>
                  <a:srgbClr val="1F2023"/>
                </a:solidFill>
                <a:latin typeface="Arial"/>
                <a:cs typeface="Arial"/>
              </a:rPr>
              <a:t>to</a:t>
            </a:r>
            <a:r>
              <a:rPr sz="2150" b="1" spc="30" dirty="0">
                <a:solidFill>
                  <a:srgbClr val="1F2023"/>
                </a:solidFill>
                <a:latin typeface="Arial"/>
                <a:cs typeface="Arial"/>
              </a:rPr>
              <a:t> </a:t>
            </a:r>
            <a:r>
              <a:rPr sz="2150" b="1" spc="5" dirty="0">
                <a:solidFill>
                  <a:srgbClr val="1F2023"/>
                </a:solidFill>
                <a:latin typeface="Arial"/>
                <a:cs typeface="Arial"/>
              </a:rPr>
              <a:t>train</a:t>
            </a:r>
            <a:r>
              <a:rPr sz="2150" b="1" spc="85" dirty="0">
                <a:solidFill>
                  <a:srgbClr val="1F2023"/>
                </a:solidFill>
                <a:latin typeface="Arial"/>
                <a:cs typeface="Arial"/>
              </a:rPr>
              <a:t> </a:t>
            </a:r>
            <a:r>
              <a:rPr sz="2150" b="1" spc="5" dirty="0">
                <a:solidFill>
                  <a:srgbClr val="1F2023"/>
                </a:solidFill>
                <a:latin typeface="Arial"/>
                <a:cs typeface="Arial"/>
              </a:rPr>
              <a:t>an </a:t>
            </a:r>
            <a:r>
              <a:rPr sz="2150" b="1" spc="10" dirty="0">
                <a:solidFill>
                  <a:srgbClr val="1F2023"/>
                </a:solidFill>
                <a:latin typeface="Arial"/>
                <a:cs typeface="Arial"/>
              </a:rPr>
              <a:t> </a:t>
            </a:r>
            <a:r>
              <a:rPr sz="2150" b="1" spc="15" dirty="0">
                <a:solidFill>
                  <a:srgbClr val="1F2023"/>
                </a:solidFill>
                <a:latin typeface="Arial"/>
                <a:cs typeface="Arial"/>
              </a:rPr>
              <a:t>algorithm</a:t>
            </a:r>
            <a:r>
              <a:rPr sz="2150" b="1" spc="90" dirty="0">
                <a:solidFill>
                  <a:srgbClr val="1F2023"/>
                </a:solidFill>
                <a:latin typeface="Arial"/>
                <a:cs typeface="Arial"/>
              </a:rPr>
              <a:t> </a:t>
            </a:r>
            <a:r>
              <a:rPr sz="2150" b="1" spc="20" dirty="0">
                <a:solidFill>
                  <a:srgbClr val="1F2023"/>
                </a:solidFill>
                <a:latin typeface="Arial"/>
                <a:cs typeface="Arial"/>
              </a:rPr>
              <a:t>or</a:t>
            </a:r>
            <a:r>
              <a:rPr sz="2150" b="1" spc="-15" dirty="0">
                <a:solidFill>
                  <a:srgbClr val="1F2023"/>
                </a:solidFill>
                <a:latin typeface="Arial"/>
                <a:cs typeface="Arial"/>
              </a:rPr>
              <a:t> </a:t>
            </a:r>
            <a:r>
              <a:rPr sz="2150" b="1" spc="15" dirty="0">
                <a:solidFill>
                  <a:srgbClr val="1F2023"/>
                </a:solidFill>
                <a:latin typeface="Arial"/>
                <a:cs typeface="Arial"/>
              </a:rPr>
              <a:t>machine</a:t>
            </a:r>
            <a:r>
              <a:rPr sz="2150" b="1" spc="140" dirty="0">
                <a:solidFill>
                  <a:srgbClr val="1F2023"/>
                </a:solidFill>
                <a:latin typeface="Arial"/>
                <a:cs typeface="Arial"/>
              </a:rPr>
              <a:t> </a:t>
            </a:r>
            <a:r>
              <a:rPr sz="2150" b="1" spc="5" dirty="0">
                <a:solidFill>
                  <a:srgbClr val="1F2023"/>
                </a:solidFill>
                <a:latin typeface="Arial"/>
                <a:cs typeface="Arial"/>
              </a:rPr>
              <a:t>learning</a:t>
            </a:r>
            <a:r>
              <a:rPr sz="2150" b="1" spc="90" dirty="0">
                <a:solidFill>
                  <a:srgbClr val="1F2023"/>
                </a:solidFill>
                <a:latin typeface="Arial"/>
                <a:cs typeface="Arial"/>
              </a:rPr>
              <a:t> </a:t>
            </a:r>
            <a:r>
              <a:rPr sz="2150" b="1" spc="20" dirty="0">
                <a:solidFill>
                  <a:srgbClr val="1F2023"/>
                </a:solidFill>
                <a:latin typeface="Arial"/>
                <a:cs typeface="Arial"/>
              </a:rPr>
              <a:t>model</a:t>
            </a:r>
            <a:r>
              <a:rPr sz="2150" b="1" spc="70" dirty="0">
                <a:solidFill>
                  <a:srgbClr val="1F2023"/>
                </a:solidFill>
                <a:latin typeface="Arial"/>
                <a:cs typeface="Arial"/>
              </a:rPr>
              <a:t> </a:t>
            </a:r>
            <a:r>
              <a:rPr sz="2150" b="1" spc="20" dirty="0">
                <a:solidFill>
                  <a:srgbClr val="1F2023"/>
                </a:solidFill>
                <a:latin typeface="Arial"/>
                <a:cs typeface="Arial"/>
              </a:rPr>
              <a:t>to</a:t>
            </a:r>
            <a:r>
              <a:rPr sz="2150" b="1" spc="25" dirty="0">
                <a:solidFill>
                  <a:srgbClr val="1F2023"/>
                </a:solidFill>
                <a:latin typeface="Arial"/>
                <a:cs typeface="Arial"/>
              </a:rPr>
              <a:t> </a:t>
            </a:r>
            <a:r>
              <a:rPr sz="2150" b="1" spc="5" dirty="0">
                <a:solidFill>
                  <a:srgbClr val="1F2023"/>
                </a:solidFill>
                <a:latin typeface="Arial"/>
                <a:cs typeface="Arial"/>
              </a:rPr>
              <a:t>predict</a:t>
            </a:r>
            <a:r>
              <a:rPr sz="2150" b="1" spc="100" dirty="0">
                <a:solidFill>
                  <a:srgbClr val="1F2023"/>
                </a:solidFill>
                <a:latin typeface="Arial"/>
                <a:cs typeface="Arial"/>
              </a:rPr>
              <a:t> </a:t>
            </a:r>
            <a:r>
              <a:rPr sz="2150" b="1" spc="25" dirty="0">
                <a:solidFill>
                  <a:srgbClr val="1F2023"/>
                </a:solidFill>
                <a:latin typeface="Arial"/>
                <a:cs typeface="Arial"/>
              </a:rPr>
              <a:t>the</a:t>
            </a:r>
            <a:r>
              <a:rPr sz="2150" b="1" spc="-5" dirty="0">
                <a:solidFill>
                  <a:srgbClr val="1F2023"/>
                </a:solidFill>
                <a:latin typeface="Arial"/>
                <a:cs typeface="Arial"/>
              </a:rPr>
              <a:t> </a:t>
            </a:r>
            <a:r>
              <a:rPr sz="2150" b="1" spc="25" dirty="0">
                <a:solidFill>
                  <a:srgbClr val="1F2023"/>
                </a:solidFill>
                <a:latin typeface="Arial"/>
                <a:cs typeface="Arial"/>
              </a:rPr>
              <a:t>outcome</a:t>
            </a:r>
            <a:r>
              <a:rPr sz="2150" b="1" spc="60" dirty="0">
                <a:solidFill>
                  <a:srgbClr val="1F2023"/>
                </a:solidFill>
                <a:latin typeface="Arial"/>
                <a:cs typeface="Arial"/>
              </a:rPr>
              <a:t> </a:t>
            </a:r>
            <a:r>
              <a:rPr sz="2150" b="1" spc="15" dirty="0">
                <a:solidFill>
                  <a:srgbClr val="1F2023"/>
                </a:solidFill>
                <a:latin typeface="Arial"/>
                <a:cs typeface="Arial"/>
              </a:rPr>
              <a:t>you</a:t>
            </a:r>
            <a:r>
              <a:rPr sz="2150" b="1" spc="95" dirty="0">
                <a:solidFill>
                  <a:srgbClr val="1F2023"/>
                </a:solidFill>
                <a:latin typeface="Arial"/>
                <a:cs typeface="Arial"/>
              </a:rPr>
              <a:t> </a:t>
            </a:r>
            <a:r>
              <a:rPr sz="2150" b="1" spc="10" dirty="0">
                <a:solidFill>
                  <a:srgbClr val="1F2023"/>
                </a:solidFill>
                <a:latin typeface="Arial"/>
                <a:cs typeface="Arial"/>
              </a:rPr>
              <a:t>design </a:t>
            </a:r>
            <a:r>
              <a:rPr sz="2150" b="1" spc="-585" dirty="0">
                <a:solidFill>
                  <a:srgbClr val="1F2023"/>
                </a:solidFill>
                <a:latin typeface="Arial"/>
                <a:cs typeface="Arial"/>
              </a:rPr>
              <a:t> </a:t>
            </a:r>
            <a:r>
              <a:rPr sz="2150" b="1" spc="20" dirty="0">
                <a:solidFill>
                  <a:srgbClr val="1F2023"/>
                </a:solidFill>
                <a:latin typeface="Arial"/>
                <a:cs typeface="Arial"/>
              </a:rPr>
              <a:t>your</a:t>
            </a:r>
            <a:r>
              <a:rPr sz="2150" b="1" spc="45" dirty="0">
                <a:solidFill>
                  <a:srgbClr val="1F2023"/>
                </a:solidFill>
                <a:latin typeface="Arial"/>
                <a:cs typeface="Arial"/>
              </a:rPr>
              <a:t> </a:t>
            </a:r>
            <a:r>
              <a:rPr sz="2150" b="1" spc="20" dirty="0">
                <a:solidFill>
                  <a:srgbClr val="1F2023"/>
                </a:solidFill>
                <a:latin typeface="Arial"/>
                <a:cs typeface="Arial"/>
              </a:rPr>
              <a:t>model</a:t>
            </a:r>
            <a:r>
              <a:rPr sz="2150" b="1" spc="-5" dirty="0">
                <a:solidFill>
                  <a:srgbClr val="1F2023"/>
                </a:solidFill>
                <a:latin typeface="Arial"/>
                <a:cs typeface="Arial"/>
              </a:rPr>
              <a:t> </a:t>
            </a:r>
            <a:r>
              <a:rPr sz="2150" b="1" spc="20" dirty="0">
                <a:solidFill>
                  <a:srgbClr val="1F2023"/>
                </a:solidFill>
                <a:latin typeface="Arial"/>
                <a:cs typeface="Arial"/>
              </a:rPr>
              <a:t>to </a:t>
            </a:r>
            <a:r>
              <a:rPr sz="2150" b="1" spc="15" dirty="0">
                <a:solidFill>
                  <a:srgbClr val="1F2023"/>
                </a:solidFill>
                <a:latin typeface="Arial"/>
                <a:cs typeface="Arial"/>
              </a:rPr>
              <a:t>predict</a:t>
            </a:r>
            <a:r>
              <a:rPr sz="2150" spc="15" dirty="0">
                <a:solidFill>
                  <a:srgbClr val="1F2023"/>
                </a:solidFill>
                <a:latin typeface="Arial MT"/>
                <a:cs typeface="Arial MT"/>
              </a:rPr>
              <a:t>.</a:t>
            </a:r>
            <a:endParaRPr sz="2150">
              <a:latin typeface="Arial MT"/>
              <a:cs typeface="Arial MT"/>
            </a:endParaRPr>
          </a:p>
          <a:p>
            <a:pPr marL="699135" marR="5080" lvl="1" indent="-229235">
              <a:lnSpc>
                <a:spcPct val="94600"/>
              </a:lnSpc>
              <a:spcBef>
                <a:spcPts val="414"/>
              </a:spcBef>
              <a:buFont typeface="Arial MT"/>
              <a:buChar char="•"/>
              <a:tabLst>
                <a:tab pos="698500" algn="l"/>
                <a:tab pos="699135" algn="l"/>
              </a:tabLst>
            </a:pPr>
            <a:r>
              <a:rPr sz="2150" spc="-30" dirty="0">
                <a:solidFill>
                  <a:srgbClr val="FF0000"/>
                </a:solidFill>
                <a:latin typeface="Calibri"/>
                <a:cs typeface="Calibri"/>
              </a:rPr>
              <a:t>Testing</a:t>
            </a:r>
            <a:r>
              <a:rPr sz="2150" spc="135" dirty="0">
                <a:solidFill>
                  <a:srgbClr val="FF0000"/>
                </a:solidFill>
                <a:latin typeface="Calibri"/>
                <a:cs typeface="Calibri"/>
              </a:rPr>
              <a:t> </a:t>
            </a:r>
            <a:r>
              <a:rPr sz="2150" spc="-15" dirty="0">
                <a:solidFill>
                  <a:srgbClr val="FF0000"/>
                </a:solidFill>
                <a:latin typeface="Calibri"/>
                <a:cs typeface="Calibri"/>
              </a:rPr>
              <a:t>set</a:t>
            </a:r>
            <a:r>
              <a:rPr sz="2150" spc="75" dirty="0">
                <a:solidFill>
                  <a:srgbClr val="FF0000"/>
                </a:solidFill>
                <a:latin typeface="Calibri"/>
                <a:cs typeface="Calibri"/>
              </a:rPr>
              <a:t> </a:t>
            </a:r>
            <a:r>
              <a:rPr sz="2150" spc="5" dirty="0">
                <a:latin typeface="Calibri"/>
                <a:cs typeface="Calibri"/>
              </a:rPr>
              <a:t>:</a:t>
            </a:r>
            <a:r>
              <a:rPr sz="2150" spc="50" dirty="0">
                <a:latin typeface="Calibri"/>
                <a:cs typeface="Calibri"/>
              </a:rPr>
              <a:t> </a:t>
            </a:r>
            <a:r>
              <a:rPr sz="2150" dirty="0">
                <a:latin typeface="Calibri"/>
                <a:cs typeface="Calibri"/>
              </a:rPr>
              <a:t>around</a:t>
            </a:r>
            <a:r>
              <a:rPr sz="2150" spc="90" dirty="0">
                <a:latin typeface="Calibri"/>
                <a:cs typeface="Calibri"/>
              </a:rPr>
              <a:t> </a:t>
            </a:r>
            <a:r>
              <a:rPr sz="2150" spc="30" dirty="0">
                <a:latin typeface="Calibri"/>
                <a:cs typeface="Calibri"/>
              </a:rPr>
              <a:t>20-30%</a:t>
            </a:r>
            <a:r>
              <a:rPr sz="2150" spc="-20" dirty="0">
                <a:latin typeface="Calibri"/>
                <a:cs typeface="Calibri"/>
              </a:rPr>
              <a:t> </a:t>
            </a:r>
            <a:r>
              <a:rPr sz="2150" spc="20" dirty="0">
                <a:latin typeface="Calibri"/>
                <a:cs typeface="Calibri"/>
              </a:rPr>
              <a:t>will</a:t>
            </a:r>
            <a:r>
              <a:rPr sz="2150" spc="-85" dirty="0">
                <a:latin typeface="Calibri"/>
                <a:cs typeface="Calibri"/>
              </a:rPr>
              <a:t> </a:t>
            </a:r>
            <a:r>
              <a:rPr sz="2150" dirty="0">
                <a:latin typeface="Calibri"/>
                <a:cs typeface="Calibri"/>
              </a:rPr>
              <a:t>be</a:t>
            </a:r>
            <a:r>
              <a:rPr sz="2150" spc="75" dirty="0">
                <a:latin typeface="Calibri"/>
                <a:cs typeface="Calibri"/>
              </a:rPr>
              <a:t> </a:t>
            </a:r>
            <a:r>
              <a:rPr sz="2150" spc="-10" dirty="0">
                <a:latin typeface="Calibri"/>
                <a:cs typeface="Calibri"/>
              </a:rPr>
              <a:t>used</a:t>
            </a:r>
            <a:r>
              <a:rPr sz="2150" spc="165" dirty="0">
                <a:latin typeface="Calibri"/>
                <a:cs typeface="Calibri"/>
              </a:rPr>
              <a:t> </a:t>
            </a:r>
            <a:r>
              <a:rPr sz="2150" spc="-20" dirty="0">
                <a:latin typeface="Calibri"/>
                <a:cs typeface="Calibri"/>
              </a:rPr>
              <a:t>for</a:t>
            </a:r>
            <a:r>
              <a:rPr sz="2150" spc="25" dirty="0">
                <a:latin typeface="Calibri"/>
                <a:cs typeface="Calibri"/>
              </a:rPr>
              <a:t> </a:t>
            </a:r>
            <a:r>
              <a:rPr sz="2150" spc="5" dirty="0">
                <a:latin typeface="Calibri"/>
                <a:cs typeface="Calibri"/>
              </a:rPr>
              <a:t>testing</a:t>
            </a:r>
            <a:r>
              <a:rPr sz="2150" spc="55" dirty="0">
                <a:latin typeface="Calibri"/>
                <a:cs typeface="Calibri"/>
              </a:rPr>
              <a:t> </a:t>
            </a:r>
            <a:r>
              <a:rPr sz="2150" spc="10" dirty="0">
                <a:latin typeface="Calibri"/>
                <a:cs typeface="Calibri"/>
              </a:rPr>
              <a:t>the</a:t>
            </a:r>
            <a:r>
              <a:rPr sz="2150" spc="80" dirty="0">
                <a:latin typeface="Calibri"/>
                <a:cs typeface="Calibri"/>
              </a:rPr>
              <a:t> </a:t>
            </a:r>
            <a:r>
              <a:rPr sz="2150" spc="-15" dirty="0">
                <a:latin typeface="Calibri"/>
                <a:cs typeface="Calibri"/>
              </a:rPr>
              <a:t>system.</a:t>
            </a:r>
            <a:r>
              <a:rPr sz="2150" spc="155" dirty="0">
                <a:latin typeface="Calibri"/>
                <a:cs typeface="Calibri"/>
              </a:rPr>
              <a:t> </a:t>
            </a:r>
            <a:r>
              <a:rPr sz="2150" spc="-20" dirty="0">
                <a:solidFill>
                  <a:srgbClr val="1F2023"/>
                </a:solidFill>
                <a:latin typeface="Arial MT"/>
                <a:cs typeface="Arial MT"/>
              </a:rPr>
              <a:t>Test</a:t>
            </a:r>
            <a:r>
              <a:rPr sz="2150" spc="-80" dirty="0">
                <a:solidFill>
                  <a:srgbClr val="1F2023"/>
                </a:solidFill>
                <a:latin typeface="Arial MT"/>
                <a:cs typeface="Arial MT"/>
              </a:rPr>
              <a:t> </a:t>
            </a:r>
            <a:r>
              <a:rPr sz="2150" spc="5" dirty="0">
                <a:solidFill>
                  <a:srgbClr val="1F2023"/>
                </a:solidFill>
                <a:latin typeface="Arial MT"/>
                <a:cs typeface="Arial MT"/>
              </a:rPr>
              <a:t>data</a:t>
            </a:r>
            <a:r>
              <a:rPr sz="2150" spc="130" dirty="0">
                <a:solidFill>
                  <a:srgbClr val="1F2023"/>
                </a:solidFill>
                <a:latin typeface="Arial MT"/>
                <a:cs typeface="Arial MT"/>
              </a:rPr>
              <a:t> </a:t>
            </a:r>
            <a:r>
              <a:rPr sz="2150" spc="25" dirty="0">
                <a:solidFill>
                  <a:srgbClr val="1F2023"/>
                </a:solidFill>
                <a:latin typeface="Arial MT"/>
                <a:cs typeface="Arial MT"/>
              </a:rPr>
              <a:t>is</a:t>
            </a:r>
            <a:r>
              <a:rPr sz="2150" spc="-40" dirty="0">
                <a:solidFill>
                  <a:srgbClr val="1F2023"/>
                </a:solidFill>
                <a:latin typeface="Arial MT"/>
                <a:cs typeface="Arial MT"/>
              </a:rPr>
              <a:t> </a:t>
            </a:r>
            <a:r>
              <a:rPr sz="2150" spc="10" dirty="0">
                <a:solidFill>
                  <a:srgbClr val="1F2023"/>
                </a:solidFill>
                <a:latin typeface="Arial MT"/>
                <a:cs typeface="Arial MT"/>
              </a:rPr>
              <a:t>used</a:t>
            </a:r>
            <a:r>
              <a:rPr sz="2150" spc="65" dirty="0">
                <a:solidFill>
                  <a:srgbClr val="1F2023"/>
                </a:solidFill>
                <a:latin typeface="Arial MT"/>
                <a:cs typeface="Arial MT"/>
              </a:rPr>
              <a:t> </a:t>
            </a:r>
            <a:r>
              <a:rPr sz="2150" spc="10" dirty="0">
                <a:solidFill>
                  <a:srgbClr val="1F2023"/>
                </a:solidFill>
                <a:latin typeface="Arial MT"/>
                <a:cs typeface="Arial MT"/>
              </a:rPr>
              <a:t>to </a:t>
            </a:r>
            <a:r>
              <a:rPr sz="2150" spc="-585" dirty="0">
                <a:solidFill>
                  <a:srgbClr val="1F2023"/>
                </a:solidFill>
                <a:latin typeface="Arial MT"/>
                <a:cs typeface="Arial MT"/>
              </a:rPr>
              <a:t> </a:t>
            </a:r>
            <a:r>
              <a:rPr sz="2150" spc="25" dirty="0">
                <a:solidFill>
                  <a:srgbClr val="1F2023"/>
                </a:solidFill>
                <a:latin typeface="Arial MT"/>
                <a:cs typeface="Arial MT"/>
              </a:rPr>
              <a:t>measure</a:t>
            </a:r>
            <a:r>
              <a:rPr sz="2150" spc="45" dirty="0">
                <a:solidFill>
                  <a:srgbClr val="1F2023"/>
                </a:solidFill>
                <a:latin typeface="Arial MT"/>
                <a:cs typeface="Arial MT"/>
              </a:rPr>
              <a:t> </a:t>
            </a:r>
            <a:r>
              <a:rPr sz="2150" dirty="0">
                <a:solidFill>
                  <a:srgbClr val="1F2023"/>
                </a:solidFill>
                <a:latin typeface="Arial MT"/>
                <a:cs typeface="Arial MT"/>
              </a:rPr>
              <a:t>the</a:t>
            </a:r>
            <a:r>
              <a:rPr sz="2150" spc="110" dirty="0">
                <a:solidFill>
                  <a:srgbClr val="1F2023"/>
                </a:solidFill>
                <a:latin typeface="Arial MT"/>
                <a:cs typeface="Arial MT"/>
              </a:rPr>
              <a:t> </a:t>
            </a:r>
            <a:r>
              <a:rPr sz="2150" spc="15" dirty="0">
                <a:solidFill>
                  <a:srgbClr val="1F2023"/>
                </a:solidFill>
                <a:latin typeface="Arial MT"/>
                <a:cs typeface="Arial MT"/>
              </a:rPr>
              <a:t>performance,</a:t>
            </a:r>
            <a:r>
              <a:rPr sz="2150" spc="195" dirty="0">
                <a:solidFill>
                  <a:srgbClr val="1F2023"/>
                </a:solidFill>
                <a:latin typeface="Arial MT"/>
                <a:cs typeface="Arial MT"/>
              </a:rPr>
              <a:t> </a:t>
            </a:r>
            <a:r>
              <a:rPr sz="2150" spc="25" dirty="0">
                <a:solidFill>
                  <a:srgbClr val="1F2023"/>
                </a:solidFill>
                <a:latin typeface="Arial MT"/>
                <a:cs typeface="Arial MT"/>
              </a:rPr>
              <a:t>such</a:t>
            </a:r>
            <a:r>
              <a:rPr sz="2150" spc="45" dirty="0">
                <a:solidFill>
                  <a:srgbClr val="1F2023"/>
                </a:solidFill>
                <a:latin typeface="Arial MT"/>
                <a:cs typeface="Arial MT"/>
              </a:rPr>
              <a:t> </a:t>
            </a:r>
            <a:r>
              <a:rPr sz="2150" spc="5" dirty="0">
                <a:solidFill>
                  <a:srgbClr val="1F2023"/>
                </a:solidFill>
                <a:latin typeface="Arial MT"/>
                <a:cs typeface="Arial MT"/>
              </a:rPr>
              <a:t>as</a:t>
            </a:r>
            <a:r>
              <a:rPr sz="2150" spc="95" dirty="0">
                <a:solidFill>
                  <a:srgbClr val="1F2023"/>
                </a:solidFill>
                <a:latin typeface="Arial MT"/>
                <a:cs typeface="Arial MT"/>
              </a:rPr>
              <a:t> </a:t>
            </a:r>
            <a:r>
              <a:rPr sz="2150" spc="20" dirty="0">
                <a:solidFill>
                  <a:srgbClr val="1F2023"/>
                </a:solidFill>
                <a:latin typeface="Arial MT"/>
                <a:cs typeface="Arial MT"/>
              </a:rPr>
              <a:t>accuracy</a:t>
            </a:r>
            <a:r>
              <a:rPr sz="2150" spc="80" dirty="0">
                <a:solidFill>
                  <a:srgbClr val="1F2023"/>
                </a:solidFill>
                <a:latin typeface="Arial MT"/>
                <a:cs typeface="Arial MT"/>
              </a:rPr>
              <a:t> </a:t>
            </a:r>
            <a:r>
              <a:rPr sz="2150" spc="5" dirty="0">
                <a:solidFill>
                  <a:srgbClr val="1F2023"/>
                </a:solidFill>
                <a:latin typeface="Arial MT"/>
                <a:cs typeface="Arial MT"/>
              </a:rPr>
              <a:t>or</a:t>
            </a:r>
            <a:r>
              <a:rPr sz="2150" spc="80" dirty="0">
                <a:solidFill>
                  <a:srgbClr val="1F2023"/>
                </a:solidFill>
                <a:latin typeface="Arial MT"/>
                <a:cs typeface="Arial MT"/>
              </a:rPr>
              <a:t> </a:t>
            </a:r>
            <a:r>
              <a:rPr sz="2150" spc="-15" dirty="0">
                <a:solidFill>
                  <a:srgbClr val="1F2023"/>
                </a:solidFill>
                <a:latin typeface="Arial MT"/>
                <a:cs typeface="Arial MT"/>
              </a:rPr>
              <a:t>efficiency,</a:t>
            </a:r>
            <a:r>
              <a:rPr sz="2150" spc="195" dirty="0">
                <a:solidFill>
                  <a:srgbClr val="1F2023"/>
                </a:solidFill>
                <a:latin typeface="Arial MT"/>
                <a:cs typeface="Arial MT"/>
              </a:rPr>
              <a:t> </a:t>
            </a:r>
            <a:r>
              <a:rPr sz="2150" spc="5" dirty="0">
                <a:solidFill>
                  <a:srgbClr val="1F2023"/>
                </a:solidFill>
                <a:latin typeface="Arial MT"/>
                <a:cs typeface="Arial MT"/>
              </a:rPr>
              <a:t>of</a:t>
            </a:r>
            <a:r>
              <a:rPr sz="2150" spc="114" dirty="0">
                <a:solidFill>
                  <a:srgbClr val="1F2023"/>
                </a:solidFill>
                <a:latin typeface="Arial MT"/>
                <a:cs typeface="Arial MT"/>
              </a:rPr>
              <a:t> </a:t>
            </a:r>
            <a:r>
              <a:rPr sz="2150" spc="5" dirty="0">
                <a:solidFill>
                  <a:srgbClr val="1F2023"/>
                </a:solidFill>
                <a:latin typeface="Arial MT"/>
                <a:cs typeface="Arial MT"/>
              </a:rPr>
              <a:t>the</a:t>
            </a:r>
            <a:r>
              <a:rPr sz="2150" spc="114" dirty="0">
                <a:solidFill>
                  <a:srgbClr val="1F2023"/>
                </a:solidFill>
                <a:latin typeface="Arial MT"/>
                <a:cs typeface="Arial MT"/>
              </a:rPr>
              <a:t> </a:t>
            </a:r>
            <a:r>
              <a:rPr sz="2150" spc="15" dirty="0">
                <a:solidFill>
                  <a:srgbClr val="1F2023"/>
                </a:solidFill>
                <a:latin typeface="Arial MT"/>
                <a:cs typeface="Arial MT"/>
              </a:rPr>
              <a:t>algorithm </a:t>
            </a:r>
            <a:r>
              <a:rPr sz="2150" spc="20" dirty="0">
                <a:solidFill>
                  <a:srgbClr val="1F2023"/>
                </a:solidFill>
                <a:latin typeface="Arial MT"/>
                <a:cs typeface="Arial MT"/>
              </a:rPr>
              <a:t> </a:t>
            </a:r>
            <a:r>
              <a:rPr sz="2150" spc="-30" dirty="0">
                <a:solidFill>
                  <a:srgbClr val="1F2023"/>
                </a:solidFill>
                <a:latin typeface="Arial MT"/>
                <a:cs typeface="Arial MT"/>
              </a:rPr>
              <a:t>you</a:t>
            </a:r>
            <a:r>
              <a:rPr sz="2150" spc="130" dirty="0">
                <a:solidFill>
                  <a:srgbClr val="1F2023"/>
                </a:solidFill>
                <a:latin typeface="Arial MT"/>
                <a:cs typeface="Arial MT"/>
              </a:rPr>
              <a:t> </a:t>
            </a:r>
            <a:r>
              <a:rPr sz="2150" spc="10" dirty="0">
                <a:solidFill>
                  <a:srgbClr val="1F2023"/>
                </a:solidFill>
                <a:latin typeface="Arial MT"/>
                <a:cs typeface="Arial MT"/>
              </a:rPr>
              <a:t>are</a:t>
            </a:r>
            <a:r>
              <a:rPr sz="2150" spc="60" dirty="0">
                <a:solidFill>
                  <a:srgbClr val="1F2023"/>
                </a:solidFill>
                <a:latin typeface="Arial MT"/>
                <a:cs typeface="Arial MT"/>
              </a:rPr>
              <a:t> </a:t>
            </a:r>
            <a:r>
              <a:rPr sz="2150" spc="15" dirty="0">
                <a:solidFill>
                  <a:srgbClr val="1F2023"/>
                </a:solidFill>
                <a:latin typeface="Arial MT"/>
                <a:cs typeface="Arial MT"/>
              </a:rPr>
              <a:t>using</a:t>
            </a:r>
            <a:r>
              <a:rPr sz="2150" spc="-5" dirty="0">
                <a:solidFill>
                  <a:srgbClr val="1F2023"/>
                </a:solidFill>
                <a:latin typeface="Arial MT"/>
                <a:cs typeface="Arial MT"/>
              </a:rPr>
              <a:t> </a:t>
            </a:r>
            <a:r>
              <a:rPr sz="2150" dirty="0">
                <a:solidFill>
                  <a:srgbClr val="1F2023"/>
                </a:solidFill>
                <a:latin typeface="Arial MT"/>
                <a:cs typeface="Arial MT"/>
              </a:rPr>
              <a:t>to</a:t>
            </a:r>
            <a:r>
              <a:rPr sz="2150" spc="60" dirty="0">
                <a:solidFill>
                  <a:srgbClr val="1F2023"/>
                </a:solidFill>
                <a:latin typeface="Arial MT"/>
                <a:cs typeface="Arial MT"/>
              </a:rPr>
              <a:t> </a:t>
            </a:r>
            <a:r>
              <a:rPr sz="2150" spc="15" dirty="0">
                <a:solidFill>
                  <a:srgbClr val="1F2023"/>
                </a:solidFill>
                <a:latin typeface="Arial MT"/>
                <a:cs typeface="Arial MT"/>
              </a:rPr>
              <a:t>train</a:t>
            </a:r>
            <a:r>
              <a:rPr sz="2150" spc="-5" dirty="0">
                <a:solidFill>
                  <a:srgbClr val="1F2023"/>
                </a:solidFill>
                <a:latin typeface="Arial MT"/>
                <a:cs typeface="Arial MT"/>
              </a:rPr>
              <a:t> </a:t>
            </a:r>
            <a:r>
              <a:rPr sz="2150" dirty="0">
                <a:solidFill>
                  <a:srgbClr val="1F2023"/>
                </a:solidFill>
                <a:latin typeface="Arial MT"/>
                <a:cs typeface="Arial MT"/>
              </a:rPr>
              <a:t>the</a:t>
            </a:r>
            <a:r>
              <a:rPr sz="2150" spc="60" dirty="0">
                <a:solidFill>
                  <a:srgbClr val="1F2023"/>
                </a:solidFill>
                <a:latin typeface="Arial MT"/>
                <a:cs typeface="Arial MT"/>
              </a:rPr>
              <a:t> </a:t>
            </a:r>
            <a:r>
              <a:rPr sz="2150" spc="20" dirty="0">
                <a:solidFill>
                  <a:srgbClr val="1F2023"/>
                </a:solidFill>
                <a:latin typeface="Arial MT"/>
                <a:cs typeface="Arial MT"/>
              </a:rPr>
              <a:t>machine.</a:t>
            </a:r>
            <a:endParaRPr sz="2150">
              <a:latin typeface="Arial MT"/>
              <a:cs typeface="Arial MT"/>
            </a:endParaRPr>
          </a:p>
          <a:p>
            <a:pPr marL="699135" lvl="1" indent="-229235">
              <a:lnSpc>
                <a:spcPct val="100000"/>
              </a:lnSpc>
              <a:spcBef>
                <a:spcPts val="270"/>
              </a:spcBef>
              <a:buChar char="•"/>
              <a:tabLst>
                <a:tab pos="698500" algn="l"/>
                <a:tab pos="699135" algn="l"/>
              </a:tabLst>
            </a:pPr>
            <a:r>
              <a:rPr sz="2150" spc="-5" dirty="0">
                <a:solidFill>
                  <a:srgbClr val="1F2023"/>
                </a:solidFill>
                <a:latin typeface="Arial MT"/>
                <a:cs typeface="Arial MT"/>
              </a:rPr>
              <a:t>Testing</a:t>
            </a:r>
            <a:r>
              <a:rPr sz="2150" spc="-90" dirty="0">
                <a:solidFill>
                  <a:srgbClr val="1F2023"/>
                </a:solidFill>
                <a:latin typeface="Arial MT"/>
                <a:cs typeface="Arial MT"/>
              </a:rPr>
              <a:t> </a:t>
            </a:r>
            <a:r>
              <a:rPr sz="2150" spc="25" dirty="0">
                <a:solidFill>
                  <a:srgbClr val="1F2023"/>
                </a:solidFill>
                <a:latin typeface="Arial MT"/>
                <a:cs typeface="Arial MT"/>
              </a:rPr>
              <a:t>is</a:t>
            </a:r>
            <a:r>
              <a:rPr sz="2150" spc="40" dirty="0">
                <a:solidFill>
                  <a:srgbClr val="1F2023"/>
                </a:solidFill>
                <a:latin typeface="Arial MT"/>
                <a:cs typeface="Arial MT"/>
              </a:rPr>
              <a:t> </a:t>
            </a:r>
            <a:r>
              <a:rPr sz="2150" dirty="0">
                <a:solidFill>
                  <a:srgbClr val="1F2023"/>
                </a:solidFill>
                <a:latin typeface="Arial MT"/>
                <a:cs typeface="Arial MT"/>
              </a:rPr>
              <a:t>the</a:t>
            </a:r>
            <a:r>
              <a:rPr sz="2150" spc="55" dirty="0">
                <a:solidFill>
                  <a:srgbClr val="1F2023"/>
                </a:solidFill>
                <a:latin typeface="Arial MT"/>
                <a:cs typeface="Arial MT"/>
              </a:rPr>
              <a:t> </a:t>
            </a:r>
            <a:r>
              <a:rPr sz="2150" spc="25" dirty="0">
                <a:solidFill>
                  <a:srgbClr val="1F2023"/>
                </a:solidFill>
                <a:latin typeface="Arial MT"/>
                <a:cs typeface="Arial MT"/>
              </a:rPr>
              <a:t>measure</a:t>
            </a:r>
            <a:r>
              <a:rPr sz="2150" spc="-10" dirty="0">
                <a:solidFill>
                  <a:srgbClr val="1F2023"/>
                </a:solidFill>
                <a:latin typeface="Arial MT"/>
                <a:cs typeface="Arial MT"/>
              </a:rPr>
              <a:t> </a:t>
            </a:r>
            <a:r>
              <a:rPr sz="2150" dirty="0">
                <a:solidFill>
                  <a:srgbClr val="1F2023"/>
                </a:solidFill>
                <a:latin typeface="Arial MT"/>
                <a:cs typeface="Arial MT"/>
              </a:rPr>
              <a:t>of</a:t>
            </a:r>
            <a:r>
              <a:rPr sz="2150" spc="65" dirty="0">
                <a:solidFill>
                  <a:srgbClr val="1F2023"/>
                </a:solidFill>
                <a:latin typeface="Arial MT"/>
                <a:cs typeface="Arial MT"/>
              </a:rPr>
              <a:t> </a:t>
            </a:r>
            <a:r>
              <a:rPr sz="2150" spc="15" dirty="0">
                <a:solidFill>
                  <a:srgbClr val="1F2023"/>
                </a:solidFill>
                <a:latin typeface="Arial MT"/>
                <a:cs typeface="Arial MT"/>
              </a:rPr>
              <a:t>quality</a:t>
            </a:r>
            <a:r>
              <a:rPr sz="2150" spc="20" dirty="0">
                <a:solidFill>
                  <a:srgbClr val="1F2023"/>
                </a:solidFill>
                <a:latin typeface="Arial MT"/>
                <a:cs typeface="Arial MT"/>
              </a:rPr>
              <a:t> </a:t>
            </a:r>
            <a:r>
              <a:rPr sz="2150" spc="5" dirty="0">
                <a:solidFill>
                  <a:srgbClr val="1F2023"/>
                </a:solidFill>
                <a:latin typeface="Arial MT"/>
                <a:cs typeface="Arial MT"/>
              </a:rPr>
              <a:t>of</a:t>
            </a:r>
            <a:r>
              <a:rPr sz="2150" spc="-5" dirty="0">
                <a:solidFill>
                  <a:srgbClr val="1F2023"/>
                </a:solidFill>
                <a:latin typeface="Arial MT"/>
                <a:cs typeface="Arial MT"/>
              </a:rPr>
              <a:t> </a:t>
            </a:r>
            <a:r>
              <a:rPr sz="2150" spc="-25" dirty="0">
                <a:solidFill>
                  <a:srgbClr val="1F2023"/>
                </a:solidFill>
                <a:latin typeface="Arial MT"/>
                <a:cs typeface="Arial MT"/>
              </a:rPr>
              <a:t>your</a:t>
            </a:r>
            <a:r>
              <a:rPr sz="2150" spc="240" dirty="0">
                <a:solidFill>
                  <a:srgbClr val="1F2023"/>
                </a:solidFill>
                <a:latin typeface="Arial MT"/>
                <a:cs typeface="Arial MT"/>
              </a:rPr>
              <a:t> </a:t>
            </a:r>
            <a:r>
              <a:rPr sz="2150" spc="20" dirty="0">
                <a:solidFill>
                  <a:srgbClr val="1F2023"/>
                </a:solidFill>
                <a:latin typeface="Arial MT"/>
                <a:cs typeface="Arial MT"/>
              </a:rPr>
              <a:t>algorithm.</a:t>
            </a:r>
            <a:endParaRPr sz="2150">
              <a:latin typeface="Arial MT"/>
              <a:cs typeface="Arial MT"/>
            </a:endParaRPr>
          </a:p>
          <a:p>
            <a:pPr marL="699135" lvl="1" indent="-229235">
              <a:lnSpc>
                <a:spcPts val="2490"/>
              </a:lnSpc>
              <a:spcBef>
                <a:spcPts val="275"/>
              </a:spcBef>
              <a:buChar char="•"/>
              <a:tabLst>
                <a:tab pos="698500" algn="l"/>
                <a:tab pos="699135" algn="l"/>
              </a:tabLst>
            </a:pPr>
            <a:r>
              <a:rPr sz="2150" spc="-15" dirty="0">
                <a:solidFill>
                  <a:srgbClr val="1F2023"/>
                </a:solidFill>
                <a:latin typeface="Arial MT"/>
                <a:cs typeface="Arial MT"/>
              </a:rPr>
              <a:t>Many</a:t>
            </a:r>
            <a:r>
              <a:rPr sz="2150" spc="185" dirty="0">
                <a:solidFill>
                  <a:srgbClr val="1F2023"/>
                </a:solidFill>
                <a:latin typeface="Arial MT"/>
                <a:cs typeface="Arial MT"/>
              </a:rPr>
              <a:t> </a:t>
            </a:r>
            <a:r>
              <a:rPr sz="2150" spc="15" dirty="0">
                <a:solidFill>
                  <a:srgbClr val="1F2023"/>
                </a:solidFill>
                <a:latin typeface="Arial MT"/>
                <a:cs typeface="Arial MT"/>
              </a:rPr>
              <a:t>a</a:t>
            </a:r>
            <a:r>
              <a:rPr sz="2150" spc="-5" dirty="0">
                <a:solidFill>
                  <a:srgbClr val="1F2023"/>
                </a:solidFill>
                <a:latin typeface="Arial MT"/>
                <a:cs typeface="Arial MT"/>
              </a:rPr>
              <a:t> </a:t>
            </a:r>
            <a:r>
              <a:rPr sz="2150" spc="25" dirty="0">
                <a:solidFill>
                  <a:srgbClr val="1F2023"/>
                </a:solidFill>
                <a:latin typeface="Arial MT"/>
                <a:cs typeface="Arial MT"/>
              </a:rPr>
              <a:t>times</a:t>
            </a:r>
            <a:r>
              <a:rPr sz="2150" spc="40" dirty="0">
                <a:solidFill>
                  <a:srgbClr val="1F2023"/>
                </a:solidFill>
                <a:latin typeface="Arial MT"/>
                <a:cs typeface="Arial MT"/>
              </a:rPr>
              <a:t> </a:t>
            </a:r>
            <a:r>
              <a:rPr sz="2150" spc="-25" dirty="0">
                <a:solidFill>
                  <a:srgbClr val="1F2023"/>
                </a:solidFill>
                <a:latin typeface="Arial MT"/>
                <a:cs typeface="Arial MT"/>
              </a:rPr>
              <a:t>even</a:t>
            </a:r>
            <a:r>
              <a:rPr sz="2150" spc="215" dirty="0">
                <a:solidFill>
                  <a:srgbClr val="1F2023"/>
                </a:solidFill>
                <a:latin typeface="Arial MT"/>
                <a:cs typeface="Arial MT"/>
              </a:rPr>
              <a:t> </a:t>
            </a:r>
            <a:r>
              <a:rPr sz="2150" dirty="0">
                <a:solidFill>
                  <a:srgbClr val="1F2023"/>
                </a:solidFill>
                <a:latin typeface="Arial MT"/>
                <a:cs typeface="Arial MT"/>
              </a:rPr>
              <a:t>after</a:t>
            </a:r>
            <a:r>
              <a:rPr sz="2150" spc="95" dirty="0">
                <a:solidFill>
                  <a:srgbClr val="1F2023"/>
                </a:solidFill>
                <a:latin typeface="Arial MT"/>
                <a:cs typeface="Arial MT"/>
              </a:rPr>
              <a:t> </a:t>
            </a:r>
            <a:r>
              <a:rPr sz="2150" spc="5" dirty="0">
                <a:solidFill>
                  <a:srgbClr val="1F2023"/>
                </a:solidFill>
                <a:latin typeface="Arial MT"/>
                <a:cs typeface="Arial MT"/>
              </a:rPr>
              <a:t>80%</a:t>
            </a:r>
            <a:r>
              <a:rPr sz="2150" spc="20" dirty="0">
                <a:solidFill>
                  <a:srgbClr val="1F2023"/>
                </a:solidFill>
                <a:latin typeface="Arial MT"/>
                <a:cs typeface="Arial MT"/>
              </a:rPr>
              <a:t> </a:t>
            </a:r>
            <a:r>
              <a:rPr sz="2150" spc="10" dirty="0">
                <a:solidFill>
                  <a:srgbClr val="1F2023"/>
                </a:solidFill>
                <a:latin typeface="Arial MT"/>
                <a:cs typeface="Arial MT"/>
              </a:rPr>
              <a:t>testing,</a:t>
            </a:r>
            <a:r>
              <a:rPr sz="2150" spc="75" dirty="0">
                <a:solidFill>
                  <a:srgbClr val="1F2023"/>
                </a:solidFill>
                <a:latin typeface="Arial MT"/>
                <a:cs typeface="Arial MT"/>
              </a:rPr>
              <a:t> </a:t>
            </a:r>
            <a:r>
              <a:rPr sz="2150" spc="15" dirty="0">
                <a:solidFill>
                  <a:srgbClr val="1F2023"/>
                </a:solidFill>
                <a:latin typeface="Arial MT"/>
                <a:cs typeface="Arial MT"/>
              </a:rPr>
              <a:t>failures</a:t>
            </a:r>
            <a:r>
              <a:rPr sz="2150" spc="40" dirty="0">
                <a:solidFill>
                  <a:srgbClr val="1F2023"/>
                </a:solidFill>
                <a:latin typeface="Arial MT"/>
                <a:cs typeface="Arial MT"/>
              </a:rPr>
              <a:t> </a:t>
            </a:r>
            <a:r>
              <a:rPr sz="2150" spc="15" dirty="0">
                <a:solidFill>
                  <a:srgbClr val="1F2023"/>
                </a:solidFill>
                <a:latin typeface="Arial MT"/>
                <a:cs typeface="Arial MT"/>
              </a:rPr>
              <a:t>can</a:t>
            </a:r>
            <a:r>
              <a:rPr sz="2150" spc="60" dirty="0">
                <a:solidFill>
                  <a:srgbClr val="1F2023"/>
                </a:solidFill>
                <a:latin typeface="Arial MT"/>
                <a:cs typeface="Arial MT"/>
              </a:rPr>
              <a:t> </a:t>
            </a:r>
            <a:r>
              <a:rPr sz="2150" spc="5" dirty="0">
                <a:solidFill>
                  <a:srgbClr val="1F2023"/>
                </a:solidFill>
                <a:latin typeface="Arial MT"/>
                <a:cs typeface="Arial MT"/>
              </a:rPr>
              <a:t>be</a:t>
            </a:r>
            <a:r>
              <a:rPr sz="2150" dirty="0">
                <a:solidFill>
                  <a:srgbClr val="1F2023"/>
                </a:solidFill>
                <a:latin typeface="Arial MT"/>
                <a:cs typeface="Arial MT"/>
              </a:rPr>
              <a:t> </a:t>
            </a:r>
            <a:r>
              <a:rPr sz="2150" spc="15" dirty="0">
                <a:solidFill>
                  <a:srgbClr val="1F2023"/>
                </a:solidFill>
                <a:latin typeface="Arial MT"/>
                <a:cs typeface="Arial MT"/>
              </a:rPr>
              <a:t>see</a:t>
            </a:r>
            <a:r>
              <a:rPr sz="2150" spc="60" dirty="0">
                <a:solidFill>
                  <a:srgbClr val="1F2023"/>
                </a:solidFill>
                <a:latin typeface="Arial MT"/>
                <a:cs typeface="Arial MT"/>
              </a:rPr>
              <a:t> </a:t>
            </a:r>
            <a:r>
              <a:rPr sz="2150" spc="10" dirty="0">
                <a:solidFill>
                  <a:srgbClr val="1F2023"/>
                </a:solidFill>
                <a:latin typeface="Arial MT"/>
                <a:cs typeface="Arial MT"/>
              </a:rPr>
              <a:t>during</a:t>
            </a:r>
            <a:r>
              <a:rPr sz="2150" spc="60" dirty="0">
                <a:solidFill>
                  <a:srgbClr val="1F2023"/>
                </a:solidFill>
                <a:latin typeface="Arial MT"/>
                <a:cs typeface="Arial MT"/>
              </a:rPr>
              <a:t> </a:t>
            </a:r>
            <a:r>
              <a:rPr sz="2150" spc="10" dirty="0">
                <a:solidFill>
                  <a:srgbClr val="1F2023"/>
                </a:solidFill>
                <a:latin typeface="Arial MT"/>
                <a:cs typeface="Arial MT"/>
              </a:rPr>
              <a:t>testing,</a:t>
            </a:r>
            <a:endParaRPr sz="2150">
              <a:latin typeface="Arial MT"/>
              <a:cs typeface="Arial MT"/>
            </a:endParaRPr>
          </a:p>
          <a:p>
            <a:pPr marL="699135">
              <a:lnSpc>
                <a:spcPts val="2490"/>
              </a:lnSpc>
            </a:pPr>
            <a:r>
              <a:rPr sz="2150" spc="15" dirty="0">
                <a:solidFill>
                  <a:srgbClr val="1F2023"/>
                </a:solidFill>
                <a:latin typeface="Arial MT"/>
                <a:cs typeface="Arial MT"/>
              </a:rPr>
              <a:t>reason</a:t>
            </a:r>
            <a:r>
              <a:rPr sz="2150" spc="60" dirty="0">
                <a:solidFill>
                  <a:srgbClr val="1F2023"/>
                </a:solidFill>
                <a:latin typeface="Arial MT"/>
                <a:cs typeface="Arial MT"/>
              </a:rPr>
              <a:t> </a:t>
            </a:r>
            <a:r>
              <a:rPr sz="2150" spc="10" dirty="0">
                <a:solidFill>
                  <a:srgbClr val="1F2023"/>
                </a:solidFill>
                <a:latin typeface="Arial MT"/>
                <a:cs typeface="Arial MT"/>
              </a:rPr>
              <a:t>being</a:t>
            </a:r>
            <a:r>
              <a:rPr sz="2150" spc="65" dirty="0">
                <a:solidFill>
                  <a:srgbClr val="1F2023"/>
                </a:solidFill>
                <a:latin typeface="Arial MT"/>
                <a:cs typeface="Arial MT"/>
              </a:rPr>
              <a:t> </a:t>
            </a:r>
            <a:r>
              <a:rPr sz="2150" dirty="0">
                <a:solidFill>
                  <a:srgbClr val="1F2023"/>
                </a:solidFill>
                <a:latin typeface="Arial MT"/>
                <a:cs typeface="Arial MT"/>
              </a:rPr>
              <a:t>not</a:t>
            </a:r>
            <a:r>
              <a:rPr sz="2150" spc="70" dirty="0">
                <a:solidFill>
                  <a:srgbClr val="1F2023"/>
                </a:solidFill>
                <a:latin typeface="Arial MT"/>
                <a:cs typeface="Arial MT"/>
              </a:rPr>
              <a:t> </a:t>
            </a:r>
            <a:r>
              <a:rPr sz="2150" spc="5" dirty="0">
                <a:solidFill>
                  <a:srgbClr val="1F2023"/>
                </a:solidFill>
                <a:latin typeface="Arial MT"/>
                <a:cs typeface="Arial MT"/>
              </a:rPr>
              <a:t>good</a:t>
            </a:r>
            <a:r>
              <a:rPr sz="2150" spc="65" dirty="0">
                <a:solidFill>
                  <a:srgbClr val="1F2023"/>
                </a:solidFill>
                <a:latin typeface="Arial MT"/>
                <a:cs typeface="Arial MT"/>
              </a:rPr>
              <a:t> </a:t>
            </a:r>
            <a:r>
              <a:rPr sz="2150" spc="10" dirty="0">
                <a:solidFill>
                  <a:srgbClr val="1F2023"/>
                </a:solidFill>
                <a:latin typeface="Arial MT"/>
                <a:cs typeface="Arial MT"/>
              </a:rPr>
              <a:t>representation</a:t>
            </a:r>
            <a:r>
              <a:rPr sz="2150" spc="140" dirty="0">
                <a:solidFill>
                  <a:srgbClr val="1F2023"/>
                </a:solidFill>
                <a:latin typeface="Arial MT"/>
                <a:cs typeface="Arial MT"/>
              </a:rPr>
              <a:t> </a:t>
            </a:r>
            <a:r>
              <a:rPr sz="2150" spc="5" dirty="0">
                <a:solidFill>
                  <a:srgbClr val="1F2023"/>
                </a:solidFill>
                <a:latin typeface="Arial MT"/>
                <a:cs typeface="Arial MT"/>
              </a:rPr>
              <a:t>of</a:t>
            </a:r>
            <a:r>
              <a:rPr sz="2150" spc="70" dirty="0">
                <a:solidFill>
                  <a:srgbClr val="1F2023"/>
                </a:solidFill>
                <a:latin typeface="Arial MT"/>
                <a:cs typeface="Arial MT"/>
              </a:rPr>
              <a:t> </a:t>
            </a:r>
            <a:r>
              <a:rPr sz="2150" spc="5" dirty="0">
                <a:solidFill>
                  <a:srgbClr val="1F2023"/>
                </a:solidFill>
                <a:latin typeface="Arial MT"/>
                <a:cs typeface="Arial MT"/>
              </a:rPr>
              <a:t>the</a:t>
            </a:r>
            <a:r>
              <a:rPr sz="2150" spc="65" dirty="0">
                <a:solidFill>
                  <a:srgbClr val="1F2023"/>
                </a:solidFill>
                <a:latin typeface="Arial MT"/>
                <a:cs typeface="Arial MT"/>
              </a:rPr>
              <a:t> </a:t>
            </a:r>
            <a:r>
              <a:rPr sz="2150" spc="10" dirty="0">
                <a:solidFill>
                  <a:srgbClr val="1F2023"/>
                </a:solidFill>
                <a:latin typeface="Arial MT"/>
                <a:cs typeface="Arial MT"/>
              </a:rPr>
              <a:t>test</a:t>
            </a:r>
            <a:r>
              <a:rPr sz="2150" spc="70" dirty="0">
                <a:solidFill>
                  <a:srgbClr val="1F2023"/>
                </a:solidFill>
                <a:latin typeface="Arial MT"/>
                <a:cs typeface="Arial MT"/>
              </a:rPr>
              <a:t> </a:t>
            </a:r>
            <a:r>
              <a:rPr sz="2150" spc="5" dirty="0">
                <a:solidFill>
                  <a:srgbClr val="1F2023"/>
                </a:solidFill>
                <a:latin typeface="Arial MT"/>
                <a:cs typeface="Arial MT"/>
              </a:rPr>
              <a:t>data</a:t>
            </a:r>
            <a:r>
              <a:rPr sz="2150" spc="55" dirty="0">
                <a:solidFill>
                  <a:srgbClr val="1F2023"/>
                </a:solidFill>
                <a:latin typeface="Arial MT"/>
                <a:cs typeface="Arial MT"/>
              </a:rPr>
              <a:t> </a:t>
            </a:r>
            <a:r>
              <a:rPr sz="2150" spc="25" dirty="0">
                <a:solidFill>
                  <a:srgbClr val="1F2023"/>
                </a:solidFill>
                <a:latin typeface="Arial MT"/>
                <a:cs typeface="Arial MT"/>
              </a:rPr>
              <a:t>in</a:t>
            </a:r>
            <a:r>
              <a:rPr sz="2150" dirty="0">
                <a:solidFill>
                  <a:srgbClr val="1F2023"/>
                </a:solidFill>
                <a:latin typeface="Arial MT"/>
                <a:cs typeface="Arial MT"/>
              </a:rPr>
              <a:t> the</a:t>
            </a:r>
            <a:r>
              <a:rPr sz="2150" spc="65" dirty="0">
                <a:solidFill>
                  <a:srgbClr val="1F2023"/>
                </a:solidFill>
                <a:latin typeface="Arial MT"/>
                <a:cs typeface="Arial MT"/>
              </a:rPr>
              <a:t> </a:t>
            </a:r>
            <a:r>
              <a:rPr sz="2150" spc="15" dirty="0">
                <a:solidFill>
                  <a:srgbClr val="1F2023"/>
                </a:solidFill>
                <a:latin typeface="Arial MT"/>
                <a:cs typeface="Arial MT"/>
              </a:rPr>
              <a:t>training</a:t>
            </a:r>
            <a:r>
              <a:rPr sz="2150" dirty="0">
                <a:solidFill>
                  <a:srgbClr val="1F2023"/>
                </a:solidFill>
                <a:latin typeface="Arial MT"/>
                <a:cs typeface="Arial MT"/>
              </a:rPr>
              <a:t> </a:t>
            </a:r>
            <a:r>
              <a:rPr sz="2150" spc="10" dirty="0">
                <a:solidFill>
                  <a:srgbClr val="1F2023"/>
                </a:solidFill>
                <a:latin typeface="Arial MT"/>
                <a:cs typeface="Arial MT"/>
              </a:rPr>
              <a:t>set.</a:t>
            </a:r>
            <a:endParaRPr sz="2150">
              <a:latin typeface="Arial MT"/>
              <a:cs typeface="Arial MT"/>
            </a:endParaRPr>
          </a:p>
          <a:p>
            <a:pPr marL="241300" indent="-229235">
              <a:lnSpc>
                <a:spcPct val="100000"/>
              </a:lnSpc>
              <a:spcBef>
                <a:spcPts val="575"/>
              </a:spcBef>
              <a:buFont typeface="Arial MT"/>
              <a:buChar char="•"/>
              <a:tabLst>
                <a:tab pos="241935" algn="l"/>
              </a:tabLst>
            </a:pPr>
            <a:r>
              <a:rPr sz="2600" b="1" spc="-30" dirty="0">
                <a:solidFill>
                  <a:srgbClr val="1F2023"/>
                </a:solidFill>
                <a:latin typeface="Arial"/>
                <a:cs typeface="Arial"/>
              </a:rPr>
              <a:t>Unsupervised</a:t>
            </a:r>
            <a:r>
              <a:rPr sz="2600" b="1" spc="285" dirty="0">
                <a:solidFill>
                  <a:srgbClr val="1F2023"/>
                </a:solidFill>
                <a:latin typeface="Arial"/>
                <a:cs typeface="Arial"/>
              </a:rPr>
              <a:t> </a:t>
            </a:r>
            <a:r>
              <a:rPr sz="2600" b="1" spc="-25" dirty="0">
                <a:solidFill>
                  <a:srgbClr val="1F2023"/>
                </a:solidFill>
                <a:latin typeface="Arial"/>
                <a:cs typeface="Arial"/>
              </a:rPr>
              <a:t>classifier</a:t>
            </a:r>
            <a:r>
              <a:rPr sz="2600" b="1" spc="195" dirty="0">
                <a:solidFill>
                  <a:srgbClr val="1F2023"/>
                </a:solidFill>
                <a:latin typeface="Arial"/>
                <a:cs typeface="Arial"/>
              </a:rPr>
              <a:t> </a:t>
            </a:r>
            <a:r>
              <a:rPr sz="2600" b="1" spc="-10" dirty="0">
                <a:solidFill>
                  <a:srgbClr val="1F2023"/>
                </a:solidFill>
                <a:latin typeface="Arial"/>
                <a:cs typeface="Arial"/>
              </a:rPr>
              <a:t>does</a:t>
            </a:r>
            <a:r>
              <a:rPr sz="2600" b="1" spc="55" dirty="0">
                <a:solidFill>
                  <a:srgbClr val="1F2023"/>
                </a:solidFill>
                <a:latin typeface="Arial"/>
                <a:cs typeface="Arial"/>
              </a:rPr>
              <a:t> </a:t>
            </a:r>
            <a:r>
              <a:rPr sz="2600" b="1" spc="-35" dirty="0">
                <a:solidFill>
                  <a:srgbClr val="1F2023"/>
                </a:solidFill>
                <a:latin typeface="Arial"/>
                <a:cs typeface="Arial"/>
              </a:rPr>
              <a:t>not</a:t>
            </a:r>
            <a:r>
              <a:rPr sz="2600" b="1" spc="120" dirty="0">
                <a:solidFill>
                  <a:srgbClr val="1F2023"/>
                </a:solidFill>
                <a:latin typeface="Arial"/>
                <a:cs typeface="Arial"/>
              </a:rPr>
              <a:t> </a:t>
            </a:r>
            <a:r>
              <a:rPr sz="2600" b="1" spc="-35" dirty="0">
                <a:solidFill>
                  <a:srgbClr val="1F2023"/>
                </a:solidFill>
                <a:latin typeface="Arial"/>
                <a:cs typeface="Arial"/>
              </a:rPr>
              <a:t>use</a:t>
            </a:r>
            <a:r>
              <a:rPr sz="2600" b="1" spc="60" dirty="0">
                <a:solidFill>
                  <a:srgbClr val="1F2023"/>
                </a:solidFill>
                <a:latin typeface="Arial"/>
                <a:cs typeface="Arial"/>
              </a:rPr>
              <a:t> </a:t>
            </a:r>
            <a:r>
              <a:rPr sz="2600" b="1" spc="-30" dirty="0">
                <a:solidFill>
                  <a:srgbClr val="1F2023"/>
                </a:solidFill>
                <a:latin typeface="Arial"/>
                <a:cs typeface="Arial"/>
              </a:rPr>
              <a:t>training</a:t>
            </a:r>
            <a:r>
              <a:rPr sz="2600" b="1" spc="210" dirty="0">
                <a:solidFill>
                  <a:srgbClr val="1F2023"/>
                </a:solidFill>
                <a:latin typeface="Arial"/>
                <a:cs typeface="Arial"/>
              </a:rPr>
              <a:t> </a:t>
            </a:r>
            <a:r>
              <a:rPr sz="2600" b="1" dirty="0">
                <a:solidFill>
                  <a:srgbClr val="1F2023"/>
                </a:solidFill>
                <a:latin typeface="Arial"/>
                <a:cs typeface="Arial"/>
              </a:rPr>
              <a:t>data</a:t>
            </a:r>
            <a:endParaRPr sz="26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307593"/>
            <a:ext cx="9458325" cy="1301750"/>
          </a:xfrm>
          <a:prstGeom prst="rect">
            <a:avLst/>
          </a:prstGeom>
        </p:spPr>
        <p:txBody>
          <a:bodyPr vert="horz" wrap="square" lIns="0" tIns="16510" rIns="0" bIns="0" rtlCol="0">
            <a:spAutoFit/>
          </a:bodyPr>
          <a:lstStyle/>
          <a:p>
            <a:pPr marL="12700">
              <a:lnSpc>
                <a:spcPts val="5005"/>
              </a:lnSpc>
              <a:spcBef>
                <a:spcPts val="130"/>
              </a:spcBef>
            </a:pPr>
            <a:r>
              <a:rPr sz="4400" spc="15" dirty="0">
                <a:latin typeface="Calibri Light"/>
                <a:cs typeface="Calibri Light"/>
              </a:rPr>
              <a:t>Assumptions</a:t>
            </a:r>
            <a:r>
              <a:rPr sz="4400" spc="-235" dirty="0">
                <a:latin typeface="Calibri Light"/>
                <a:cs typeface="Calibri Light"/>
              </a:rPr>
              <a:t> </a:t>
            </a:r>
            <a:r>
              <a:rPr sz="4400" spc="15" dirty="0">
                <a:latin typeface="Calibri Light"/>
                <a:cs typeface="Calibri Light"/>
              </a:rPr>
              <a:t>of</a:t>
            </a:r>
            <a:r>
              <a:rPr sz="4400" spc="-70" dirty="0">
                <a:latin typeface="Calibri Light"/>
                <a:cs typeface="Calibri Light"/>
              </a:rPr>
              <a:t> </a:t>
            </a:r>
            <a:r>
              <a:rPr sz="4400" spc="20" dirty="0">
                <a:latin typeface="Calibri Light"/>
                <a:cs typeface="Calibri Light"/>
              </a:rPr>
              <a:t>Binomial</a:t>
            </a:r>
            <a:r>
              <a:rPr sz="4400" spc="-170" dirty="0">
                <a:latin typeface="Calibri Light"/>
                <a:cs typeface="Calibri Light"/>
              </a:rPr>
              <a:t> </a:t>
            </a:r>
            <a:r>
              <a:rPr sz="4400" dirty="0">
                <a:latin typeface="Calibri Light"/>
                <a:cs typeface="Calibri Light"/>
              </a:rPr>
              <a:t>distribution</a:t>
            </a:r>
            <a:endParaRPr sz="4400">
              <a:latin typeface="Calibri Light"/>
              <a:cs typeface="Calibri Light"/>
            </a:endParaRPr>
          </a:p>
          <a:p>
            <a:pPr marL="12700">
              <a:lnSpc>
                <a:spcPts val="5005"/>
              </a:lnSpc>
            </a:pPr>
            <a:r>
              <a:rPr sz="4400" spc="5" dirty="0">
                <a:latin typeface="Calibri Light"/>
                <a:cs typeface="Calibri Light"/>
              </a:rPr>
              <a:t>(</a:t>
            </a:r>
            <a:r>
              <a:rPr sz="4400" spc="5" dirty="0">
                <a:solidFill>
                  <a:srgbClr val="FF0000"/>
                </a:solidFill>
                <a:latin typeface="Calibri Light"/>
                <a:cs typeface="Calibri Light"/>
              </a:rPr>
              <a:t>It</a:t>
            </a:r>
            <a:r>
              <a:rPr sz="4400" spc="-55" dirty="0">
                <a:solidFill>
                  <a:srgbClr val="FF0000"/>
                </a:solidFill>
                <a:latin typeface="Calibri Light"/>
                <a:cs typeface="Calibri Light"/>
              </a:rPr>
              <a:t> </a:t>
            </a:r>
            <a:r>
              <a:rPr sz="4400" spc="5" dirty="0">
                <a:solidFill>
                  <a:srgbClr val="FF0000"/>
                </a:solidFill>
                <a:latin typeface="Calibri Light"/>
                <a:cs typeface="Calibri Light"/>
              </a:rPr>
              <a:t>is</a:t>
            </a:r>
            <a:r>
              <a:rPr sz="4400" spc="-5" dirty="0">
                <a:solidFill>
                  <a:srgbClr val="FF0000"/>
                </a:solidFill>
                <a:latin typeface="Calibri Light"/>
                <a:cs typeface="Calibri Light"/>
              </a:rPr>
              <a:t> </a:t>
            </a:r>
            <a:r>
              <a:rPr sz="4400" spc="15" dirty="0">
                <a:solidFill>
                  <a:srgbClr val="FF0000"/>
                </a:solidFill>
                <a:latin typeface="Calibri Light"/>
                <a:cs typeface="Calibri Light"/>
              </a:rPr>
              <a:t>also</a:t>
            </a:r>
            <a:r>
              <a:rPr sz="4400" spc="-5" dirty="0">
                <a:solidFill>
                  <a:srgbClr val="FF0000"/>
                </a:solidFill>
                <a:latin typeface="Calibri Light"/>
                <a:cs typeface="Calibri Light"/>
              </a:rPr>
              <a:t> called </a:t>
            </a:r>
            <a:r>
              <a:rPr sz="4400" spc="10" dirty="0">
                <a:solidFill>
                  <a:srgbClr val="FF0000"/>
                </a:solidFill>
                <a:latin typeface="Calibri Light"/>
                <a:cs typeface="Calibri Light"/>
              </a:rPr>
              <a:t>as</a:t>
            </a:r>
            <a:r>
              <a:rPr sz="4400" spc="-75" dirty="0">
                <a:solidFill>
                  <a:srgbClr val="FF0000"/>
                </a:solidFill>
                <a:latin typeface="Calibri Light"/>
                <a:cs typeface="Calibri Light"/>
              </a:rPr>
              <a:t> </a:t>
            </a:r>
            <a:r>
              <a:rPr sz="4400" spc="-15" dirty="0">
                <a:solidFill>
                  <a:srgbClr val="FF0000"/>
                </a:solidFill>
                <a:latin typeface="Calibri Light"/>
                <a:cs typeface="Calibri Light"/>
              </a:rPr>
              <a:t>Bernoulli’s</a:t>
            </a:r>
            <a:r>
              <a:rPr sz="4400" spc="-85" dirty="0">
                <a:solidFill>
                  <a:srgbClr val="FF0000"/>
                </a:solidFill>
                <a:latin typeface="Calibri Light"/>
                <a:cs typeface="Calibri Light"/>
              </a:rPr>
              <a:t> </a:t>
            </a:r>
            <a:r>
              <a:rPr sz="4400" dirty="0">
                <a:solidFill>
                  <a:srgbClr val="FF0000"/>
                </a:solidFill>
                <a:latin typeface="Calibri Light"/>
                <a:cs typeface="Calibri Light"/>
              </a:rPr>
              <a:t>Distribution)</a:t>
            </a:r>
            <a:endParaRPr sz="4400">
              <a:latin typeface="Calibri Light"/>
              <a:cs typeface="Calibri Light"/>
            </a:endParaRPr>
          </a:p>
        </p:txBody>
      </p:sp>
      <p:sp>
        <p:nvSpPr>
          <p:cNvPr id="3" name="object 3"/>
          <p:cNvSpPr txBox="1"/>
          <p:nvPr/>
        </p:nvSpPr>
        <p:spPr>
          <a:xfrm>
            <a:off x="917575" y="1765680"/>
            <a:ext cx="10287635" cy="3963035"/>
          </a:xfrm>
          <a:prstGeom prst="rect">
            <a:avLst/>
          </a:prstGeom>
        </p:spPr>
        <p:txBody>
          <a:bodyPr vert="horz" wrap="square" lIns="0" tIns="16510" rIns="0" bIns="0" rtlCol="0">
            <a:spAutoFit/>
          </a:bodyPr>
          <a:lstStyle/>
          <a:p>
            <a:pPr marL="241300" indent="-229235">
              <a:lnSpc>
                <a:spcPct val="100000"/>
              </a:lnSpc>
              <a:spcBef>
                <a:spcPts val="130"/>
              </a:spcBef>
              <a:buFont typeface="Arial MT"/>
              <a:buChar char="•"/>
              <a:tabLst>
                <a:tab pos="241935" algn="l"/>
              </a:tabLst>
            </a:pPr>
            <a:r>
              <a:rPr sz="2600" dirty="0">
                <a:latin typeface="Calibri"/>
                <a:cs typeface="Calibri"/>
              </a:rPr>
              <a:t>Assumptions:</a:t>
            </a:r>
            <a:endParaRPr sz="2600">
              <a:latin typeface="Calibri"/>
              <a:cs typeface="Calibri"/>
            </a:endParaRPr>
          </a:p>
          <a:p>
            <a:pPr marL="699135" lvl="1" indent="-229235">
              <a:lnSpc>
                <a:spcPts val="2340"/>
              </a:lnSpc>
              <a:spcBef>
                <a:spcPts val="35"/>
              </a:spcBef>
              <a:buFont typeface="Arial MT"/>
              <a:buChar char="•"/>
              <a:tabLst>
                <a:tab pos="698500" algn="l"/>
                <a:tab pos="699135" algn="l"/>
              </a:tabLst>
            </a:pPr>
            <a:r>
              <a:rPr sz="2150" spc="5" dirty="0">
                <a:latin typeface="Calibri"/>
                <a:cs typeface="Calibri"/>
              </a:rPr>
              <a:t>Random</a:t>
            </a:r>
            <a:r>
              <a:rPr sz="2150" spc="105" dirty="0">
                <a:latin typeface="Calibri"/>
                <a:cs typeface="Calibri"/>
              </a:rPr>
              <a:t> </a:t>
            </a:r>
            <a:r>
              <a:rPr sz="2150" dirty="0">
                <a:latin typeface="Calibri"/>
                <a:cs typeface="Calibri"/>
              </a:rPr>
              <a:t>experiment</a:t>
            </a:r>
            <a:r>
              <a:rPr sz="2150" spc="204" dirty="0">
                <a:latin typeface="Calibri"/>
                <a:cs typeface="Calibri"/>
              </a:rPr>
              <a:t> </a:t>
            </a:r>
            <a:r>
              <a:rPr sz="2150" spc="15" dirty="0">
                <a:latin typeface="Calibri"/>
                <a:cs typeface="Calibri"/>
              </a:rPr>
              <a:t>is</a:t>
            </a:r>
            <a:r>
              <a:rPr sz="2150" spc="20" dirty="0">
                <a:latin typeface="Calibri"/>
                <a:cs typeface="Calibri"/>
              </a:rPr>
              <a:t> </a:t>
            </a:r>
            <a:r>
              <a:rPr sz="2150" spc="-15" dirty="0">
                <a:latin typeface="Calibri"/>
                <a:cs typeface="Calibri"/>
              </a:rPr>
              <a:t>performed</a:t>
            </a:r>
            <a:r>
              <a:rPr sz="2150" spc="245" dirty="0">
                <a:latin typeface="Calibri"/>
                <a:cs typeface="Calibri"/>
              </a:rPr>
              <a:t> </a:t>
            </a:r>
            <a:r>
              <a:rPr sz="2150" spc="-5" dirty="0">
                <a:latin typeface="Calibri"/>
                <a:cs typeface="Calibri"/>
              </a:rPr>
              <a:t>repeatedly</a:t>
            </a:r>
            <a:r>
              <a:rPr sz="2150" spc="110" dirty="0">
                <a:latin typeface="Calibri"/>
                <a:cs typeface="Calibri"/>
              </a:rPr>
              <a:t> </a:t>
            </a:r>
            <a:r>
              <a:rPr sz="2150" spc="20" dirty="0">
                <a:latin typeface="Calibri"/>
                <a:cs typeface="Calibri"/>
              </a:rPr>
              <a:t>with </a:t>
            </a:r>
            <a:r>
              <a:rPr sz="2150" spc="10" dirty="0">
                <a:latin typeface="Calibri"/>
                <a:cs typeface="Calibri"/>
              </a:rPr>
              <a:t>a</a:t>
            </a:r>
            <a:r>
              <a:rPr sz="2150" spc="45" dirty="0">
                <a:latin typeface="Calibri"/>
                <a:cs typeface="Calibri"/>
              </a:rPr>
              <a:t> </a:t>
            </a:r>
            <a:r>
              <a:rPr sz="2150" spc="-5" dirty="0">
                <a:latin typeface="Calibri"/>
                <a:cs typeface="Calibri"/>
              </a:rPr>
              <a:t>fixed</a:t>
            </a:r>
            <a:r>
              <a:rPr sz="2150" spc="20" dirty="0">
                <a:latin typeface="Calibri"/>
                <a:cs typeface="Calibri"/>
              </a:rPr>
              <a:t> </a:t>
            </a:r>
            <a:r>
              <a:rPr sz="2150" spc="5" dirty="0">
                <a:latin typeface="Calibri"/>
                <a:cs typeface="Calibri"/>
              </a:rPr>
              <a:t>and</a:t>
            </a:r>
            <a:r>
              <a:rPr sz="2150" spc="20" dirty="0">
                <a:latin typeface="Calibri"/>
                <a:cs typeface="Calibri"/>
              </a:rPr>
              <a:t> </a:t>
            </a:r>
            <a:r>
              <a:rPr sz="2150" spc="15" dirty="0">
                <a:latin typeface="Calibri"/>
                <a:cs typeface="Calibri"/>
              </a:rPr>
              <a:t>finite</a:t>
            </a:r>
            <a:r>
              <a:rPr sz="2150" spc="10" dirty="0">
                <a:latin typeface="Calibri"/>
                <a:cs typeface="Calibri"/>
              </a:rPr>
              <a:t> </a:t>
            </a:r>
            <a:r>
              <a:rPr sz="2150" spc="-5" dirty="0">
                <a:latin typeface="Calibri"/>
                <a:cs typeface="Calibri"/>
              </a:rPr>
              <a:t>number</a:t>
            </a:r>
            <a:r>
              <a:rPr sz="2150" spc="180" dirty="0">
                <a:latin typeface="Calibri"/>
                <a:cs typeface="Calibri"/>
              </a:rPr>
              <a:t> </a:t>
            </a:r>
            <a:r>
              <a:rPr sz="2150" spc="-5" dirty="0">
                <a:latin typeface="Calibri"/>
                <a:cs typeface="Calibri"/>
              </a:rPr>
              <a:t>of</a:t>
            </a:r>
            <a:r>
              <a:rPr sz="2150" spc="45" dirty="0">
                <a:latin typeface="Calibri"/>
                <a:cs typeface="Calibri"/>
              </a:rPr>
              <a:t> </a:t>
            </a:r>
            <a:r>
              <a:rPr sz="2150" spc="10" dirty="0">
                <a:latin typeface="Calibri"/>
                <a:cs typeface="Calibri"/>
              </a:rPr>
              <a:t>trials.</a:t>
            </a:r>
            <a:endParaRPr sz="2150">
              <a:latin typeface="Calibri"/>
              <a:cs typeface="Calibri"/>
            </a:endParaRPr>
          </a:p>
          <a:p>
            <a:pPr marL="699135">
              <a:lnSpc>
                <a:spcPts val="2340"/>
              </a:lnSpc>
            </a:pPr>
            <a:r>
              <a:rPr sz="2150" dirty="0">
                <a:latin typeface="Calibri"/>
                <a:cs typeface="Calibri"/>
              </a:rPr>
              <a:t>The</a:t>
            </a:r>
            <a:r>
              <a:rPr sz="2150" spc="65" dirty="0">
                <a:latin typeface="Calibri"/>
                <a:cs typeface="Calibri"/>
              </a:rPr>
              <a:t> </a:t>
            </a:r>
            <a:r>
              <a:rPr sz="2150" spc="-5" dirty="0">
                <a:latin typeface="Calibri"/>
                <a:cs typeface="Calibri"/>
              </a:rPr>
              <a:t>number</a:t>
            </a:r>
            <a:r>
              <a:rPr sz="2150" spc="165" dirty="0">
                <a:latin typeface="Calibri"/>
                <a:cs typeface="Calibri"/>
              </a:rPr>
              <a:t> </a:t>
            </a:r>
            <a:r>
              <a:rPr sz="2150" spc="15" dirty="0">
                <a:latin typeface="Calibri"/>
                <a:cs typeface="Calibri"/>
              </a:rPr>
              <a:t>is</a:t>
            </a:r>
            <a:r>
              <a:rPr sz="2150" dirty="0">
                <a:latin typeface="Calibri"/>
                <a:cs typeface="Calibri"/>
              </a:rPr>
              <a:t> </a:t>
            </a:r>
            <a:r>
              <a:rPr sz="2150" spc="-5" dirty="0">
                <a:latin typeface="Calibri"/>
                <a:cs typeface="Calibri"/>
              </a:rPr>
              <a:t>denoted</a:t>
            </a:r>
            <a:r>
              <a:rPr sz="2150" spc="155" dirty="0">
                <a:latin typeface="Calibri"/>
                <a:cs typeface="Calibri"/>
              </a:rPr>
              <a:t> </a:t>
            </a:r>
            <a:r>
              <a:rPr sz="2150" dirty="0">
                <a:latin typeface="Calibri"/>
                <a:cs typeface="Calibri"/>
              </a:rPr>
              <a:t>by</a:t>
            </a:r>
            <a:r>
              <a:rPr sz="2150" spc="15" dirty="0">
                <a:latin typeface="Calibri"/>
                <a:cs typeface="Calibri"/>
              </a:rPr>
              <a:t> </a:t>
            </a:r>
            <a:r>
              <a:rPr sz="2150" spc="-5" dirty="0">
                <a:latin typeface="Calibri"/>
                <a:cs typeface="Calibri"/>
              </a:rPr>
              <a:t>‘n’</a:t>
            </a:r>
            <a:endParaRPr sz="2150">
              <a:latin typeface="Calibri"/>
              <a:cs typeface="Calibri"/>
            </a:endParaRPr>
          </a:p>
          <a:p>
            <a:pPr marL="699135" marR="107950" lvl="1" indent="-229235">
              <a:lnSpc>
                <a:spcPts val="2100"/>
              </a:lnSpc>
              <a:spcBef>
                <a:spcPts val="520"/>
              </a:spcBef>
              <a:buFont typeface="Arial MT"/>
              <a:buChar char="•"/>
              <a:tabLst>
                <a:tab pos="698500" algn="l"/>
                <a:tab pos="699135" algn="l"/>
                <a:tab pos="9627235" algn="l"/>
              </a:tabLst>
            </a:pPr>
            <a:r>
              <a:rPr sz="2150" spc="-5" dirty="0">
                <a:latin typeface="Calibri"/>
                <a:cs typeface="Calibri"/>
              </a:rPr>
              <a:t>There</a:t>
            </a:r>
            <a:r>
              <a:rPr sz="2150" spc="75" dirty="0">
                <a:latin typeface="Calibri"/>
                <a:cs typeface="Calibri"/>
              </a:rPr>
              <a:t> </a:t>
            </a:r>
            <a:r>
              <a:rPr sz="2150" spc="5" dirty="0">
                <a:latin typeface="Calibri"/>
                <a:cs typeface="Calibri"/>
              </a:rPr>
              <a:t>are</a:t>
            </a:r>
            <a:r>
              <a:rPr sz="2150" spc="75" dirty="0">
                <a:latin typeface="Calibri"/>
                <a:cs typeface="Calibri"/>
              </a:rPr>
              <a:t> </a:t>
            </a:r>
            <a:r>
              <a:rPr sz="2150" spc="20" dirty="0">
                <a:latin typeface="Calibri"/>
                <a:cs typeface="Calibri"/>
              </a:rPr>
              <a:t>two</a:t>
            </a:r>
            <a:r>
              <a:rPr sz="2150" spc="-60" dirty="0">
                <a:latin typeface="Calibri"/>
                <a:cs typeface="Calibri"/>
              </a:rPr>
              <a:t> </a:t>
            </a:r>
            <a:r>
              <a:rPr sz="2150" spc="10" dirty="0">
                <a:latin typeface="Calibri"/>
                <a:cs typeface="Calibri"/>
              </a:rPr>
              <a:t>mutually</a:t>
            </a:r>
            <a:r>
              <a:rPr sz="2150" spc="100" dirty="0">
                <a:latin typeface="Calibri"/>
                <a:cs typeface="Calibri"/>
              </a:rPr>
              <a:t> </a:t>
            </a:r>
            <a:r>
              <a:rPr sz="2150" spc="-5" dirty="0">
                <a:latin typeface="Calibri"/>
                <a:cs typeface="Calibri"/>
              </a:rPr>
              <a:t>exclusive</a:t>
            </a:r>
            <a:r>
              <a:rPr sz="2150" spc="75" dirty="0">
                <a:latin typeface="Calibri"/>
                <a:cs typeface="Calibri"/>
              </a:rPr>
              <a:t> </a:t>
            </a:r>
            <a:r>
              <a:rPr sz="2150" dirty="0">
                <a:latin typeface="Calibri"/>
                <a:cs typeface="Calibri"/>
              </a:rPr>
              <a:t>possible</a:t>
            </a:r>
            <a:r>
              <a:rPr sz="2150" spc="80" dirty="0">
                <a:latin typeface="Calibri"/>
                <a:cs typeface="Calibri"/>
              </a:rPr>
              <a:t> </a:t>
            </a:r>
            <a:r>
              <a:rPr sz="2150" dirty="0">
                <a:latin typeface="Calibri"/>
                <a:cs typeface="Calibri"/>
              </a:rPr>
              <a:t>outcome</a:t>
            </a:r>
            <a:r>
              <a:rPr sz="2150" spc="150" dirty="0">
                <a:latin typeface="Calibri"/>
                <a:cs typeface="Calibri"/>
              </a:rPr>
              <a:t> </a:t>
            </a:r>
            <a:r>
              <a:rPr sz="2150" dirty="0">
                <a:latin typeface="Calibri"/>
                <a:cs typeface="Calibri"/>
              </a:rPr>
              <a:t>on</a:t>
            </a:r>
            <a:r>
              <a:rPr sz="2150" spc="90" dirty="0">
                <a:latin typeface="Calibri"/>
                <a:cs typeface="Calibri"/>
              </a:rPr>
              <a:t> </a:t>
            </a:r>
            <a:r>
              <a:rPr sz="2150" spc="-5" dirty="0">
                <a:latin typeface="Calibri"/>
                <a:cs typeface="Calibri"/>
              </a:rPr>
              <a:t>each</a:t>
            </a:r>
            <a:r>
              <a:rPr sz="2150" spc="90" dirty="0">
                <a:latin typeface="Calibri"/>
                <a:cs typeface="Calibri"/>
              </a:rPr>
              <a:t> </a:t>
            </a:r>
            <a:r>
              <a:rPr sz="2150" spc="15" dirty="0">
                <a:latin typeface="Calibri"/>
                <a:cs typeface="Calibri"/>
              </a:rPr>
              <a:t>trial,</a:t>
            </a:r>
            <a:r>
              <a:rPr sz="2150" spc="-55" dirty="0">
                <a:latin typeface="Calibri"/>
                <a:cs typeface="Calibri"/>
              </a:rPr>
              <a:t> </a:t>
            </a:r>
            <a:r>
              <a:rPr sz="2150" spc="10" dirty="0">
                <a:latin typeface="Calibri"/>
                <a:cs typeface="Calibri"/>
              </a:rPr>
              <a:t>which</a:t>
            </a:r>
            <a:r>
              <a:rPr sz="2150" spc="15" dirty="0">
                <a:latin typeface="Calibri"/>
                <a:cs typeface="Calibri"/>
              </a:rPr>
              <a:t> </a:t>
            </a:r>
            <a:r>
              <a:rPr sz="2150" spc="5" dirty="0">
                <a:latin typeface="Calibri"/>
                <a:cs typeface="Calibri"/>
              </a:rPr>
              <a:t>are </a:t>
            </a:r>
            <a:r>
              <a:rPr sz="2150" dirty="0">
                <a:latin typeface="Calibri"/>
                <a:cs typeface="Calibri"/>
              </a:rPr>
              <a:t>know</a:t>
            </a:r>
            <a:r>
              <a:rPr sz="2150" spc="125" dirty="0">
                <a:latin typeface="Calibri"/>
                <a:cs typeface="Calibri"/>
              </a:rPr>
              <a:t> </a:t>
            </a:r>
            <a:r>
              <a:rPr sz="2150" spc="10" dirty="0">
                <a:latin typeface="Calibri"/>
                <a:cs typeface="Calibri"/>
              </a:rPr>
              <a:t>as </a:t>
            </a:r>
            <a:r>
              <a:rPr sz="2150" spc="-470" dirty="0">
                <a:latin typeface="Calibri"/>
                <a:cs typeface="Calibri"/>
              </a:rPr>
              <a:t> </a:t>
            </a:r>
            <a:r>
              <a:rPr sz="2150" spc="-15" dirty="0">
                <a:latin typeface="Calibri"/>
                <a:cs typeface="Calibri"/>
              </a:rPr>
              <a:t>“Success”</a:t>
            </a:r>
            <a:r>
              <a:rPr sz="2150" spc="260" dirty="0">
                <a:latin typeface="Calibri"/>
                <a:cs typeface="Calibri"/>
              </a:rPr>
              <a:t> </a:t>
            </a:r>
            <a:r>
              <a:rPr sz="2150" spc="5" dirty="0">
                <a:latin typeface="Calibri"/>
                <a:cs typeface="Calibri"/>
              </a:rPr>
              <a:t>and</a:t>
            </a:r>
            <a:r>
              <a:rPr sz="2150" spc="100" dirty="0">
                <a:latin typeface="Calibri"/>
                <a:cs typeface="Calibri"/>
              </a:rPr>
              <a:t> </a:t>
            </a:r>
            <a:r>
              <a:rPr sz="2150" spc="-30" dirty="0">
                <a:latin typeface="Calibri"/>
                <a:cs typeface="Calibri"/>
              </a:rPr>
              <a:t>“Failure”.</a:t>
            </a:r>
            <a:r>
              <a:rPr sz="2150" spc="175" dirty="0">
                <a:latin typeface="Calibri"/>
                <a:cs typeface="Calibri"/>
              </a:rPr>
              <a:t> </a:t>
            </a:r>
            <a:r>
              <a:rPr sz="2150" spc="-15" dirty="0">
                <a:latin typeface="Calibri"/>
                <a:cs typeface="Calibri"/>
              </a:rPr>
              <a:t>Success</a:t>
            </a:r>
            <a:r>
              <a:rPr sz="2150" spc="170" dirty="0">
                <a:latin typeface="Calibri"/>
                <a:cs typeface="Calibri"/>
              </a:rPr>
              <a:t> </a:t>
            </a:r>
            <a:r>
              <a:rPr sz="2150" spc="15" dirty="0">
                <a:latin typeface="Calibri"/>
                <a:cs typeface="Calibri"/>
              </a:rPr>
              <a:t>is</a:t>
            </a:r>
            <a:r>
              <a:rPr sz="2150" spc="20" dirty="0">
                <a:latin typeface="Calibri"/>
                <a:cs typeface="Calibri"/>
              </a:rPr>
              <a:t> </a:t>
            </a:r>
            <a:r>
              <a:rPr sz="2150" spc="-5" dirty="0">
                <a:latin typeface="Calibri"/>
                <a:cs typeface="Calibri"/>
              </a:rPr>
              <a:t>denoted</a:t>
            </a:r>
            <a:r>
              <a:rPr sz="2150" spc="180" dirty="0">
                <a:latin typeface="Calibri"/>
                <a:cs typeface="Calibri"/>
              </a:rPr>
              <a:t> </a:t>
            </a:r>
            <a:r>
              <a:rPr sz="2150" dirty="0">
                <a:latin typeface="Calibri"/>
                <a:cs typeface="Calibri"/>
              </a:rPr>
              <a:t>by</a:t>
            </a:r>
            <a:r>
              <a:rPr sz="2150" spc="35" dirty="0">
                <a:latin typeface="Calibri"/>
                <a:cs typeface="Calibri"/>
              </a:rPr>
              <a:t> </a:t>
            </a:r>
            <a:r>
              <a:rPr sz="2150" spc="-5" dirty="0">
                <a:latin typeface="Calibri"/>
                <a:cs typeface="Calibri"/>
              </a:rPr>
              <a:t>‘p’</a:t>
            </a:r>
            <a:r>
              <a:rPr sz="2150" spc="100" dirty="0">
                <a:latin typeface="Calibri"/>
                <a:cs typeface="Calibri"/>
              </a:rPr>
              <a:t> </a:t>
            </a:r>
            <a:r>
              <a:rPr sz="2150" spc="5" dirty="0">
                <a:latin typeface="Calibri"/>
                <a:cs typeface="Calibri"/>
              </a:rPr>
              <a:t>and</a:t>
            </a:r>
            <a:r>
              <a:rPr sz="2150" spc="25" dirty="0">
                <a:latin typeface="Calibri"/>
                <a:cs typeface="Calibri"/>
              </a:rPr>
              <a:t> </a:t>
            </a:r>
            <a:r>
              <a:rPr sz="2150" dirty="0">
                <a:latin typeface="Calibri"/>
                <a:cs typeface="Calibri"/>
              </a:rPr>
              <a:t>failure</a:t>
            </a:r>
            <a:r>
              <a:rPr sz="2150" spc="90" dirty="0">
                <a:latin typeface="Calibri"/>
                <a:cs typeface="Calibri"/>
              </a:rPr>
              <a:t> </a:t>
            </a:r>
            <a:r>
              <a:rPr sz="2150" spc="15" dirty="0">
                <a:latin typeface="Calibri"/>
                <a:cs typeface="Calibri"/>
              </a:rPr>
              <a:t>is</a:t>
            </a:r>
            <a:r>
              <a:rPr sz="2150" spc="-60" dirty="0">
                <a:latin typeface="Calibri"/>
                <a:cs typeface="Calibri"/>
              </a:rPr>
              <a:t> </a:t>
            </a:r>
            <a:r>
              <a:rPr sz="2150" spc="-5" dirty="0">
                <a:latin typeface="Calibri"/>
                <a:cs typeface="Calibri"/>
              </a:rPr>
              <a:t>denoted</a:t>
            </a:r>
            <a:r>
              <a:rPr sz="2150" spc="180" dirty="0">
                <a:latin typeface="Calibri"/>
                <a:cs typeface="Calibri"/>
              </a:rPr>
              <a:t> </a:t>
            </a:r>
            <a:r>
              <a:rPr sz="2150" dirty="0">
                <a:latin typeface="Calibri"/>
                <a:cs typeface="Calibri"/>
              </a:rPr>
              <a:t>by</a:t>
            </a:r>
            <a:r>
              <a:rPr sz="2150" spc="110" dirty="0">
                <a:latin typeface="Calibri"/>
                <a:cs typeface="Calibri"/>
              </a:rPr>
              <a:t> </a:t>
            </a:r>
            <a:r>
              <a:rPr sz="2150" spc="-85" dirty="0">
                <a:latin typeface="Calibri"/>
                <a:cs typeface="Calibri"/>
              </a:rPr>
              <a:t>‘q’.	</a:t>
            </a:r>
            <a:r>
              <a:rPr sz="2150" spc="5" dirty="0">
                <a:latin typeface="Calibri"/>
                <a:cs typeface="Calibri"/>
              </a:rPr>
              <a:t>and </a:t>
            </a:r>
            <a:r>
              <a:rPr sz="2150" spc="10" dirty="0">
                <a:latin typeface="Calibri"/>
                <a:cs typeface="Calibri"/>
              </a:rPr>
              <a:t> </a:t>
            </a:r>
            <a:r>
              <a:rPr sz="2150" spc="-10" dirty="0">
                <a:latin typeface="Calibri"/>
                <a:cs typeface="Calibri"/>
              </a:rPr>
              <a:t>p+q=1</a:t>
            </a:r>
            <a:r>
              <a:rPr sz="2150" spc="125" dirty="0">
                <a:latin typeface="Calibri"/>
                <a:cs typeface="Calibri"/>
              </a:rPr>
              <a:t> </a:t>
            </a:r>
            <a:r>
              <a:rPr sz="2150" spc="-5" dirty="0">
                <a:latin typeface="Calibri"/>
                <a:cs typeface="Calibri"/>
              </a:rPr>
              <a:t>or</a:t>
            </a:r>
            <a:r>
              <a:rPr sz="2150" spc="100" dirty="0">
                <a:latin typeface="Calibri"/>
                <a:cs typeface="Calibri"/>
              </a:rPr>
              <a:t> </a:t>
            </a:r>
            <a:r>
              <a:rPr sz="2150" dirty="0">
                <a:latin typeface="Calibri"/>
                <a:cs typeface="Calibri"/>
              </a:rPr>
              <a:t>q=1-p.</a:t>
            </a:r>
            <a:endParaRPr sz="2150">
              <a:latin typeface="Calibri"/>
              <a:cs typeface="Calibri"/>
            </a:endParaRPr>
          </a:p>
          <a:p>
            <a:pPr marL="699135" lvl="1" indent="-229235">
              <a:lnSpc>
                <a:spcPts val="2340"/>
              </a:lnSpc>
              <a:spcBef>
                <a:spcPts val="60"/>
              </a:spcBef>
              <a:buFont typeface="Arial MT"/>
              <a:buChar char="•"/>
              <a:tabLst>
                <a:tab pos="698500" algn="l"/>
                <a:tab pos="699135" algn="l"/>
              </a:tabLst>
            </a:pPr>
            <a:r>
              <a:rPr sz="2150" dirty="0">
                <a:latin typeface="Calibri"/>
                <a:cs typeface="Calibri"/>
              </a:rPr>
              <a:t>The</a:t>
            </a:r>
            <a:r>
              <a:rPr sz="2150" spc="75" dirty="0">
                <a:latin typeface="Calibri"/>
                <a:cs typeface="Calibri"/>
              </a:rPr>
              <a:t> </a:t>
            </a:r>
            <a:r>
              <a:rPr sz="2150" dirty="0">
                <a:latin typeface="Calibri"/>
                <a:cs typeface="Calibri"/>
              </a:rPr>
              <a:t>outcome</a:t>
            </a:r>
            <a:r>
              <a:rPr sz="2150" spc="155" dirty="0">
                <a:latin typeface="Calibri"/>
                <a:cs typeface="Calibri"/>
              </a:rPr>
              <a:t> </a:t>
            </a:r>
            <a:r>
              <a:rPr sz="2150" dirty="0">
                <a:latin typeface="Calibri"/>
                <a:cs typeface="Calibri"/>
              </a:rPr>
              <a:t>of</a:t>
            </a:r>
            <a:r>
              <a:rPr sz="2150" spc="45" dirty="0">
                <a:latin typeface="Calibri"/>
                <a:cs typeface="Calibri"/>
              </a:rPr>
              <a:t> </a:t>
            </a:r>
            <a:r>
              <a:rPr sz="2150" spc="-20" dirty="0">
                <a:latin typeface="Calibri"/>
                <a:cs typeface="Calibri"/>
              </a:rPr>
              <a:t>any</a:t>
            </a:r>
            <a:r>
              <a:rPr sz="2150" spc="100" dirty="0">
                <a:latin typeface="Calibri"/>
                <a:cs typeface="Calibri"/>
              </a:rPr>
              <a:t> </a:t>
            </a:r>
            <a:r>
              <a:rPr sz="2150" spc="15" dirty="0">
                <a:latin typeface="Calibri"/>
                <a:cs typeface="Calibri"/>
              </a:rPr>
              <a:t>give</a:t>
            </a:r>
            <a:r>
              <a:rPr sz="2150" spc="-75" dirty="0">
                <a:latin typeface="Calibri"/>
                <a:cs typeface="Calibri"/>
              </a:rPr>
              <a:t> </a:t>
            </a:r>
            <a:r>
              <a:rPr sz="2150" dirty="0">
                <a:latin typeface="Calibri"/>
                <a:cs typeface="Calibri"/>
              </a:rPr>
              <a:t>trail</a:t>
            </a:r>
            <a:r>
              <a:rPr sz="2150" spc="65" dirty="0">
                <a:latin typeface="Calibri"/>
                <a:cs typeface="Calibri"/>
              </a:rPr>
              <a:t> </a:t>
            </a:r>
            <a:r>
              <a:rPr sz="2150" spc="-10" dirty="0">
                <a:latin typeface="Calibri"/>
                <a:cs typeface="Calibri"/>
              </a:rPr>
              <a:t>does</a:t>
            </a:r>
            <a:r>
              <a:rPr sz="2150" spc="80" dirty="0">
                <a:latin typeface="Calibri"/>
                <a:cs typeface="Calibri"/>
              </a:rPr>
              <a:t> </a:t>
            </a:r>
            <a:r>
              <a:rPr sz="2150" spc="-5" dirty="0">
                <a:latin typeface="Calibri"/>
                <a:cs typeface="Calibri"/>
              </a:rPr>
              <a:t>not</a:t>
            </a:r>
            <a:r>
              <a:rPr sz="2150" spc="130" dirty="0">
                <a:latin typeface="Calibri"/>
                <a:cs typeface="Calibri"/>
              </a:rPr>
              <a:t> </a:t>
            </a:r>
            <a:r>
              <a:rPr sz="2150" spc="-10" dirty="0">
                <a:latin typeface="Calibri"/>
                <a:cs typeface="Calibri"/>
              </a:rPr>
              <a:t>affect</a:t>
            </a:r>
            <a:r>
              <a:rPr sz="2150" spc="50" dirty="0">
                <a:latin typeface="Calibri"/>
                <a:cs typeface="Calibri"/>
              </a:rPr>
              <a:t> </a:t>
            </a:r>
            <a:r>
              <a:rPr sz="2150" spc="10" dirty="0">
                <a:latin typeface="Calibri"/>
                <a:cs typeface="Calibri"/>
              </a:rPr>
              <a:t>the</a:t>
            </a:r>
            <a:r>
              <a:rPr sz="2150" spc="80" dirty="0">
                <a:latin typeface="Calibri"/>
                <a:cs typeface="Calibri"/>
              </a:rPr>
              <a:t> </a:t>
            </a:r>
            <a:r>
              <a:rPr sz="2150" spc="-5" dirty="0">
                <a:latin typeface="Calibri"/>
                <a:cs typeface="Calibri"/>
              </a:rPr>
              <a:t>outcomes</a:t>
            </a:r>
            <a:r>
              <a:rPr sz="2150" spc="155" dirty="0">
                <a:latin typeface="Calibri"/>
                <a:cs typeface="Calibri"/>
              </a:rPr>
              <a:t> </a:t>
            </a:r>
            <a:r>
              <a:rPr sz="2150" dirty="0">
                <a:latin typeface="Calibri"/>
                <a:cs typeface="Calibri"/>
              </a:rPr>
              <a:t>of</a:t>
            </a:r>
            <a:r>
              <a:rPr sz="2150" spc="50" dirty="0">
                <a:latin typeface="Calibri"/>
                <a:cs typeface="Calibri"/>
              </a:rPr>
              <a:t> </a:t>
            </a:r>
            <a:r>
              <a:rPr sz="2150" spc="10" dirty="0">
                <a:latin typeface="Calibri"/>
                <a:cs typeface="Calibri"/>
              </a:rPr>
              <a:t>the</a:t>
            </a:r>
            <a:r>
              <a:rPr sz="2150" dirty="0">
                <a:latin typeface="Calibri"/>
                <a:cs typeface="Calibri"/>
              </a:rPr>
              <a:t> </a:t>
            </a:r>
            <a:r>
              <a:rPr sz="2150" spc="-15" dirty="0">
                <a:latin typeface="Calibri"/>
                <a:cs typeface="Calibri"/>
              </a:rPr>
              <a:t>subsequent</a:t>
            </a:r>
            <a:r>
              <a:rPr sz="2150" spc="355" dirty="0">
                <a:latin typeface="Calibri"/>
                <a:cs typeface="Calibri"/>
              </a:rPr>
              <a:t> </a:t>
            </a:r>
            <a:r>
              <a:rPr sz="2150" spc="5" dirty="0">
                <a:latin typeface="Calibri"/>
                <a:cs typeface="Calibri"/>
              </a:rPr>
              <a:t>trail.</a:t>
            </a:r>
            <a:endParaRPr sz="2150">
              <a:latin typeface="Calibri"/>
              <a:cs typeface="Calibri"/>
            </a:endParaRPr>
          </a:p>
          <a:p>
            <a:pPr marL="699135">
              <a:lnSpc>
                <a:spcPts val="2340"/>
              </a:lnSpc>
            </a:pPr>
            <a:r>
              <a:rPr sz="2150" dirty="0">
                <a:latin typeface="Calibri"/>
                <a:cs typeface="Calibri"/>
              </a:rPr>
              <a:t>That</a:t>
            </a:r>
            <a:r>
              <a:rPr sz="2150" spc="40" dirty="0">
                <a:latin typeface="Calibri"/>
                <a:cs typeface="Calibri"/>
              </a:rPr>
              <a:t> </a:t>
            </a:r>
            <a:r>
              <a:rPr sz="2150" dirty="0">
                <a:latin typeface="Calibri"/>
                <a:cs typeface="Calibri"/>
              </a:rPr>
              <a:t>means</a:t>
            </a:r>
            <a:r>
              <a:rPr sz="2150" spc="150" dirty="0">
                <a:latin typeface="Calibri"/>
                <a:cs typeface="Calibri"/>
              </a:rPr>
              <a:t> </a:t>
            </a:r>
            <a:r>
              <a:rPr sz="2150" spc="15" dirty="0">
                <a:latin typeface="Calibri"/>
                <a:cs typeface="Calibri"/>
              </a:rPr>
              <a:t>all</a:t>
            </a:r>
            <a:r>
              <a:rPr sz="2150" spc="-20" dirty="0">
                <a:latin typeface="Calibri"/>
                <a:cs typeface="Calibri"/>
              </a:rPr>
              <a:t> </a:t>
            </a:r>
            <a:r>
              <a:rPr sz="2150" spc="15" dirty="0">
                <a:latin typeface="Calibri"/>
                <a:cs typeface="Calibri"/>
              </a:rPr>
              <a:t>trials</a:t>
            </a:r>
            <a:r>
              <a:rPr sz="2150" spc="-75" dirty="0">
                <a:latin typeface="Calibri"/>
                <a:cs typeface="Calibri"/>
              </a:rPr>
              <a:t> </a:t>
            </a:r>
            <a:r>
              <a:rPr sz="2150" spc="5" dirty="0">
                <a:latin typeface="Calibri"/>
                <a:cs typeface="Calibri"/>
              </a:rPr>
              <a:t>are</a:t>
            </a:r>
            <a:r>
              <a:rPr sz="2150" spc="-5" dirty="0">
                <a:latin typeface="Calibri"/>
                <a:cs typeface="Calibri"/>
              </a:rPr>
              <a:t> independent.</a:t>
            </a:r>
            <a:endParaRPr sz="2150">
              <a:latin typeface="Calibri"/>
              <a:cs typeface="Calibri"/>
            </a:endParaRPr>
          </a:p>
          <a:p>
            <a:pPr marL="699135" marR="59690" lvl="1" indent="-229235">
              <a:lnSpc>
                <a:spcPct val="82500"/>
              </a:lnSpc>
              <a:spcBef>
                <a:spcPts val="500"/>
              </a:spcBef>
              <a:buFont typeface="Arial MT"/>
              <a:buChar char="•"/>
              <a:tabLst>
                <a:tab pos="698500" algn="l"/>
                <a:tab pos="699135" algn="l"/>
                <a:tab pos="8558530" algn="l"/>
              </a:tabLst>
            </a:pPr>
            <a:r>
              <a:rPr sz="2150" dirty="0">
                <a:latin typeface="Calibri"/>
                <a:cs typeface="Calibri"/>
              </a:rPr>
              <a:t>The</a:t>
            </a:r>
            <a:r>
              <a:rPr sz="2150" spc="80" dirty="0">
                <a:latin typeface="Calibri"/>
                <a:cs typeface="Calibri"/>
              </a:rPr>
              <a:t> </a:t>
            </a:r>
            <a:r>
              <a:rPr sz="2150" spc="5" dirty="0">
                <a:latin typeface="Calibri"/>
                <a:cs typeface="Calibri"/>
              </a:rPr>
              <a:t>probability</a:t>
            </a:r>
            <a:r>
              <a:rPr sz="2150" spc="30" dirty="0">
                <a:latin typeface="Calibri"/>
                <a:cs typeface="Calibri"/>
              </a:rPr>
              <a:t> </a:t>
            </a:r>
            <a:r>
              <a:rPr sz="2150" spc="-5" dirty="0">
                <a:latin typeface="Calibri"/>
                <a:cs typeface="Calibri"/>
              </a:rPr>
              <a:t>of</a:t>
            </a:r>
            <a:r>
              <a:rPr sz="2150" spc="45" dirty="0">
                <a:latin typeface="Calibri"/>
                <a:cs typeface="Calibri"/>
              </a:rPr>
              <a:t> </a:t>
            </a:r>
            <a:r>
              <a:rPr sz="2150" spc="-15" dirty="0">
                <a:latin typeface="Calibri"/>
                <a:cs typeface="Calibri"/>
              </a:rPr>
              <a:t>success</a:t>
            </a:r>
            <a:r>
              <a:rPr sz="2150" spc="235" dirty="0">
                <a:latin typeface="Calibri"/>
                <a:cs typeface="Calibri"/>
              </a:rPr>
              <a:t> </a:t>
            </a:r>
            <a:r>
              <a:rPr sz="2150" spc="5" dirty="0">
                <a:latin typeface="Calibri"/>
                <a:cs typeface="Calibri"/>
              </a:rPr>
              <a:t>and</a:t>
            </a:r>
            <a:r>
              <a:rPr sz="2150" spc="20" dirty="0">
                <a:latin typeface="Calibri"/>
                <a:cs typeface="Calibri"/>
              </a:rPr>
              <a:t> </a:t>
            </a:r>
            <a:r>
              <a:rPr sz="2150" dirty="0">
                <a:latin typeface="Calibri"/>
                <a:cs typeface="Calibri"/>
              </a:rPr>
              <a:t>failure</a:t>
            </a:r>
            <a:r>
              <a:rPr sz="2150" spc="80" dirty="0">
                <a:latin typeface="Calibri"/>
                <a:cs typeface="Calibri"/>
              </a:rPr>
              <a:t> </a:t>
            </a:r>
            <a:r>
              <a:rPr sz="2150" spc="20" dirty="0">
                <a:latin typeface="Calibri"/>
                <a:cs typeface="Calibri"/>
              </a:rPr>
              <a:t>(p&amp;q)</a:t>
            </a:r>
            <a:r>
              <a:rPr sz="2150" spc="50" dirty="0">
                <a:latin typeface="Calibri"/>
                <a:cs typeface="Calibri"/>
              </a:rPr>
              <a:t> </a:t>
            </a:r>
            <a:r>
              <a:rPr sz="2150" dirty="0">
                <a:latin typeface="Calibri"/>
                <a:cs typeface="Calibri"/>
              </a:rPr>
              <a:t>remains</a:t>
            </a:r>
            <a:r>
              <a:rPr sz="2150" spc="90" dirty="0">
                <a:latin typeface="Calibri"/>
                <a:cs typeface="Calibri"/>
              </a:rPr>
              <a:t> </a:t>
            </a:r>
            <a:r>
              <a:rPr sz="2150" spc="-5" dirty="0">
                <a:latin typeface="Calibri"/>
                <a:cs typeface="Calibri"/>
              </a:rPr>
              <a:t>constant</a:t>
            </a:r>
            <a:r>
              <a:rPr sz="2150" spc="55" dirty="0">
                <a:latin typeface="Calibri"/>
                <a:cs typeface="Calibri"/>
              </a:rPr>
              <a:t> </a:t>
            </a:r>
            <a:r>
              <a:rPr sz="2150" spc="-20" dirty="0">
                <a:latin typeface="Calibri"/>
                <a:cs typeface="Calibri"/>
              </a:rPr>
              <a:t>for</a:t>
            </a:r>
            <a:r>
              <a:rPr sz="2150" spc="110" dirty="0">
                <a:latin typeface="Calibri"/>
                <a:cs typeface="Calibri"/>
              </a:rPr>
              <a:t> </a:t>
            </a:r>
            <a:r>
              <a:rPr sz="2150" spc="15" dirty="0">
                <a:latin typeface="Calibri"/>
                <a:cs typeface="Calibri"/>
              </a:rPr>
              <a:t>all</a:t>
            </a:r>
            <a:r>
              <a:rPr sz="2150" spc="-15" dirty="0">
                <a:latin typeface="Calibri"/>
                <a:cs typeface="Calibri"/>
              </a:rPr>
              <a:t> </a:t>
            </a:r>
            <a:r>
              <a:rPr sz="2150" spc="10" dirty="0">
                <a:latin typeface="Calibri"/>
                <a:cs typeface="Calibri"/>
              </a:rPr>
              <a:t>trials.</a:t>
            </a:r>
            <a:r>
              <a:rPr sz="2150" spc="-60" dirty="0">
                <a:latin typeface="Calibri"/>
                <a:cs typeface="Calibri"/>
              </a:rPr>
              <a:t> </a:t>
            </a:r>
            <a:r>
              <a:rPr sz="2150" spc="-5" dirty="0">
                <a:latin typeface="Calibri"/>
                <a:cs typeface="Calibri"/>
              </a:rPr>
              <a:t>If</a:t>
            </a:r>
            <a:r>
              <a:rPr sz="2150" spc="45" dirty="0">
                <a:latin typeface="Calibri"/>
                <a:cs typeface="Calibri"/>
              </a:rPr>
              <a:t> </a:t>
            </a:r>
            <a:r>
              <a:rPr sz="2150" spc="15" dirty="0">
                <a:latin typeface="Calibri"/>
                <a:cs typeface="Calibri"/>
              </a:rPr>
              <a:t>it</a:t>
            </a:r>
            <a:r>
              <a:rPr sz="2150" spc="55" dirty="0">
                <a:latin typeface="Calibri"/>
                <a:cs typeface="Calibri"/>
              </a:rPr>
              <a:t> </a:t>
            </a:r>
            <a:r>
              <a:rPr sz="2150" spc="-10" dirty="0">
                <a:latin typeface="Calibri"/>
                <a:cs typeface="Calibri"/>
              </a:rPr>
              <a:t>does </a:t>
            </a:r>
            <a:r>
              <a:rPr sz="2150" spc="-5" dirty="0">
                <a:latin typeface="Calibri"/>
                <a:cs typeface="Calibri"/>
              </a:rPr>
              <a:t> not</a:t>
            </a:r>
            <a:r>
              <a:rPr sz="2150" spc="55" dirty="0">
                <a:latin typeface="Calibri"/>
                <a:cs typeface="Calibri"/>
              </a:rPr>
              <a:t> </a:t>
            </a:r>
            <a:r>
              <a:rPr sz="2150" spc="5" dirty="0">
                <a:latin typeface="Calibri"/>
                <a:cs typeface="Calibri"/>
              </a:rPr>
              <a:t>remain</a:t>
            </a:r>
            <a:r>
              <a:rPr sz="2150" spc="100" dirty="0">
                <a:latin typeface="Calibri"/>
                <a:cs typeface="Calibri"/>
              </a:rPr>
              <a:t> </a:t>
            </a:r>
            <a:r>
              <a:rPr sz="2150" spc="-5" dirty="0">
                <a:latin typeface="Calibri"/>
                <a:cs typeface="Calibri"/>
              </a:rPr>
              <a:t>constant</a:t>
            </a:r>
            <a:r>
              <a:rPr sz="2150" spc="60" dirty="0">
                <a:latin typeface="Calibri"/>
                <a:cs typeface="Calibri"/>
              </a:rPr>
              <a:t> </a:t>
            </a:r>
            <a:r>
              <a:rPr sz="2150" dirty="0">
                <a:latin typeface="Calibri"/>
                <a:cs typeface="Calibri"/>
              </a:rPr>
              <a:t>then</a:t>
            </a:r>
            <a:r>
              <a:rPr sz="2150" spc="100" dirty="0">
                <a:latin typeface="Calibri"/>
                <a:cs typeface="Calibri"/>
              </a:rPr>
              <a:t> </a:t>
            </a:r>
            <a:r>
              <a:rPr sz="2150" spc="15" dirty="0">
                <a:latin typeface="Calibri"/>
                <a:cs typeface="Calibri"/>
              </a:rPr>
              <a:t>it</a:t>
            </a:r>
            <a:r>
              <a:rPr sz="2150" spc="-15" dirty="0">
                <a:latin typeface="Calibri"/>
                <a:cs typeface="Calibri"/>
              </a:rPr>
              <a:t> </a:t>
            </a:r>
            <a:r>
              <a:rPr sz="2150" spc="15" dirty="0">
                <a:latin typeface="Calibri"/>
                <a:cs typeface="Calibri"/>
              </a:rPr>
              <a:t>is</a:t>
            </a:r>
            <a:r>
              <a:rPr sz="2150" spc="20" dirty="0">
                <a:latin typeface="Calibri"/>
                <a:cs typeface="Calibri"/>
              </a:rPr>
              <a:t> </a:t>
            </a:r>
            <a:r>
              <a:rPr sz="2150" spc="-5" dirty="0">
                <a:latin typeface="Calibri"/>
                <a:cs typeface="Calibri"/>
              </a:rPr>
              <a:t>not</a:t>
            </a:r>
            <a:r>
              <a:rPr sz="2150" spc="60" dirty="0">
                <a:latin typeface="Calibri"/>
                <a:cs typeface="Calibri"/>
              </a:rPr>
              <a:t> </a:t>
            </a:r>
            <a:r>
              <a:rPr sz="2150" spc="5" dirty="0">
                <a:latin typeface="Calibri"/>
                <a:cs typeface="Calibri"/>
              </a:rPr>
              <a:t>binomial</a:t>
            </a:r>
            <a:r>
              <a:rPr sz="2150" spc="145" dirty="0">
                <a:latin typeface="Calibri"/>
                <a:cs typeface="Calibri"/>
              </a:rPr>
              <a:t> </a:t>
            </a:r>
            <a:r>
              <a:rPr sz="2150" spc="5" dirty="0">
                <a:latin typeface="Calibri"/>
                <a:cs typeface="Calibri"/>
              </a:rPr>
              <a:t>distribution.</a:t>
            </a:r>
            <a:r>
              <a:rPr sz="2150" spc="15" dirty="0">
                <a:latin typeface="Calibri"/>
                <a:cs typeface="Calibri"/>
              </a:rPr>
              <a:t> </a:t>
            </a:r>
            <a:r>
              <a:rPr sz="2150" spc="-5" dirty="0">
                <a:latin typeface="Calibri"/>
                <a:cs typeface="Calibri"/>
              </a:rPr>
              <a:t>For</a:t>
            </a:r>
            <a:r>
              <a:rPr sz="2150" spc="110" dirty="0">
                <a:latin typeface="Calibri"/>
                <a:cs typeface="Calibri"/>
              </a:rPr>
              <a:t> </a:t>
            </a:r>
            <a:r>
              <a:rPr sz="2150" dirty="0">
                <a:latin typeface="Calibri"/>
                <a:cs typeface="Calibri"/>
              </a:rPr>
              <a:t>example	tossing</a:t>
            </a:r>
            <a:r>
              <a:rPr sz="2150" spc="40" dirty="0">
                <a:latin typeface="Calibri"/>
                <a:cs typeface="Calibri"/>
              </a:rPr>
              <a:t> </a:t>
            </a:r>
            <a:r>
              <a:rPr sz="2150" spc="10" dirty="0">
                <a:latin typeface="Calibri"/>
                <a:cs typeface="Calibri"/>
              </a:rPr>
              <a:t>a</a:t>
            </a:r>
            <a:r>
              <a:rPr sz="2150" spc="20" dirty="0">
                <a:latin typeface="Calibri"/>
                <a:cs typeface="Calibri"/>
              </a:rPr>
              <a:t> </a:t>
            </a:r>
            <a:r>
              <a:rPr sz="2150" dirty="0">
                <a:latin typeface="Calibri"/>
                <a:cs typeface="Calibri"/>
              </a:rPr>
              <a:t>coin </a:t>
            </a:r>
            <a:r>
              <a:rPr sz="2150" spc="5" dirty="0">
                <a:latin typeface="Calibri"/>
                <a:cs typeface="Calibri"/>
              </a:rPr>
              <a:t> </a:t>
            </a:r>
            <a:r>
              <a:rPr sz="2150" spc="10" dirty="0">
                <a:latin typeface="Calibri"/>
                <a:cs typeface="Calibri"/>
              </a:rPr>
              <a:t>the</a:t>
            </a:r>
            <a:r>
              <a:rPr sz="2150" spc="5" dirty="0">
                <a:latin typeface="Calibri"/>
                <a:cs typeface="Calibri"/>
              </a:rPr>
              <a:t> probability</a:t>
            </a:r>
            <a:r>
              <a:rPr sz="2150" spc="100" dirty="0">
                <a:latin typeface="Calibri"/>
                <a:cs typeface="Calibri"/>
              </a:rPr>
              <a:t> </a:t>
            </a:r>
            <a:r>
              <a:rPr sz="2150" dirty="0">
                <a:latin typeface="Calibri"/>
                <a:cs typeface="Calibri"/>
              </a:rPr>
              <a:t>of</a:t>
            </a:r>
            <a:r>
              <a:rPr sz="2150" spc="50" dirty="0">
                <a:latin typeface="Calibri"/>
                <a:cs typeface="Calibri"/>
              </a:rPr>
              <a:t> </a:t>
            </a:r>
            <a:r>
              <a:rPr sz="2150" spc="10" dirty="0">
                <a:latin typeface="Calibri"/>
                <a:cs typeface="Calibri"/>
              </a:rPr>
              <a:t>getting</a:t>
            </a:r>
            <a:r>
              <a:rPr sz="2150" spc="-10" dirty="0">
                <a:latin typeface="Calibri"/>
                <a:cs typeface="Calibri"/>
              </a:rPr>
              <a:t> </a:t>
            </a:r>
            <a:r>
              <a:rPr sz="2150" dirty="0">
                <a:latin typeface="Calibri"/>
                <a:cs typeface="Calibri"/>
              </a:rPr>
              <a:t>head</a:t>
            </a:r>
            <a:r>
              <a:rPr sz="2150" spc="100" dirty="0">
                <a:latin typeface="Calibri"/>
                <a:cs typeface="Calibri"/>
              </a:rPr>
              <a:t> </a:t>
            </a:r>
            <a:r>
              <a:rPr sz="2150" dirty="0">
                <a:latin typeface="Calibri"/>
                <a:cs typeface="Calibri"/>
              </a:rPr>
              <a:t>or</a:t>
            </a:r>
            <a:r>
              <a:rPr sz="2150" spc="30" dirty="0">
                <a:latin typeface="Calibri"/>
                <a:cs typeface="Calibri"/>
              </a:rPr>
              <a:t> </a:t>
            </a:r>
            <a:r>
              <a:rPr sz="2150" spc="10" dirty="0">
                <a:latin typeface="Calibri"/>
                <a:cs typeface="Calibri"/>
              </a:rPr>
              <a:t>getting</a:t>
            </a:r>
            <a:r>
              <a:rPr sz="2150" spc="-10" dirty="0">
                <a:latin typeface="Calibri"/>
                <a:cs typeface="Calibri"/>
              </a:rPr>
              <a:t> </a:t>
            </a:r>
            <a:r>
              <a:rPr sz="2150" spc="10" dirty="0">
                <a:latin typeface="Calibri"/>
                <a:cs typeface="Calibri"/>
              </a:rPr>
              <a:t>a</a:t>
            </a:r>
            <a:r>
              <a:rPr sz="2150" spc="-30" dirty="0">
                <a:latin typeface="Calibri"/>
                <a:cs typeface="Calibri"/>
              </a:rPr>
              <a:t> </a:t>
            </a:r>
            <a:r>
              <a:rPr sz="2150" spc="-5" dirty="0">
                <a:latin typeface="Calibri"/>
                <a:cs typeface="Calibri"/>
              </a:rPr>
              <a:t>red</a:t>
            </a:r>
            <a:r>
              <a:rPr sz="2150" spc="95" dirty="0">
                <a:latin typeface="Calibri"/>
                <a:cs typeface="Calibri"/>
              </a:rPr>
              <a:t> </a:t>
            </a:r>
            <a:r>
              <a:rPr sz="2150" spc="10" dirty="0">
                <a:latin typeface="Calibri"/>
                <a:cs typeface="Calibri"/>
              </a:rPr>
              <a:t>ball</a:t>
            </a:r>
            <a:r>
              <a:rPr sz="2150" spc="-10" dirty="0">
                <a:latin typeface="Calibri"/>
                <a:cs typeface="Calibri"/>
              </a:rPr>
              <a:t> </a:t>
            </a:r>
            <a:r>
              <a:rPr sz="2150" spc="5" dirty="0">
                <a:latin typeface="Calibri"/>
                <a:cs typeface="Calibri"/>
              </a:rPr>
              <a:t>from</a:t>
            </a:r>
            <a:r>
              <a:rPr sz="2150" spc="105" dirty="0">
                <a:latin typeface="Calibri"/>
                <a:cs typeface="Calibri"/>
              </a:rPr>
              <a:t> </a:t>
            </a:r>
            <a:r>
              <a:rPr sz="2150" spc="10" dirty="0">
                <a:latin typeface="Calibri"/>
                <a:cs typeface="Calibri"/>
              </a:rPr>
              <a:t>a</a:t>
            </a:r>
            <a:r>
              <a:rPr sz="2150" spc="-30" dirty="0">
                <a:latin typeface="Calibri"/>
                <a:cs typeface="Calibri"/>
              </a:rPr>
              <a:t> </a:t>
            </a:r>
            <a:r>
              <a:rPr sz="2150" spc="-10" dirty="0">
                <a:latin typeface="Calibri"/>
                <a:cs typeface="Calibri"/>
              </a:rPr>
              <a:t>pool</a:t>
            </a:r>
            <a:r>
              <a:rPr sz="2150" spc="135" dirty="0">
                <a:latin typeface="Calibri"/>
                <a:cs typeface="Calibri"/>
              </a:rPr>
              <a:t> </a:t>
            </a:r>
            <a:r>
              <a:rPr sz="2150" dirty="0">
                <a:latin typeface="Calibri"/>
                <a:cs typeface="Calibri"/>
              </a:rPr>
              <a:t>of</a:t>
            </a:r>
            <a:r>
              <a:rPr sz="2150" spc="50" dirty="0">
                <a:latin typeface="Calibri"/>
                <a:cs typeface="Calibri"/>
              </a:rPr>
              <a:t> </a:t>
            </a:r>
            <a:r>
              <a:rPr sz="2150" spc="-5" dirty="0">
                <a:latin typeface="Calibri"/>
                <a:cs typeface="Calibri"/>
              </a:rPr>
              <a:t>colored</a:t>
            </a:r>
            <a:r>
              <a:rPr sz="2150" spc="95" dirty="0">
                <a:latin typeface="Calibri"/>
                <a:cs typeface="Calibri"/>
              </a:rPr>
              <a:t> </a:t>
            </a:r>
            <a:r>
              <a:rPr sz="2150" spc="5" dirty="0">
                <a:latin typeface="Calibri"/>
                <a:cs typeface="Calibri"/>
              </a:rPr>
              <a:t>balls,</a:t>
            </a:r>
            <a:r>
              <a:rPr sz="2150" spc="20" dirty="0">
                <a:latin typeface="Calibri"/>
                <a:cs typeface="Calibri"/>
              </a:rPr>
              <a:t> </a:t>
            </a:r>
            <a:r>
              <a:rPr sz="2150" spc="-5" dirty="0">
                <a:latin typeface="Calibri"/>
                <a:cs typeface="Calibri"/>
              </a:rPr>
              <a:t>here </a:t>
            </a:r>
            <a:r>
              <a:rPr sz="2150" spc="-470" dirty="0">
                <a:latin typeface="Calibri"/>
                <a:cs typeface="Calibri"/>
              </a:rPr>
              <a:t> </a:t>
            </a:r>
            <a:r>
              <a:rPr sz="2150" spc="-10" dirty="0">
                <a:latin typeface="Calibri"/>
                <a:cs typeface="Calibri"/>
              </a:rPr>
              <a:t>every</a:t>
            </a:r>
            <a:r>
              <a:rPr sz="2150" spc="100" dirty="0">
                <a:latin typeface="Calibri"/>
                <a:cs typeface="Calibri"/>
              </a:rPr>
              <a:t> </a:t>
            </a:r>
            <a:r>
              <a:rPr sz="2150" spc="15" dirty="0">
                <a:latin typeface="Calibri"/>
                <a:cs typeface="Calibri"/>
              </a:rPr>
              <a:t>time</a:t>
            </a:r>
            <a:r>
              <a:rPr sz="2150" spc="75" dirty="0">
                <a:latin typeface="Calibri"/>
                <a:cs typeface="Calibri"/>
              </a:rPr>
              <a:t> </a:t>
            </a:r>
            <a:r>
              <a:rPr sz="2150" spc="5" dirty="0">
                <a:latin typeface="Calibri"/>
                <a:cs typeface="Calibri"/>
              </a:rPr>
              <a:t>after</a:t>
            </a:r>
            <a:r>
              <a:rPr sz="2150" spc="25" dirty="0">
                <a:latin typeface="Calibri"/>
                <a:cs typeface="Calibri"/>
              </a:rPr>
              <a:t> </a:t>
            </a:r>
            <a:r>
              <a:rPr sz="2150" spc="10" dirty="0">
                <a:latin typeface="Calibri"/>
                <a:cs typeface="Calibri"/>
              </a:rPr>
              <a:t>the</a:t>
            </a:r>
            <a:r>
              <a:rPr sz="2150" dirty="0">
                <a:latin typeface="Calibri"/>
                <a:cs typeface="Calibri"/>
              </a:rPr>
              <a:t> </a:t>
            </a:r>
            <a:r>
              <a:rPr sz="2150" spc="10" dirty="0">
                <a:latin typeface="Calibri"/>
                <a:cs typeface="Calibri"/>
              </a:rPr>
              <a:t>ball</a:t>
            </a:r>
            <a:r>
              <a:rPr sz="2150" spc="-10" dirty="0">
                <a:latin typeface="Calibri"/>
                <a:cs typeface="Calibri"/>
              </a:rPr>
              <a:t> </a:t>
            </a:r>
            <a:r>
              <a:rPr sz="2150" spc="15" dirty="0">
                <a:latin typeface="Calibri"/>
                <a:cs typeface="Calibri"/>
              </a:rPr>
              <a:t>is</a:t>
            </a:r>
            <a:r>
              <a:rPr sz="2150" spc="10" dirty="0">
                <a:latin typeface="Calibri"/>
                <a:cs typeface="Calibri"/>
              </a:rPr>
              <a:t> </a:t>
            </a:r>
            <a:r>
              <a:rPr sz="2150" spc="-15" dirty="0">
                <a:latin typeface="Calibri"/>
                <a:cs typeface="Calibri"/>
              </a:rPr>
              <a:t>taken</a:t>
            </a:r>
            <a:r>
              <a:rPr sz="2150" spc="90" dirty="0">
                <a:latin typeface="Calibri"/>
                <a:cs typeface="Calibri"/>
              </a:rPr>
              <a:t> </a:t>
            </a:r>
            <a:r>
              <a:rPr sz="2150" spc="-5" dirty="0">
                <a:latin typeface="Calibri"/>
                <a:cs typeface="Calibri"/>
              </a:rPr>
              <a:t>out</a:t>
            </a:r>
            <a:r>
              <a:rPr sz="2150" spc="50" dirty="0">
                <a:latin typeface="Calibri"/>
                <a:cs typeface="Calibri"/>
              </a:rPr>
              <a:t> </a:t>
            </a:r>
            <a:r>
              <a:rPr sz="2150" spc="15" dirty="0">
                <a:latin typeface="Calibri"/>
                <a:cs typeface="Calibri"/>
              </a:rPr>
              <a:t>it</a:t>
            </a:r>
            <a:r>
              <a:rPr sz="2150" spc="-20" dirty="0">
                <a:latin typeface="Calibri"/>
                <a:cs typeface="Calibri"/>
              </a:rPr>
              <a:t> </a:t>
            </a:r>
            <a:r>
              <a:rPr sz="2150" spc="15" dirty="0">
                <a:latin typeface="Calibri"/>
                <a:cs typeface="Calibri"/>
              </a:rPr>
              <a:t>is </a:t>
            </a:r>
            <a:r>
              <a:rPr sz="2150" spc="5" dirty="0">
                <a:latin typeface="Calibri"/>
                <a:cs typeface="Calibri"/>
              </a:rPr>
              <a:t>again</a:t>
            </a:r>
            <a:r>
              <a:rPr sz="2150" spc="15" dirty="0">
                <a:latin typeface="Calibri"/>
                <a:cs typeface="Calibri"/>
              </a:rPr>
              <a:t> </a:t>
            </a:r>
            <a:r>
              <a:rPr sz="2150" spc="-5" dirty="0">
                <a:latin typeface="Calibri"/>
                <a:cs typeface="Calibri"/>
              </a:rPr>
              <a:t>replaced</a:t>
            </a:r>
            <a:r>
              <a:rPr sz="2150" spc="90" dirty="0">
                <a:latin typeface="Calibri"/>
                <a:cs typeface="Calibri"/>
              </a:rPr>
              <a:t> </a:t>
            </a:r>
            <a:r>
              <a:rPr sz="2150" spc="15" dirty="0">
                <a:latin typeface="Calibri"/>
                <a:cs typeface="Calibri"/>
              </a:rPr>
              <a:t>to</a:t>
            </a:r>
            <a:r>
              <a:rPr sz="2150" spc="10" dirty="0">
                <a:latin typeface="Calibri"/>
                <a:cs typeface="Calibri"/>
              </a:rPr>
              <a:t> the</a:t>
            </a:r>
            <a:r>
              <a:rPr sz="2150" spc="75" dirty="0">
                <a:latin typeface="Calibri"/>
                <a:cs typeface="Calibri"/>
              </a:rPr>
              <a:t> </a:t>
            </a:r>
            <a:r>
              <a:rPr sz="2150" dirty="0">
                <a:latin typeface="Calibri"/>
                <a:cs typeface="Calibri"/>
              </a:rPr>
              <a:t>pool.</a:t>
            </a:r>
            <a:endParaRPr sz="2150">
              <a:latin typeface="Calibri"/>
              <a:cs typeface="Calibri"/>
            </a:endParaRPr>
          </a:p>
          <a:p>
            <a:pPr marL="699135" lvl="1" indent="-229235">
              <a:lnSpc>
                <a:spcPts val="2555"/>
              </a:lnSpc>
              <a:buFont typeface="Arial MT"/>
              <a:buChar char="•"/>
              <a:tabLst>
                <a:tab pos="698500" algn="l"/>
                <a:tab pos="699135" algn="l"/>
              </a:tabLst>
            </a:pPr>
            <a:r>
              <a:rPr sz="2150" spc="20" dirty="0">
                <a:latin typeface="Calibri"/>
                <a:cs typeface="Calibri"/>
              </a:rPr>
              <a:t>With</a:t>
            </a:r>
            <a:r>
              <a:rPr sz="2150" spc="10" dirty="0">
                <a:latin typeface="Calibri"/>
                <a:cs typeface="Calibri"/>
              </a:rPr>
              <a:t> this </a:t>
            </a:r>
            <a:r>
              <a:rPr sz="2150" dirty="0">
                <a:latin typeface="Calibri"/>
                <a:cs typeface="Calibri"/>
              </a:rPr>
              <a:t>assumption</a:t>
            </a:r>
            <a:r>
              <a:rPr sz="2150" spc="160" dirty="0">
                <a:latin typeface="Calibri"/>
                <a:cs typeface="Calibri"/>
              </a:rPr>
              <a:t> </a:t>
            </a:r>
            <a:r>
              <a:rPr sz="2150" dirty="0">
                <a:latin typeface="Calibri"/>
                <a:cs typeface="Calibri"/>
              </a:rPr>
              <a:t>let</a:t>
            </a:r>
            <a:r>
              <a:rPr sz="2150" spc="-20" dirty="0">
                <a:latin typeface="Calibri"/>
                <a:cs typeface="Calibri"/>
              </a:rPr>
              <a:t> </a:t>
            </a:r>
            <a:r>
              <a:rPr sz="2150" spc="-10" dirty="0">
                <a:latin typeface="Calibri"/>
                <a:cs typeface="Calibri"/>
              </a:rPr>
              <a:t>see</a:t>
            </a:r>
            <a:r>
              <a:rPr sz="2150" spc="145" dirty="0">
                <a:latin typeface="Calibri"/>
                <a:cs typeface="Calibri"/>
              </a:rPr>
              <a:t> </a:t>
            </a:r>
            <a:r>
              <a:rPr sz="2150" spc="10" dirty="0">
                <a:latin typeface="Calibri"/>
                <a:cs typeface="Calibri"/>
              </a:rPr>
              <a:t>the</a:t>
            </a:r>
            <a:r>
              <a:rPr sz="2150" dirty="0">
                <a:latin typeface="Calibri"/>
                <a:cs typeface="Calibri"/>
              </a:rPr>
              <a:t> </a:t>
            </a:r>
            <a:r>
              <a:rPr sz="2150" spc="-5" dirty="0">
                <a:latin typeface="Calibri"/>
                <a:cs typeface="Calibri"/>
              </a:rPr>
              <a:t>formula</a:t>
            </a:r>
            <a:endParaRPr sz="2150">
              <a:latin typeface="Calibri"/>
              <a:cs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7514590" cy="701040"/>
          </a:xfrm>
          <a:prstGeom prst="rect">
            <a:avLst/>
          </a:prstGeom>
        </p:spPr>
        <p:txBody>
          <a:bodyPr vert="horz" wrap="square" lIns="0" tIns="16510" rIns="0" bIns="0" rtlCol="0">
            <a:spAutoFit/>
          </a:bodyPr>
          <a:lstStyle/>
          <a:p>
            <a:pPr marL="12700">
              <a:lnSpc>
                <a:spcPct val="100000"/>
              </a:lnSpc>
              <a:spcBef>
                <a:spcPts val="130"/>
              </a:spcBef>
            </a:pPr>
            <a:r>
              <a:rPr sz="4400" dirty="0">
                <a:latin typeface="Calibri Light"/>
                <a:cs typeface="Calibri Light"/>
              </a:rPr>
              <a:t>Formula</a:t>
            </a:r>
            <a:r>
              <a:rPr sz="4400" spc="-80" dirty="0">
                <a:latin typeface="Calibri Light"/>
                <a:cs typeface="Calibri Light"/>
              </a:rPr>
              <a:t> </a:t>
            </a:r>
            <a:r>
              <a:rPr sz="4400" spc="-5" dirty="0">
                <a:latin typeface="Calibri Light"/>
                <a:cs typeface="Calibri Light"/>
              </a:rPr>
              <a:t>for</a:t>
            </a:r>
            <a:r>
              <a:rPr sz="4400" spc="-114" dirty="0">
                <a:latin typeface="Calibri Light"/>
                <a:cs typeface="Calibri Light"/>
              </a:rPr>
              <a:t> </a:t>
            </a:r>
            <a:r>
              <a:rPr sz="4400" spc="20" dirty="0">
                <a:latin typeface="Calibri Light"/>
                <a:cs typeface="Calibri Light"/>
              </a:rPr>
              <a:t>Binomial</a:t>
            </a:r>
            <a:r>
              <a:rPr sz="4400" spc="-155" dirty="0">
                <a:latin typeface="Calibri Light"/>
                <a:cs typeface="Calibri Light"/>
              </a:rPr>
              <a:t> </a:t>
            </a:r>
            <a:r>
              <a:rPr sz="4400" dirty="0">
                <a:latin typeface="Calibri Light"/>
                <a:cs typeface="Calibri Light"/>
              </a:rPr>
              <a:t>Distribution</a:t>
            </a:r>
            <a:endParaRPr sz="4400">
              <a:latin typeface="Calibri Light"/>
              <a:cs typeface="Calibri Light"/>
            </a:endParaRPr>
          </a:p>
        </p:txBody>
      </p:sp>
      <p:sp>
        <p:nvSpPr>
          <p:cNvPr id="3" name="object 3"/>
          <p:cNvSpPr txBox="1"/>
          <p:nvPr/>
        </p:nvSpPr>
        <p:spPr>
          <a:xfrm>
            <a:off x="917575" y="2700972"/>
            <a:ext cx="3359150" cy="3262629"/>
          </a:xfrm>
          <a:prstGeom prst="rect">
            <a:avLst/>
          </a:prstGeom>
        </p:spPr>
        <p:txBody>
          <a:bodyPr vert="horz" wrap="square" lIns="0" tIns="15875" rIns="0" bIns="0" rtlCol="0">
            <a:spAutoFit/>
          </a:bodyPr>
          <a:lstStyle/>
          <a:p>
            <a:pPr marL="1842770">
              <a:lnSpc>
                <a:spcPct val="100000"/>
              </a:lnSpc>
              <a:spcBef>
                <a:spcPts val="125"/>
              </a:spcBef>
            </a:pPr>
            <a:r>
              <a:rPr sz="2750" spc="50" dirty="0">
                <a:latin typeface="Calibri"/>
                <a:cs typeface="Calibri"/>
              </a:rPr>
              <a:t>OR</a:t>
            </a:r>
            <a:endParaRPr sz="2750">
              <a:latin typeface="Calibri"/>
              <a:cs typeface="Calibri"/>
            </a:endParaRPr>
          </a:p>
          <a:p>
            <a:pPr>
              <a:lnSpc>
                <a:spcPct val="100000"/>
              </a:lnSpc>
            </a:pPr>
            <a:endParaRPr sz="2800">
              <a:latin typeface="Calibri"/>
              <a:cs typeface="Calibri"/>
            </a:endParaRPr>
          </a:p>
          <a:p>
            <a:pPr>
              <a:lnSpc>
                <a:spcPct val="100000"/>
              </a:lnSpc>
              <a:spcBef>
                <a:spcPts val="5"/>
              </a:spcBef>
            </a:pPr>
            <a:endParaRPr sz="3600">
              <a:latin typeface="Calibri"/>
              <a:cs typeface="Calibri"/>
            </a:endParaRPr>
          </a:p>
          <a:p>
            <a:pPr marL="499109">
              <a:lnSpc>
                <a:spcPct val="100000"/>
              </a:lnSpc>
            </a:pPr>
            <a:r>
              <a:rPr sz="2750" spc="-5" dirty="0">
                <a:latin typeface="Calibri"/>
                <a:cs typeface="Calibri"/>
              </a:rPr>
              <a:t>P(X=r)</a:t>
            </a:r>
            <a:r>
              <a:rPr sz="2750" spc="75" dirty="0">
                <a:latin typeface="Calibri"/>
                <a:cs typeface="Calibri"/>
              </a:rPr>
              <a:t> </a:t>
            </a:r>
            <a:r>
              <a:rPr sz="2750" spc="10" dirty="0">
                <a:latin typeface="Calibri"/>
                <a:cs typeface="Calibri"/>
              </a:rPr>
              <a:t>=</a:t>
            </a:r>
            <a:endParaRPr sz="2750">
              <a:latin typeface="Calibri"/>
              <a:cs typeface="Calibri"/>
            </a:endParaRPr>
          </a:p>
          <a:p>
            <a:pPr>
              <a:lnSpc>
                <a:spcPct val="100000"/>
              </a:lnSpc>
              <a:spcBef>
                <a:spcPts val="30"/>
              </a:spcBef>
            </a:pPr>
            <a:endParaRPr sz="3300">
              <a:latin typeface="Calibri"/>
              <a:cs typeface="Calibri"/>
            </a:endParaRPr>
          </a:p>
          <a:p>
            <a:pPr marL="12700">
              <a:lnSpc>
                <a:spcPct val="100000"/>
              </a:lnSpc>
            </a:pPr>
            <a:r>
              <a:rPr sz="2750" dirty="0">
                <a:latin typeface="Calibri"/>
                <a:cs typeface="Calibri"/>
              </a:rPr>
              <a:t>Where</a:t>
            </a:r>
            <a:r>
              <a:rPr sz="2750" spc="95" dirty="0">
                <a:latin typeface="Calibri"/>
                <a:cs typeface="Calibri"/>
              </a:rPr>
              <a:t> </a:t>
            </a:r>
            <a:r>
              <a:rPr sz="2750" spc="10" dirty="0">
                <a:latin typeface="Calibri"/>
                <a:cs typeface="Calibri"/>
              </a:rPr>
              <a:t>P</a:t>
            </a:r>
            <a:r>
              <a:rPr sz="2750" spc="40" dirty="0">
                <a:latin typeface="Calibri"/>
                <a:cs typeface="Calibri"/>
              </a:rPr>
              <a:t> </a:t>
            </a:r>
            <a:r>
              <a:rPr sz="2750" spc="-10" dirty="0">
                <a:latin typeface="Calibri"/>
                <a:cs typeface="Calibri"/>
              </a:rPr>
              <a:t>is</a:t>
            </a:r>
            <a:r>
              <a:rPr sz="2750" spc="5" dirty="0">
                <a:latin typeface="Calibri"/>
                <a:cs typeface="Calibri"/>
              </a:rPr>
              <a:t> </a:t>
            </a:r>
            <a:r>
              <a:rPr sz="2750" spc="-5" dirty="0">
                <a:latin typeface="Calibri"/>
                <a:cs typeface="Calibri"/>
              </a:rPr>
              <a:t>success</a:t>
            </a:r>
            <a:r>
              <a:rPr sz="2750" spc="229" dirty="0">
                <a:latin typeface="Calibri"/>
                <a:cs typeface="Calibri"/>
              </a:rPr>
              <a:t> </a:t>
            </a:r>
            <a:r>
              <a:rPr sz="2750" spc="5" dirty="0">
                <a:latin typeface="Calibri"/>
                <a:cs typeface="Calibri"/>
              </a:rPr>
              <a:t>and</a:t>
            </a:r>
            <a:endParaRPr sz="2750">
              <a:latin typeface="Calibri"/>
              <a:cs typeface="Calibri"/>
            </a:endParaRPr>
          </a:p>
          <a:p>
            <a:pPr marL="1061085">
              <a:lnSpc>
                <a:spcPct val="100000"/>
              </a:lnSpc>
              <a:spcBef>
                <a:spcPts val="380"/>
              </a:spcBef>
            </a:pPr>
            <a:r>
              <a:rPr sz="2750" spc="10" dirty="0">
                <a:latin typeface="Calibri"/>
                <a:cs typeface="Calibri"/>
              </a:rPr>
              <a:t>q</a:t>
            </a:r>
            <a:r>
              <a:rPr sz="2750" spc="65" dirty="0">
                <a:latin typeface="Calibri"/>
                <a:cs typeface="Calibri"/>
              </a:rPr>
              <a:t> </a:t>
            </a:r>
            <a:r>
              <a:rPr sz="2750" spc="-15" dirty="0">
                <a:latin typeface="Calibri"/>
                <a:cs typeface="Calibri"/>
              </a:rPr>
              <a:t>is </a:t>
            </a:r>
            <a:r>
              <a:rPr sz="2750" spc="-20" dirty="0">
                <a:latin typeface="Calibri"/>
                <a:cs typeface="Calibri"/>
              </a:rPr>
              <a:t>failure</a:t>
            </a:r>
            <a:endParaRPr sz="2750">
              <a:latin typeface="Calibri"/>
              <a:cs typeface="Calibri"/>
            </a:endParaRPr>
          </a:p>
        </p:txBody>
      </p:sp>
      <p:pic>
        <p:nvPicPr>
          <p:cNvPr id="4" name="object 4"/>
          <p:cNvPicPr/>
          <p:nvPr/>
        </p:nvPicPr>
        <p:blipFill>
          <a:blip r:embed="rId2" cstate="print"/>
          <a:stretch>
            <a:fillRect/>
          </a:stretch>
        </p:blipFill>
        <p:spPr>
          <a:xfrm>
            <a:off x="2324100" y="3838575"/>
            <a:ext cx="2543175" cy="1085850"/>
          </a:xfrm>
          <a:prstGeom prst="rect">
            <a:avLst/>
          </a:prstGeom>
        </p:spPr>
      </p:pic>
      <p:pic>
        <p:nvPicPr>
          <p:cNvPr id="5" name="object 5"/>
          <p:cNvPicPr/>
          <p:nvPr/>
        </p:nvPicPr>
        <p:blipFill>
          <a:blip r:embed="rId3" cstate="print"/>
          <a:stretch>
            <a:fillRect/>
          </a:stretch>
        </p:blipFill>
        <p:spPr>
          <a:xfrm>
            <a:off x="1028700" y="1314450"/>
            <a:ext cx="3476625" cy="1276350"/>
          </a:xfrm>
          <a:prstGeom prst="rect">
            <a:avLst/>
          </a:prstGeom>
        </p:spPr>
      </p:pic>
      <p:pic>
        <p:nvPicPr>
          <p:cNvPr id="6" name="object 6"/>
          <p:cNvPicPr/>
          <p:nvPr/>
        </p:nvPicPr>
        <p:blipFill>
          <a:blip r:embed="rId4" cstate="print"/>
          <a:stretch>
            <a:fillRect/>
          </a:stretch>
        </p:blipFill>
        <p:spPr>
          <a:xfrm>
            <a:off x="5715000" y="1563369"/>
            <a:ext cx="6219825" cy="2818129"/>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0"/>
            <a:ext cx="9586595" cy="632460"/>
          </a:xfrm>
          <a:prstGeom prst="rect">
            <a:avLst/>
          </a:prstGeom>
        </p:spPr>
        <p:txBody>
          <a:bodyPr vert="horz" wrap="square" lIns="0" tIns="16510" rIns="0" bIns="0" rtlCol="0">
            <a:spAutoFit/>
          </a:bodyPr>
          <a:lstStyle/>
          <a:p>
            <a:pPr marL="12700">
              <a:lnSpc>
                <a:spcPct val="100000"/>
              </a:lnSpc>
              <a:spcBef>
                <a:spcPts val="130"/>
              </a:spcBef>
            </a:pPr>
            <a:r>
              <a:rPr sz="3950" spc="15" dirty="0">
                <a:latin typeface="Calibri Light"/>
                <a:cs typeface="Calibri Light"/>
              </a:rPr>
              <a:t>Binomial</a:t>
            </a:r>
            <a:r>
              <a:rPr sz="3950" spc="30" dirty="0">
                <a:latin typeface="Calibri Light"/>
                <a:cs typeface="Calibri Light"/>
              </a:rPr>
              <a:t> </a:t>
            </a:r>
            <a:r>
              <a:rPr sz="3950" spc="10" dirty="0">
                <a:latin typeface="Calibri Light"/>
                <a:cs typeface="Calibri Light"/>
              </a:rPr>
              <a:t>Distribution:</a:t>
            </a:r>
            <a:r>
              <a:rPr sz="3950" spc="15" dirty="0">
                <a:latin typeface="Calibri Light"/>
                <a:cs typeface="Calibri Light"/>
              </a:rPr>
              <a:t> </a:t>
            </a:r>
            <a:r>
              <a:rPr sz="3950" spc="-5" dirty="0">
                <a:latin typeface="Calibri Light"/>
                <a:cs typeface="Calibri Light"/>
              </a:rPr>
              <a:t>Illustration</a:t>
            </a:r>
            <a:r>
              <a:rPr sz="3950" spc="45" dirty="0">
                <a:latin typeface="Calibri Light"/>
                <a:cs typeface="Calibri Light"/>
              </a:rPr>
              <a:t> </a:t>
            </a:r>
            <a:r>
              <a:rPr sz="3950" spc="5" dirty="0">
                <a:latin typeface="Calibri Light"/>
                <a:cs typeface="Calibri Light"/>
              </a:rPr>
              <a:t>with</a:t>
            </a:r>
            <a:r>
              <a:rPr sz="3950" spc="114" dirty="0">
                <a:latin typeface="Calibri Light"/>
                <a:cs typeface="Calibri Light"/>
              </a:rPr>
              <a:t> </a:t>
            </a:r>
            <a:r>
              <a:rPr sz="3950" spc="-5" dirty="0">
                <a:latin typeface="Calibri Light"/>
                <a:cs typeface="Calibri Light"/>
              </a:rPr>
              <a:t>example</a:t>
            </a:r>
            <a:endParaRPr sz="3950">
              <a:latin typeface="Calibri Light"/>
              <a:cs typeface="Calibri Light"/>
            </a:endParaRPr>
          </a:p>
        </p:txBody>
      </p:sp>
      <p:sp>
        <p:nvSpPr>
          <p:cNvPr id="3" name="object 3"/>
          <p:cNvSpPr txBox="1"/>
          <p:nvPr/>
        </p:nvSpPr>
        <p:spPr>
          <a:xfrm>
            <a:off x="917575" y="358120"/>
            <a:ext cx="10209530" cy="4128135"/>
          </a:xfrm>
          <a:prstGeom prst="rect">
            <a:avLst/>
          </a:prstGeom>
        </p:spPr>
        <p:txBody>
          <a:bodyPr vert="horz" wrap="square" lIns="0" tIns="108585" rIns="0" bIns="0" rtlCol="0">
            <a:spAutoFit/>
          </a:bodyPr>
          <a:lstStyle/>
          <a:p>
            <a:pPr marL="241300" indent="-229235">
              <a:lnSpc>
                <a:spcPct val="100000"/>
              </a:lnSpc>
              <a:spcBef>
                <a:spcPts val="855"/>
              </a:spcBef>
              <a:buFont typeface="Arial MT"/>
              <a:buChar char="•"/>
              <a:tabLst>
                <a:tab pos="241935" algn="l"/>
              </a:tabLst>
            </a:pPr>
            <a:r>
              <a:rPr sz="2750" spc="-5" dirty="0">
                <a:latin typeface="Calibri"/>
                <a:cs typeface="Calibri"/>
              </a:rPr>
              <a:t>Consider</a:t>
            </a:r>
            <a:r>
              <a:rPr sz="2750" spc="190" dirty="0">
                <a:latin typeface="Calibri"/>
                <a:cs typeface="Calibri"/>
              </a:rPr>
              <a:t> </a:t>
            </a:r>
            <a:r>
              <a:rPr sz="2750" spc="10" dirty="0">
                <a:latin typeface="Calibri"/>
                <a:cs typeface="Calibri"/>
              </a:rPr>
              <a:t>a</a:t>
            </a:r>
            <a:r>
              <a:rPr sz="2750" spc="-10" dirty="0">
                <a:latin typeface="Calibri"/>
                <a:cs typeface="Calibri"/>
              </a:rPr>
              <a:t> pen</a:t>
            </a:r>
            <a:r>
              <a:rPr sz="2750" spc="155" dirty="0">
                <a:latin typeface="Calibri"/>
                <a:cs typeface="Calibri"/>
              </a:rPr>
              <a:t> </a:t>
            </a:r>
            <a:r>
              <a:rPr sz="2750" spc="-5" dirty="0">
                <a:latin typeface="Calibri"/>
                <a:cs typeface="Calibri"/>
              </a:rPr>
              <a:t>manufacturing</a:t>
            </a:r>
            <a:r>
              <a:rPr sz="2750" spc="229" dirty="0">
                <a:latin typeface="Calibri"/>
                <a:cs typeface="Calibri"/>
              </a:rPr>
              <a:t> </a:t>
            </a:r>
            <a:r>
              <a:rPr sz="2750" spc="5" dirty="0">
                <a:latin typeface="Calibri"/>
                <a:cs typeface="Calibri"/>
              </a:rPr>
              <a:t>company</a:t>
            </a:r>
            <a:endParaRPr sz="2750">
              <a:latin typeface="Calibri"/>
              <a:cs typeface="Calibri"/>
            </a:endParaRPr>
          </a:p>
          <a:p>
            <a:pPr marL="241300" indent="-229235">
              <a:lnSpc>
                <a:spcPct val="100000"/>
              </a:lnSpc>
              <a:spcBef>
                <a:spcPts val="755"/>
              </a:spcBef>
              <a:buFont typeface="Arial MT"/>
              <a:buChar char="•"/>
              <a:tabLst>
                <a:tab pos="241935" algn="l"/>
              </a:tabLst>
            </a:pPr>
            <a:r>
              <a:rPr sz="2750" spc="20" dirty="0">
                <a:latin typeface="Calibri"/>
                <a:cs typeface="Calibri"/>
              </a:rPr>
              <a:t>10%</a:t>
            </a:r>
            <a:r>
              <a:rPr sz="2750" spc="5" dirty="0">
                <a:latin typeface="Calibri"/>
                <a:cs typeface="Calibri"/>
              </a:rPr>
              <a:t> </a:t>
            </a:r>
            <a:r>
              <a:rPr sz="2750" spc="25" dirty="0">
                <a:latin typeface="Calibri"/>
                <a:cs typeface="Calibri"/>
              </a:rPr>
              <a:t>of</a:t>
            </a:r>
            <a:r>
              <a:rPr sz="2750" spc="20" dirty="0">
                <a:latin typeface="Calibri"/>
                <a:cs typeface="Calibri"/>
              </a:rPr>
              <a:t> </a:t>
            </a:r>
            <a:r>
              <a:rPr sz="2750" spc="-15" dirty="0">
                <a:latin typeface="Calibri"/>
                <a:cs typeface="Calibri"/>
              </a:rPr>
              <a:t>the</a:t>
            </a:r>
            <a:r>
              <a:rPr sz="2750" spc="85" dirty="0">
                <a:latin typeface="Calibri"/>
                <a:cs typeface="Calibri"/>
              </a:rPr>
              <a:t> </a:t>
            </a:r>
            <a:r>
              <a:rPr sz="2750" spc="-15" dirty="0">
                <a:latin typeface="Calibri"/>
                <a:cs typeface="Calibri"/>
              </a:rPr>
              <a:t>pens</a:t>
            </a:r>
            <a:r>
              <a:rPr sz="2750" spc="155" dirty="0">
                <a:latin typeface="Calibri"/>
                <a:cs typeface="Calibri"/>
              </a:rPr>
              <a:t> </a:t>
            </a:r>
            <a:r>
              <a:rPr sz="2750" spc="15" dirty="0">
                <a:latin typeface="Calibri"/>
                <a:cs typeface="Calibri"/>
              </a:rPr>
              <a:t>are</a:t>
            </a:r>
            <a:r>
              <a:rPr sz="2750" spc="-50" dirty="0">
                <a:latin typeface="Calibri"/>
                <a:cs typeface="Calibri"/>
              </a:rPr>
              <a:t> </a:t>
            </a:r>
            <a:r>
              <a:rPr sz="2750" spc="-20" dirty="0">
                <a:latin typeface="Calibri"/>
                <a:cs typeface="Calibri"/>
              </a:rPr>
              <a:t>defective</a:t>
            </a:r>
            <a:endParaRPr sz="2750">
              <a:latin typeface="Calibri"/>
              <a:cs typeface="Calibri"/>
            </a:endParaRPr>
          </a:p>
          <a:p>
            <a:pPr>
              <a:lnSpc>
                <a:spcPct val="100000"/>
              </a:lnSpc>
              <a:spcBef>
                <a:spcPts val="35"/>
              </a:spcBef>
              <a:buFont typeface="Arial MT"/>
              <a:buChar char="•"/>
            </a:pPr>
            <a:endParaRPr sz="3850">
              <a:latin typeface="Calibri"/>
              <a:cs typeface="Calibri"/>
            </a:endParaRPr>
          </a:p>
          <a:p>
            <a:pPr marL="241300" indent="-229235">
              <a:lnSpc>
                <a:spcPct val="100000"/>
              </a:lnSpc>
              <a:buFont typeface="Arial MT"/>
              <a:buChar char="•"/>
              <a:tabLst>
                <a:tab pos="241935" algn="l"/>
                <a:tab pos="1318895" algn="l"/>
              </a:tabLst>
            </a:pPr>
            <a:r>
              <a:rPr sz="2750" spc="-15" dirty="0">
                <a:latin typeface="Calibri"/>
                <a:cs typeface="Calibri"/>
              </a:rPr>
              <a:t>(i)Find	</a:t>
            </a:r>
            <a:r>
              <a:rPr sz="2750" spc="-10" dirty="0">
                <a:latin typeface="Calibri"/>
                <a:cs typeface="Calibri"/>
              </a:rPr>
              <a:t>the</a:t>
            </a:r>
            <a:r>
              <a:rPr sz="2750" spc="95" dirty="0">
                <a:latin typeface="Calibri"/>
                <a:cs typeface="Calibri"/>
              </a:rPr>
              <a:t> </a:t>
            </a:r>
            <a:r>
              <a:rPr sz="2750" spc="-15" dirty="0">
                <a:latin typeface="Calibri"/>
                <a:cs typeface="Calibri"/>
              </a:rPr>
              <a:t>probability</a:t>
            </a:r>
            <a:r>
              <a:rPr sz="2750" spc="375" dirty="0">
                <a:latin typeface="Calibri"/>
                <a:cs typeface="Calibri"/>
              </a:rPr>
              <a:t> </a:t>
            </a:r>
            <a:r>
              <a:rPr sz="2750" dirty="0">
                <a:latin typeface="Calibri"/>
                <a:cs typeface="Calibri"/>
              </a:rPr>
              <a:t>that</a:t>
            </a:r>
            <a:r>
              <a:rPr sz="2750" spc="-5" dirty="0">
                <a:latin typeface="Calibri"/>
                <a:cs typeface="Calibri"/>
              </a:rPr>
              <a:t> </a:t>
            </a:r>
            <a:r>
              <a:rPr sz="2750" spc="-25" dirty="0">
                <a:solidFill>
                  <a:srgbClr val="FF0000"/>
                </a:solidFill>
                <a:latin typeface="Calibri"/>
                <a:cs typeface="Calibri"/>
              </a:rPr>
              <a:t>exactly</a:t>
            </a:r>
            <a:r>
              <a:rPr sz="2750" spc="215" dirty="0">
                <a:solidFill>
                  <a:srgbClr val="FF0000"/>
                </a:solidFill>
                <a:latin typeface="Calibri"/>
                <a:cs typeface="Calibri"/>
              </a:rPr>
              <a:t> </a:t>
            </a:r>
            <a:r>
              <a:rPr sz="2750" spc="15" dirty="0">
                <a:solidFill>
                  <a:srgbClr val="FF0000"/>
                </a:solidFill>
                <a:latin typeface="Calibri"/>
                <a:cs typeface="Calibri"/>
              </a:rPr>
              <a:t>2</a:t>
            </a:r>
            <a:r>
              <a:rPr sz="2750" spc="-5" dirty="0">
                <a:solidFill>
                  <a:srgbClr val="FF0000"/>
                </a:solidFill>
                <a:latin typeface="Calibri"/>
                <a:cs typeface="Calibri"/>
              </a:rPr>
              <a:t> </a:t>
            </a:r>
            <a:r>
              <a:rPr sz="2750" spc="-15" dirty="0">
                <a:solidFill>
                  <a:srgbClr val="FF0000"/>
                </a:solidFill>
                <a:latin typeface="Calibri"/>
                <a:cs typeface="Calibri"/>
              </a:rPr>
              <a:t>pens</a:t>
            </a:r>
            <a:r>
              <a:rPr sz="2750" spc="180" dirty="0">
                <a:solidFill>
                  <a:srgbClr val="FF0000"/>
                </a:solidFill>
                <a:latin typeface="Calibri"/>
                <a:cs typeface="Calibri"/>
              </a:rPr>
              <a:t> </a:t>
            </a:r>
            <a:r>
              <a:rPr sz="2750" spc="15" dirty="0">
                <a:latin typeface="Calibri"/>
                <a:cs typeface="Calibri"/>
              </a:rPr>
              <a:t>are</a:t>
            </a:r>
            <a:r>
              <a:rPr sz="2750" spc="-55" dirty="0">
                <a:latin typeface="Calibri"/>
                <a:cs typeface="Calibri"/>
              </a:rPr>
              <a:t> </a:t>
            </a:r>
            <a:r>
              <a:rPr sz="2750" spc="-15" dirty="0">
                <a:latin typeface="Calibri"/>
                <a:cs typeface="Calibri"/>
              </a:rPr>
              <a:t>defective</a:t>
            </a:r>
            <a:r>
              <a:rPr sz="2750" spc="245" dirty="0">
                <a:latin typeface="Calibri"/>
                <a:cs typeface="Calibri"/>
              </a:rPr>
              <a:t> </a:t>
            </a:r>
            <a:r>
              <a:rPr sz="2750" spc="-10" dirty="0">
                <a:latin typeface="Calibri"/>
                <a:cs typeface="Calibri"/>
              </a:rPr>
              <a:t>in</a:t>
            </a:r>
            <a:r>
              <a:rPr sz="2750" spc="15" dirty="0">
                <a:latin typeface="Calibri"/>
                <a:cs typeface="Calibri"/>
              </a:rPr>
              <a:t> </a:t>
            </a:r>
            <a:r>
              <a:rPr sz="2750" spc="10" dirty="0">
                <a:latin typeface="Calibri"/>
                <a:cs typeface="Calibri"/>
              </a:rPr>
              <a:t>a</a:t>
            </a:r>
            <a:r>
              <a:rPr sz="2750" spc="65" dirty="0">
                <a:latin typeface="Calibri"/>
                <a:cs typeface="Calibri"/>
              </a:rPr>
              <a:t> </a:t>
            </a:r>
            <a:r>
              <a:rPr sz="2750" spc="-15" dirty="0">
                <a:latin typeface="Calibri"/>
                <a:cs typeface="Calibri"/>
              </a:rPr>
              <a:t>box</a:t>
            </a:r>
            <a:r>
              <a:rPr sz="2750" spc="45" dirty="0">
                <a:latin typeface="Calibri"/>
                <a:cs typeface="Calibri"/>
              </a:rPr>
              <a:t> </a:t>
            </a:r>
            <a:r>
              <a:rPr sz="2750" spc="25" dirty="0">
                <a:latin typeface="Calibri"/>
                <a:cs typeface="Calibri"/>
              </a:rPr>
              <a:t>of</a:t>
            </a:r>
            <a:r>
              <a:rPr sz="2750" spc="-45" dirty="0">
                <a:latin typeface="Calibri"/>
                <a:cs typeface="Calibri"/>
              </a:rPr>
              <a:t> </a:t>
            </a:r>
            <a:r>
              <a:rPr sz="2750" spc="20" dirty="0">
                <a:latin typeface="Calibri"/>
                <a:cs typeface="Calibri"/>
              </a:rPr>
              <a:t>12</a:t>
            </a:r>
            <a:endParaRPr sz="2750">
              <a:latin typeface="Calibri"/>
              <a:cs typeface="Calibri"/>
            </a:endParaRPr>
          </a:p>
          <a:p>
            <a:pPr marL="241300" indent="-229235">
              <a:lnSpc>
                <a:spcPct val="100000"/>
              </a:lnSpc>
              <a:spcBef>
                <a:spcPts val="760"/>
              </a:spcBef>
              <a:buFont typeface="Arial MT"/>
              <a:buChar char="•"/>
              <a:tabLst>
                <a:tab pos="241935" algn="l"/>
              </a:tabLst>
            </a:pPr>
            <a:r>
              <a:rPr sz="2750" spc="10" dirty="0">
                <a:latin typeface="Calibri"/>
                <a:cs typeface="Calibri"/>
              </a:rPr>
              <a:t>So</a:t>
            </a:r>
            <a:r>
              <a:rPr sz="2750" spc="-25" dirty="0">
                <a:latin typeface="Calibri"/>
                <a:cs typeface="Calibri"/>
              </a:rPr>
              <a:t> </a:t>
            </a:r>
            <a:r>
              <a:rPr sz="2750" dirty="0">
                <a:latin typeface="Calibri"/>
                <a:cs typeface="Calibri"/>
              </a:rPr>
              <a:t>n=12,</a:t>
            </a:r>
            <a:endParaRPr sz="2750">
              <a:latin typeface="Calibri"/>
              <a:cs typeface="Calibri"/>
            </a:endParaRPr>
          </a:p>
          <a:p>
            <a:pPr marL="241300" indent="-229235">
              <a:lnSpc>
                <a:spcPct val="100000"/>
              </a:lnSpc>
              <a:spcBef>
                <a:spcPts val="755"/>
              </a:spcBef>
              <a:buFont typeface="Arial MT"/>
              <a:buChar char="•"/>
              <a:tabLst>
                <a:tab pos="241935" algn="l"/>
              </a:tabLst>
            </a:pPr>
            <a:r>
              <a:rPr sz="2750" spc="5" dirty="0">
                <a:latin typeface="Calibri"/>
                <a:cs typeface="Calibri"/>
              </a:rPr>
              <a:t>p=10%</a:t>
            </a:r>
            <a:r>
              <a:rPr sz="2750" spc="65" dirty="0">
                <a:latin typeface="Calibri"/>
                <a:cs typeface="Calibri"/>
              </a:rPr>
              <a:t> </a:t>
            </a:r>
            <a:r>
              <a:rPr sz="2750" spc="10" dirty="0">
                <a:latin typeface="Calibri"/>
                <a:cs typeface="Calibri"/>
              </a:rPr>
              <a:t>=</a:t>
            </a:r>
            <a:r>
              <a:rPr sz="2750" spc="75" dirty="0">
                <a:latin typeface="Calibri"/>
                <a:cs typeface="Calibri"/>
              </a:rPr>
              <a:t> </a:t>
            </a:r>
            <a:r>
              <a:rPr sz="2750" spc="15" dirty="0">
                <a:latin typeface="Calibri"/>
                <a:cs typeface="Calibri"/>
              </a:rPr>
              <a:t>10/100</a:t>
            </a:r>
            <a:r>
              <a:rPr sz="2750" spc="45" dirty="0">
                <a:latin typeface="Calibri"/>
                <a:cs typeface="Calibri"/>
              </a:rPr>
              <a:t> </a:t>
            </a:r>
            <a:r>
              <a:rPr sz="2750" spc="10" dirty="0">
                <a:latin typeface="Calibri"/>
                <a:cs typeface="Calibri"/>
              </a:rPr>
              <a:t>=</a:t>
            </a:r>
            <a:r>
              <a:rPr sz="2750" spc="5" dirty="0">
                <a:latin typeface="Calibri"/>
                <a:cs typeface="Calibri"/>
              </a:rPr>
              <a:t> </a:t>
            </a:r>
            <a:r>
              <a:rPr sz="2750" spc="10" dirty="0">
                <a:latin typeface="Calibri"/>
                <a:cs typeface="Calibri"/>
              </a:rPr>
              <a:t>1/10</a:t>
            </a:r>
            <a:endParaRPr sz="2750">
              <a:latin typeface="Calibri"/>
              <a:cs typeface="Calibri"/>
            </a:endParaRPr>
          </a:p>
          <a:p>
            <a:pPr marL="241300" indent="-229235">
              <a:lnSpc>
                <a:spcPct val="100000"/>
              </a:lnSpc>
              <a:spcBef>
                <a:spcPts val="680"/>
              </a:spcBef>
              <a:buFont typeface="Arial MT"/>
              <a:buChar char="•"/>
              <a:tabLst>
                <a:tab pos="241935" algn="l"/>
              </a:tabLst>
            </a:pPr>
            <a:r>
              <a:rPr sz="2750" spc="-5" dirty="0">
                <a:latin typeface="Calibri"/>
                <a:cs typeface="Calibri"/>
              </a:rPr>
              <a:t>q=</a:t>
            </a:r>
            <a:r>
              <a:rPr sz="2750" spc="80" dirty="0">
                <a:latin typeface="Calibri"/>
                <a:cs typeface="Calibri"/>
              </a:rPr>
              <a:t> </a:t>
            </a:r>
            <a:r>
              <a:rPr sz="2750" spc="-5" dirty="0">
                <a:latin typeface="Calibri"/>
                <a:cs typeface="Calibri"/>
              </a:rPr>
              <a:t>(1-q)</a:t>
            </a:r>
            <a:r>
              <a:rPr sz="2750" spc="95" dirty="0">
                <a:latin typeface="Calibri"/>
                <a:cs typeface="Calibri"/>
              </a:rPr>
              <a:t> </a:t>
            </a:r>
            <a:r>
              <a:rPr sz="2750" spc="10" dirty="0">
                <a:latin typeface="Calibri"/>
                <a:cs typeface="Calibri"/>
              </a:rPr>
              <a:t>=90/100</a:t>
            </a:r>
            <a:r>
              <a:rPr sz="2750" spc="130" dirty="0">
                <a:latin typeface="Calibri"/>
                <a:cs typeface="Calibri"/>
              </a:rPr>
              <a:t> </a:t>
            </a:r>
            <a:r>
              <a:rPr sz="2750" spc="10" dirty="0">
                <a:latin typeface="Calibri"/>
                <a:cs typeface="Calibri"/>
              </a:rPr>
              <a:t>= 9/10</a:t>
            </a:r>
            <a:endParaRPr sz="2750">
              <a:latin typeface="Calibri"/>
              <a:cs typeface="Calibri"/>
            </a:endParaRPr>
          </a:p>
          <a:p>
            <a:pPr marL="241300" indent="-229235">
              <a:lnSpc>
                <a:spcPct val="100000"/>
              </a:lnSpc>
              <a:spcBef>
                <a:spcPts val="755"/>
              </a:spcBef>
              <a:buFont typeface="Arial MT"/>
              <a:buChar char="•"/>
              <a:tabLst>
                <a:tab pos="241935" algn="l"/>
              </a:tabLst>
            </a:pPr>
            <a:r>
              <a:rPr sz="2750" spc="-5" dirty="0">
                <a:latin typeface="Calibri"/>
                <a:cs typeface="Calibri"/>
              </a:rPr>
              <a:t>X=2</a:t>
            </a:r>
            <a:endParaRPr sz="2750">
              <a:latin typeface="Calibri"/>
              <a:cs typeface="Calibri"/>
            </a:endParaRPr>
          </a:p>
        </p:txBody>
      </p:sp>
      <p:grpSp>
        <p:nvGrpSpPr>
          <p:cNvPr id="4" name="object 4"/>
          <p:cNvGrpSpPr/>
          <p:nvPr/>
        </p:nvGrpSpPr>
        <p:grpSpPr>
          <a:xfrm>
            <a:off x="1657350" y="4678653"/>
            <a:ext cx="3838575" cy="2179955"/>
            <a:chOff x="1657350" y="4678653"/>
            <a:chExt cx="3838575" cy="2179955"/>
          </a:xfrm>
        </p:grpSpPr>
        <p:pic>
          <p:nvPicPr>
            <p:cNvPr id="5" name="object 5"/>
            <p:cNvPicPr/>
            <p:nvPr/>
          </p:nvPicPr>
          <p:blipFill>
            <a:blip r:embed="rId2" cstate="print"/>
            <a:stretch>
              <a:fillRect/>
            </a:stretch>
          </p:blipFill>
          <p:spPr>
            <a:xfrm>
              <a:off x="2133600" y="4678653"/>
              <a:ext cx="2457450" cy="500532"/>
            </a:xfrm>
            <a:prstGeom prst="rect">
              <a:avLst/>
            </a:prstGeom>
          </p:spPr>
        </p:pic>
        <p:pic>
          <p:nvPicPr>
            <p:cNvPr id="6" name="object 6"/>
            <p:cNvPicPr/>
            <p:nvPr/>
          </p:nvPicPr>
          <p:blipFill>
            <a:blip r:embed="rId3" cstate="print"/>
            <a:stretch>
              <a:fillRect/>
            </a:stretch>
          </p:blipFill>
          <p:spPr>
            <a:xfrm>
              <a:off x="1657350" y="5133973"/>
              <a:ext cx="3838575" cy="1724023"/>
            </a:xfrm>
            <a:prstGeom prst="rect">
              <a:avLst/>
            </a:prstGeom>
          </p:spPr>
        </p:pic>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575" y="60515"/>
            <a:ext cx="10257155" cy="5147945"/>
          </a:xfrm>
          <a:prstGeom prst="rect">
            <a:avLst/>
          </a:prstGeom>
        </p:spPr>
        <p:txBody>
          <a:bodyPr vert="horz" wrap="square" lIns="0" tIns="107950" rIns="0" bIns="0" rtlCol="0">
            <a:spAutoFit/>
          </a:bodyPr>
          <a:lstStyle/>
          <a:p>
            <a:pPr marL="241300" indent="-229235">
              <a:lnSpc>
                <a:spcPct val="100000"/>
              </a:lnSpc>
              <a:spcBef>
                <a:spcPts val="850"/>
              </a:spcBef>
              <a:buFont typeface="Arial MT"/>
              <a:buChar char="•"/>
              <a:tabLst>
                <a:tab pos="241935" algn="l"/>
              </a:tabLst>
            </a:pPr>
            <a:r>
              <a:rPr sz="2750" spc="-10" dirty="0">
                <a:latin typeface="Calibri"/>
                <a:cs typeface="Calibri"/>
              </a:rPr>
              <a:t>Consider</a:t>
            </a:r>
            <a:r>
              <a:rPr sz="2750" spc="210" dirty="0">
                <a:latin typeface="Calibri"/>
                <a:cs typeface="Calibri"/>
              </a:rPr>
              <a:t> </a:t>
            </a:r>
            <a:r>
              <a:rPr sz="2750" spc="10" dirty="0">
                <a:latin typeface="Calibri"/>
                <a:cs typeface="Calibri"/>
              </a:rPr>
              <a:t>a</a:t>
            </a:r>
            <a:r>
              <a:rPr sz="2750" spc="-10" dirty="0">
                <a:latin typeface="Calibri"/>
                <a:cs typeface="Calibri"/>
              </a:rPr>
              <a:t> pen</a:t>
            </a:r>
            <a:r>
              <a:rPr sz="2750" spc="170" dirty="0">
                <a:latin typeface="Calibri"/>
                <a:cs typeface="Calibri"/>
              </a:rPr>
              <a:t> </a:t>
            </a:r>
            <a:r>
              <a:rPr sz="2750" spc="-10" dirty="0">
                <a:latin typeface="Calibri"/>
                <a:cs typeface="Calibri"/>
              </a:rPr>
              <a:t>manufacturing</a:t>
            </a:r>
            <a:r>
              <a:rPr sz="2750" spc="250" dirty="0">
                <a:latin typeface="Calibri"/>
                <a:cs typeface="Calibri"/>
              </a:rPr>
              <a:t> </a:t>
            </a:r>
            <a:r>
              <a:rPr sz="2750" spc="5" dirty="0">
                <a:latin typeface="Calibri"/>
                <a:cs typeface="Calibri"/>
              </a:rPr>
              <a:t>company</a:t>
            </a:r>
            <a:endParaRPr sz="2750">
              <a:latin typeface="Calibri"/>
              <a:cs typeface="Calibri"/>
            </a:endParaRPr>
          </a:p>
          <a:p>
            <a:pPr marL="241300" indent="-229235">
              <a:lnSpc>
                <a:spcPct val="100000"/>
              </a:lnSpc>
              <a:spcBef>
                <a:spcPts val="755"/>
              </a:spcBef>
              <a:buFont typeface="Arial MT"/>
              <a:buChar char="•"/>
              <a:tabLst>
                <a:tab pos="241935" algn="l"/>
              </a:tabLst>
            </a:pPr>
            <a:r>
              <a:rPr sz="2750" spc="20" dirty="0">
                <a:latin typeface="Calibri"/>
                <a:cs typeface="Calibri"/>
              </a:rPr>
              <a:t>10%</a:t>
            </a:r>
            <a:r>
              <a:rPr sz="2750" spc="5" dirty="0">
                <a:latin typeface="Calibri"/>
                <a:cs typeface="Calibri"/>
              </a:rPr>
              <a:t> </a:t>
            </a:r>
            <a:r>
              <a:rPr sz="2750" spc="25" dirty="0">
                <a:latin typeface="Calibri"/>
                <a:cs typeface="Calibri"/>
              </a:rPr>
              <a:t>of</a:t>
            </a:r>
            <a:r>
              <a:rPr sz="2750" spc="20" dirty="0">
                <a:latin typeface="Calibri"/>
                <a:cs typeface="Calibri"/>
              </a:rPr>
              <a:t> </a:t>
            </a:r>
            <a:r>
              <a:rPr sz="2750" spc="-15" dirty="0">
                <a:latin typeface="Calibri"/>
                <a:cs typeface="Calibri"/>
              </a:rPr>
              <a:t>the</a:t>
            </a:r>
            <a:r>
              <a:rPr sz="2750" spc="85" dirty="0">
                <a:latin typeface="Calibri"/>
                <a:cs typeface="Calibri"/>
              </a:rPr>
              <a:t> </a:t>
            </a:r>
            <a:r>
              <a:rPr sz="2750" spc="-15" dirty="0">
                <a:latin typeface="Calibri"/>
                <a:cs typeface="Calibri"/>
              </a:rPr>
              <a:t>pens</a:t>
            </a:r>
            <a:r>
              <a:rPr sz="2750" spc="155" dirty="0">
                <a:latin typeface="Calibri"/>
                <a:cs typeface="Calibri"/>
              </a:rPr>
              <a:t> </a:t>
            </a:r>
            <a:r>
              <a:rPr sz="2750" spc="15" dirty="0">
                <a:latin typeface="Calibri"/>
                <a:cs typeface="Calibri"/>
              </a:rPr>
              <a:t>are</a:t>
            </a:r>
            <a:r>
              <a:rPr sz="2750" spc="-50" dirty="0">
                <a:latin typeface="Calibri"/>
                <a:cs typeface="Calibri"/>
              </a:rPr>
              <a:t> </a:t>
            </a:r>
            <a:r>
              <a:rPr sz="2750" spc="-20" dirty="0">
                <a:latin typeface="Calibri"/>
                <a:cs typeface="Calibri"/>
              </a:rPr>
              <a:t>defective</a:t>
            </a:r>
            <a:endParaRPr sz="2750">
              <a:latin typeface="Calibri"/>
              <a:cs typeface="Calibri"/>
            </a:endParaRPr>
          </a:p>
          <a:p>
            <a:pPr>
              <a:lnSpc>
                <a:spcPct val="100000"/>
              </a:lnSpc>
              <a:spcBef>
                <a:spcPts val="35"/>
              </a:spcBef>
              <a:buFont typeface="Arial MT"/>
              <a:buChar char="•"/>
            </a:pPr>
            <a:endParaRPr sz="3850">
              <a:latin typeface="Calibri"/>
              <a:cs typeface="Calibri"/>
            </a:endParaRPr>
          </a:p>
          <a:p>
            <a:pPr marL="241300" indent="-229235">
              <a:lnSpc>
                <a:spcPct val="100000"/>
              </a:lnSpc>
              <a:buFont typeface="Arial MT"/>
              <a:buChar char="•"/>
              <a:tabLst>
                <a:tab pos="241935" algn="l"/>
                <a:tab pos="1318895" algn="l"/>
              </a:tabLst>
            </a:pPr>
            <a:r>
              <a:rPr sz="2750" spc="-15" dirty="0">
                <a:latin typeface="Calibri"/>
                <a:cs typeface="Calibri"/>
              </a:rPr>
              <a:t>(i)Find	</a:t>
            </a:r>
            <a:r>
              <a:rPr sz="2750" spc="-10" dirty="0">
                <a:latin typeface="Calibri"/>
                <a:cs typeface="Calibri"/>
              </a:rPr>
              <a:t>the</a:t>
            </a:r>
            <a:r>
              <a:rPr sz="2750" spc="95" dirty="0">
                <a:latin typeface="Calibri"/>
                <a:cs typeface="Calibri"/>
              </a:rPr>
              <a:t> </a:t>
            </a:r>
            <a:r>
              <a:rPr sz="2750" spc="-15" dirty="0">
                <a:latin typeface="Calibri"/>
                <a:cs typeface="Calibri"/>
              </a:rPr>
              <a:t>probability</a:t>
            </a:r>
            <a:r>
              <a:rPr sz="2750" spc="370" dirty="0">
                <a:latin typeface="Calibri"/>
                <a:cs typeface="Calibri"/>
              </a:rPr>
              <a:t> </a:t>
            </a:r>
            <a:r>
              <a:rPr sz="2750" dirty="0">
                <a:latin typeface="Calibri"/>
                <a:cs typeface="Calibri"/>
              </a:rPr>
              <a:t>that</a:t>
            </a:r>
            <a:r>
              <a:rPr sz="2750" spc="-5" dirty="0">
                <a:latin typeface="Calibri"/>
                <a:cs typeface="Calibri"/>
              </a:rPr>
              <a:t> </a:t>
            </a:r>
            <a:r>
              <a:rPr sz="2750" spc="15" dirty="0">
                <a:solidFill>
                  <a:srgbClr val="FF0000"/>
                </a:solidFill>
                <a:latin typeface="Calibri"/>
                <a:cs typeface="Calibri"/>
              </a:rPr>
              <a:t>at</a:t>
            </a:r>
            <a:r>
              <a:rPr sz="2750" spc="20" dirty="0">
                <a:solidFill>
                  <a:srgbClr val="FF0000"/>
                </a:solidFill>
                <a:latin typeface="Calibri"/>
                <a:cs typeface="Calibri"/>
              </a:rPr>
              <a:t> </a:t>
            </a:r>
            <a:r>
              <a:rPr sz="2750" spc="-10" dirty="0">
                <a:solidFill>
                  <a:srgbClr val="FF0000"/>
                </a:solidFill>
                <a:latin typeface="Calibri"/>
                <a:cs typeface="Calibri"/>
              </a:rPr>
              <a:t>least</a:t>
            </a:r>
            <a:r>
              <a:rPr sz="2750" spc="100" dirty="0">
                <a:solidFill>
                  <a:srgbClr val="FF0000"/>
                </a:solidFill>
                <a:latin typeface="Calibri"/>
                <a:cs typeface="Calibri"/>
              </a:rPr>
              <a:t> </a:t>
            </a:r>
            <a:r>
              <a:rPr sz="2750" spc="15" dirty="0">
                <a:solidFill>
                  <a:srgbClr val="FF0000"/>
                </a:solidFill>
                <a:latin typeface="Calibri"/>
                <a:cs typeface="Calibri"/>
              </a:rPr>
              <a:t>2</a:t>
            </a:r>
            <a:r>
              <a:rPr sz="2750" spc="-10" dirty="0">
                <a:solidFill>
                  <a:srgbClr val="FF0000"/>
                </a:solidFill>
                <a:latin typeface="Calibri"/>
                <a:cs typeface="Calibri"/>
              </a:rPr>
              <a:t> </a:t>
            </a:r>
            <a:r>
              <a:rPr sz="2750" spc="-15" dirty="0">
                <a:solidFill>
                  <a:srgbClr val="FF0000"/>
                </a:solidFill>
                <a:latin typeface="Calibri"/>
                <a:cs typeface="Calibri"/>
              </a:rPr>
              <a:t>pens</a:t>
            </a:r>
            <a:r>
              <a:rPr sz="2750" spc="180" dirty="0">
                <a:solidFill>
                  <a:srgbClr val="FF0000"/>
                </a:solidFill>
                <a:latin typeface="Calibri"/>
                <a:cs typeface="Calibri"/>
              </a:rPr>
              <a:t> </a:t>
            </a:r>
            <a:r>
              <a:rPr sz="2750" spc="15" dirty="0">
                <a:latin typeface="Calibri"/>
                <a:cs typeface="Calibri"/>
              </a:rPr>
              <a:t>are</a:t>
            </a:r>
            <a:r>
              <a:rPr sz="2750" spc="20" dirty="0">
                <a:latin typeface="Calibri"/>
                <a:cs typeface="Calibri"/>
              </a:rPr>
              <a:t> </a:t>
            </a:r>
            <a:r>
              <a:rPr sz="2750" spc="-15" dirty="0">
                <a:latin typeface="Calibri"/>
                <a:cs typeface="Calibri"/>
              </a:rPr>
              <a:t>defective</a:t>
            </a:r>
            <a:r>
              <a:rPr sz="2750" spc="165" dirty="0">
                <a:latin typeface="Calibri"/>
                <a:cs typeface="Calibri"/>
              </a:rPr>
              <a:t> </a:t>
            </a:r>
            <a:r>
              <a:rPr sz="2750" spc="-10" dirty="0">
                <a:latin typeface="Calibri"/>
                <a:cs typeface="Calibri"/>
              </a:rPr>
              <a:t>in</a:t>
            </a:r>
            <a:r>
              <a:rPr sz="2750" spc="15" dirty="0">
                <a:latin typeface="Calibri"/>
                <a:cs typeface="Calibri"/>
              </a:rPr>
              <a:t> </a:t>
            </a:r>
            <a:r>
              <a:rPr sz="2750" spc="10" dirty="0">
                <a:latin typeface="Calibri"/>
                <a:cs typeface="Calibri"/>
              </a:rPr>
              <a:t>a</a:t>
            </a:r>
            <a:r>
              <a:rPr sz="2750" spc="65" dirty="0">
                <a:latin typeface="Calibri"/>
                <a:cs typeface="Calibri"/>
              </a:rPr>
              <a:t> </a:t>
            </a:r>
            <a:r>
              <a:rPr sz="2750" spc="-15" dirty="0">
                <a:latin typeface="Calibri"/>
                <a:cs typeface="Calibri"/>
              </a:rPr>
              <a:t>box</a:t>
            </a:r>
            <a:r>
              <a:rPr sz="2750" spc="40" dirty="0">
                <a:latin typeface="Calibri"/>
                <a:cs typeface="Calibri"/>
              </a:rPr>
              <a:t> </a:t>
            </a:r>
            <a:r>
              <a:rPr sz="2750" spc="25" dirty="0">
                <a:latin typeface="Calibri"/>
                <a:cs typeface="Calibri"/>
              </a:rPr>
              <a:t>of</a:t>
            </a:r>
            <a:r>
              <a:rPr sz="2750" spc="-40" dirty="0">
                <a:latin typeface="Calibri"/>
                <a:cs typeface="Calibri"/>
              </a:rPr>
              <a:t> </a:t>
            </a:r>
            <a:r>
              <a:rPr sz="2750" spc="20" dirty="0">
                <a:latin typeface="Calibri"/>
                <a:cs typeface="Calibri"/>
              </a:rPr>
              <a:t>12</a:t>
            </a:r>
            <a:endParaRPr sz="2750">
              <a:latin typeface="Calibri"/>
              <a:cs typeface="Calibri"/>
            </a:endParaRPr>
          </a:p>
          <a:p>
            <a:pPr marL="241300" indent="-229235">
              <a:lnSpc>
                <a:spcPct val="100000"/>
              </a:lnSpc>
              <a:spcBef>
                <a:spcPts val="755"/>
              </a:spcBef>
              <a:buFont typeface="Arial MT"/>
              <a:buChar char="•"/>
              <a:tabLst>
                <a:tab pos="241935" algn="l"/>
              </a:tabLst>
            </a:pPr>
            <a:r>
              <a:rPr sz="2750" spc="10" dirty="0">
                <a:latin typeface="Calibri"/>
                <a:cs typeface="Calibri"/>
              </a:rPr>
              <a:t>So</a:t>
            </a:r>
            <a:r>
              <a:rPr sz="2750" spc="-25" dirty="0">
                <a:latin typeface="Calibri"/>
                <a:cs typeface="Calibri"/>
              </a:rPr>
              <a:t> </a:t>
            </a:r>
            <a:r>
              <a:rPr sz="2750" dirty="0">
                <a:latin typeface="Calibri"/>
                <a:cs typeface="Calibri"/>
              </a:rPr>
              <a:t>n=12,</a:t>
            </a:r>
            <a:endParaRPr sz="2750">
              <a:latin typeface="Calibri"/>
              <a:cs typeface="Calibri"/>
            </a:endParaRPr>
          </a:p>
          <a:p>
            <a:pPr marL="241300" indent="-229235">
              <a:lnSpc>
                <a:spcPct val="100000"/>
              </a:lnSpc>
              <a:spcBef>
                <a:spcPts val="755"/>
              </a:spcBef>
              <a:buFont typeface="Arial MT"/>
              <a:buChar char="•"/>
              <a:tabLst>
                <a:tab pos="241935" algn="l"/>
              </a:tabLst>
            </a:pPr>
            <a:r>
              <a:rPr sz="2750" spc="5" dirty="0">
                <a:latin typeface="Calibri"/>
                <a:cs typeface="Calibri"/>
              </a:rPr>
              <a:t>p=10%</a:t>
            </a:r>
            <a:r>
              <a:rPr sz="2750" spc="65" dirty="0">
                <a:latin typeface="Calibri"/>
                <a:cs typeface="Calibri"/>
              </a:rPr>
              <a:t> </a:t>
            </a:r>
            <a:r>
              <a:rPr sz="2750" spc="10" dirty="0">
                <a:latin typeface="Calibri"/>
                <a:cs typeface="Calibri"/>
              </a:rPr>
              <a:t>=</a:t>
            </a:r>
            <a:r>
              <a:rPr sz="2750" spc="75" dirty="0">
                <a:latin typeface="Calibri"/>
                <a:cs typeface="Calibri"/>
              </a:rPr>
              <a:t> </a:t>
            </a:r>
            <a:r>
              <a:rPr sz="2750" spc="15" dirty="0">
                <a:latin typeface="Calibri"/>
                <a:cs typeface="Calibri"/>
              </a:rPr>
              <a:t>10/100</a:t>
            </a:r>
            <a:r>
              <a:rPr sz="2750" spc="45" dirty="0">
                <a:latin typeface="Calibri"/>
                <a:cs typeface="Calibri"/>
              </a:rPr>
              <a:t> </a:t>
            </a:r>
            <a:r>
              <a:rPr sz="2750" spc="10" dirty="0">
                <a:latin typeface="Calibri"/>
                <a:cs typeface="Calibri"/>
              </a:rPr>
              <a:t>=</a:t>
            </a:r>
            <a:r>
              <a:rPr sz="2750" spc="5" dirty="0">
                <a:latin typeface="Calibri"/>
                <a:cs typeface="Calibri"/>
              </a:rPr>
              <a:t> </a:t>
            </a:r>
            <a:r>
              <a:rPr sz="2750" spc="10" dirty="0">
                <a:latin typeface="Calibri"/>
                <a:cs typeface="Calibri"/>
              </a:rPr>
              <a:t>1/10</a:t>
            </a:r>
            <a:endParaRPr sz="2750">
              <a:latin typeface="Calibri"/>
              <a:cs typeface="Calibri"/>
            </a:endParaRPr>
          </a:p>
          <a:p>
            <a:pPr marL="241300" indent="-229235">
              <a:lnSpc>
                <a:spcPct val="100000"/>
              </a:lnSpc>
              <a:spcBef>
                <a:spcPts val="680"/>
              </a:spcBef>
              <a:buFont typeface="Arial MT"/>
              <a:buChar char="•"/>
              <a:tabLst>
                <a:tab pos="241935" algn="l"/>
              </a:tabLst>
            </a:pPr>
            <a:r>
              <a:rPr sz="2750" spc="-5" dirty="0">
                <a:latin typeface="Calibri"/>
                <a:cs typeface="Calibri"/>
              </a:rPr>
              <a:t>q=</a:t>
            </a:r>
            <a:r>
              <a:rPr sz="2750" spc="80" dirty="0">
                <a:latin typeface="Calibri"/>
                <a:cs typeface="Calibri"/>
              </a:rPr>
              <a:t> </a:t>
            </a:r>
            <a:r>
              <a:rPr sz="2750" spc="-5" dirty="0">
                <a:latin typeface="Calibri"/>
                <a:cs typeface="Calibri"/>
              </a:rPr>
              <a:t>(1-q)</a:t>
            </a:r>
            <a:r>
              <a:rPr sz="2750" spc="95" dirty="0">
                <a:latin typeface="Calibri"/>
                <a:cs typeface="Calibri"/>
              </a:rPr>
              <a:t> </a:t>
            </a:r>
            <a:r>
              <a:rPr sz="2750" spc="10" dirty="0">
                <a:latin typeface="Calibri"/>
                <a:cs typeface="Calibri"/>
              </a:rPr>
              <a:t>=90/100</a:t>
            </a:r>
            <a:r>
              <a:rPr sz="2750" spc="130" dirty="0">
                <a:latin typeface="Calibri"/>
                <a:cs typeface="Calibri"/>
              </a:rPr>
              <a:t> </a:t>
            </a:r>
            <a:r>
              <a:rPr sz="2750" spc="10" dirty="0">
                <a:latin typeface="Calibri"/>
                <a:cs typeface="Calibri"/>
              </a:rPr>
              <a:t>= 9/10</a:t>
            </a:r>
            <a:endParaRPr sz="2750">
              <a:latin typeface="Calibri"/>
              <a:cs typeface="Calibri"/>
            </a:endParaRPr>
          </a:p>
          <a:p>
            <a:pPr marL="241300" indent="-229235">
              <a:lnSpc>
                <a:spcPct val="100000"/>
              </a:lnSpc>
              <a:spcBef>
                <a:spcPts val="760"/>
              </a:spcBef>
              <a:buFont typeface="Arial MT"/>
              <a:buChar char="•"/>
              <a:tabLst>
                <a:tab pos="241935" algn="l"/>
              </a:tabLst>
            </a:pPr>
            <a:r>
              <a:rPr sz="2750" spc="-10" dirty="0">
                <a:latin typeface="Calibri"/>
                <a:cs typeface="Calibri"/>
              </a:rPr>
              <a:t>X&gt;=2</a:t>
            </a:r>
            <a:endParaRPr sz="2750">
              <a:latin typeface="Calibri"/>
              <a:cs typeface="Calibri"/>
            </a:endParaRPr>
          </a:p>
          <a:p>
            <a:pPr marL="241300" indent="-229235">
              <a:lnSpc>
                <a:spcPct val="100000"/>
              </a:lnSpc>
              <a:spcBef>
                <a:spcPts val="755"/>
              </a:spcBef>
              <a:buFont typeface="Arial MT"/>
              <a:buChar char="•"/>
              <a:tabLst>
                <a:tab pos="241935" algn="l"/>
              </a:tabLst>
            </a:pPr>
            <a:r>
              <a:rPr sz="2750" spc="-5" dirty="0">
                <a:latin typeface="Calibri"/>
                <a:cs typeface="Calibri"/>
              </a:rPr>
              <a:t>P(X&gt;=2)</a:t>
            </a:r>
            <a:r>
              <a:rPr sz="2750" spc="165" dirty="0">
                <a:latin typeface="Calibri"/>
                <a:cs typeface="Calibri"/>
              </a:rPr>
              <a:t> </a:t>
            </a:r>
            <a:r>
              <a:rPr sz="2750" spc="10" dirty="0">
                <a:latin typeface="Calibri"/>
                <a:cs typeface="Calibri"/>
              </a:rPr>
              <a:t>=</a:t>
            </a:r>
            <a:r>
              <a:rPr sz="2750" spc="5" dirty="0">
                <a:latin typeface="Calibri"/>
                <a:cs typeface="Calibri"/>
              </a:rPr>
              <a:t> </a:t>
            </a:r>
            <a:r>
              <a:rPr sz="2750" spc="25" dirty="0">
                <a:latin typeface="Calibri"/>
                <a:cs typeface="Calibri"/>
              </a:rPr>
              <a:t>1-</a:t>
            </a:r>
            <a:r>
              <a:rPr sz="2750" spc="15" dirty="0">
                <a:latin typeface="Calibri"/>
                <a:cs typeface="Calibri"/>
              </a:rPr>
              <a:t> </a:t>
            </a:r>
            <a:r>
              <a:rPr sz="2750" spc="-5" dirty="0">
                <a:latin typeface="Calibri"/>
                <a:cs typeface="Calibri"/>
              </a:rPr>
              <a:t>[P(X&lt;2)]</a:t>
            </a:r>
            <a:endParaRPr sz="2750">
              <a:latin typeface="Calibri"/>
              <a:cs typeface="Calibri"/>
            </a:endParaRPr>
          </a:p>
          <a:p>
            <a:pPr marL="12700">
              <a:lnSpc>
                <a:spcPct val="100000"/>
              </a:lnSpc>
              <a:spcBef>
                <a:spcPts val="680"/>
              </a:spcBef>
              <a:tabLst>
                <a:tab pos="1451610" algn="l"/>
              </a:tabLst>
            </a:pPr>
            <a:r>
              <a:rPr sz="2750" spc="10" dirty="0">
                <a:latin typeface="Arial MT"/>
                <a:cs typeface="Arial MT"/>
              </a:rPr>
              <a:t>•	</a:t>
            </a:r>
            <a:r>
              <a:rPr sz="2750" spc="10" dirty="0">
                <a:latin typeface="Calibri"/>
                <a:cs typeface="Calibri"/>
              </a:rPr>
              <a:t>=</a:t>
            </a:r>
            <a:r>
              <a:rPr sz="2750" spc="75" dirty="0">
                <a:latin typeface="Calibri"/>
                <a:cs typeface="Calibri"/>
              </a:rPr>
              <a:t> </a:t>
            </a:r>
            <a:r>
              <a:rPr sz="2750" spc="-5" dirty="0">
                <a:latin typeface="Calibri"/>
                <a:cs typeface="Calibri"/>
              </a:rPr>
              <a:t>1-[P(X=0)</a:t>
            </a:r>
            <a:r>
              <a:rPr sz="2750" spc="170" dirty="0">
                <a:latin typeface="Calibri"/>
                <a:cs typeface="Calibri"/>
              </a:rPr>
              <a:t> </a:t>
            </a:r>
            <a:r>
              <a:rPr sz="2750" spc="-5" dirty="0">
                <a:latin typeface="Calibri"/>
                <a:cs typeface="Calibri"/>
              </a:rPr>
              <a:t>+P(X=1)]</a:t>
            </a:r>
            <a:endParaRPr sz="2750">
              <a:latin typeface="Calibri"/>
              <a:cs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8851265" cy="701040"/>
          </a:xfrm>
          <a:prstGeom prst="rect">
            <a:avLst/>
          </a:prstGeom>
        </p:spPr>
        <p:txBody>
          <a:bodyPr vert="horz" wrap="square" lIns="0" tIns="16510" rIns="0" bIns="0" rtlCol="0">
            <a:spAutoFit/>
          </a:bodyPr>
          <a:lstStyle/>
          <a:p>
            <a:pPr marL="12700">
              <a:lnSpc>
                <a:spcPct val="100000"/>
              </a:lnSpc>
              <a:spcBef>
                <a:spcPts val="130"/>
              </a:spcBef>
            </a:pPr>
            <a:r>
              <a:rPr sz="4400" spc="20" dirty="0">
                <a:latin typeface="Calibri Light"/>
                <a:cs typeface="Calibri Light"/>
              </a:rPr>
              <a:t>Binomial</a:t>
            </a:r>
            <a:r>
              <a:rPr sz="4400" spc="-170" dirty="0">
                <a:latin typeface="Calibri Light"/>
                <a:cs typeface="Calibri Light"/>
              </a:rPr>
              <a:t> </a:t>
            </a:r>
            <a:r>
              <a:rPr sz="4400" spc="5" dirty="0">
                <a:latin typeface="Calibri Light"/>
                <a:cs typeface="Calibri Light"/>
              </a:rPr>
              <a:t>distribution:</a:t>
            </a:r>
            <a:r>
              <a:rPr sz="4400" spc="-150" dirty="0">
                <a:latin typeface="Calibri Light"/>
                <a:cs typeface="Calibri Light"/>
              </a:rPr>
              <a:t> </a:t>
            </a:r>
            <a:r>
              <a:rPr sz="4400" spc="10" dirty="0">
                <a:latin typeface="Calibri Light"/>
                <a:cs typeface="Calibri Light"/>
              </a:rPr>
              <a:t>Another</a:t>
            </a:r>
            <a:r>
              <a:rPr sz="4400" spc="-155" dirty="0">
                <a:latin typeface="Calibri Light"/>
                <a:cs typeface="Calibri Light"/>
              </a:rPr>
              <a:t> </a:t>
            </a:r>
            <a:r>
              <a:rPr sz="4400" dirty="0">
                <a:latin typeface="Calibri Light"/>
                <a:cs typeface="Calibri Light"/>
              </a:rPr>
              <a:t>example</a:t>
            </a:r>
            <a:endParaRPr sz="4400">
              <a:latin typeface="Calibri Light"/>
              <a:cs typeface="Calibri Light"/>
            </a:endParaRPr>
          </a:p>
        </p:txBody>
      </p:sp>
      <p:sp>
        <p:nvSpPr>
          <p:cNvPr id="3" name="object 3"/>
          <p:cNvSpPr txBox="1"/>
          <p:nvPr/>
        </p:nvSpPr>
        <p:spPr>
          <a:xfrm>
            <a:off x="1123314" y="1659572"/>
            <a:ext cx="7248525" cy="840105"/>
          </a:xfrm>
          <a:prstGeom prst="rect">
            <a:avLst/>
          </a:prstGeom>
        </p:spPr>
        <p:txBody>
          <a:bodyPr vert="horz" wrap="square" lIns="0" tIns="15875" rIns="0" bIns="0" rtlCol="0">
            <a:spAutoFit/>
          </a:bodyPr>
          <a:lstStyle/>
          <a:p>
            <a:pPr marL="241300" indent="-228600">
              <a:lnSpc>
                <a:spcPts val="3190"/>
              </a:lnSpc>
              <a:spcBef>
                <a:spcPts val="125"/>
              </a:spcBef>
              <a:buFont typeface="Arial MT"/>
              <a:buChar char="•"/>
              <a:tabLst>
                <a:tab pos="241300" algn="l"/>
              </a:tabLst>
            </a:pPr>
            <a:r>
              <a:rPr sz="2750" spc="-5" dirty="0">
                <a:latin typeface="Calibri"/>
                <a:cs typeface="Calibri"/>
              </a:rPr>
              <a:t>If</a:t>
            </a:r>
            <a:r>
              <a:rPr sz="2750" spc="30" dirty="0">
                <a:latin typeface="Calibri"/>
                <a:cs typeface="Calibri"/>
              </a:rPr>
              <a:t> </a:t>
            </a:r>
            <a:r>
              <a:rPr sz="2750" spc="5" dirty="0">
                <a:latin typeface="Calibri"/>
                <a:cs typeface="Calibri"/>
              </a:rPr>
              <a:t>I</a:t>
            </a:r>
            <a:r>
              <a:rPr sz="2750" spc="30" dirty="0">
                <a:latin typeface="Calibri"/>
                <a:cs typeface="Calibri"/>
              </a:rPr>
              <a:t> </a:t>
            </a:r>
            <a:r>
              <a:rPr sz="2750" dirty="0">
                <a:latin typeface="Calibri"/>
                <a:cs typeface="Calibri"/>
              </a:rPr>
              <a:t>toss</a:t>
            </a:r>
            <a:r>
              <a:rPr sz="2750" spc="90" dirty="0">
                <a:latin typeface="Calibri"/>
                <a:cs typeface="Calibri"/>
              </a:rPr>
              <a:t> </a:t>
            </a:r>
            <a:r>
              <a:rPr sz="2750" spc="10" dirty="0">
                <a:latin typeface="Calibri"/>
                <a:cs typeface="Calibri"/>
              </a:rPr>
              <a:t>a</a:t>
            </a:r>
            <a:r>
              <a:rPr sz="2750" dirty="0">
                <a:latin typeface="Calibri"/>
                <a:cs typeface="Calibri"/>
              </a:rPr>
              <a:t> </a:t>
            </a:r>
            <a:r>
              <a:rPr sz="2750" spc="15" dirty="0">
                <a:latin typeface="Calibri"/>
                <a:cs typeface="Calibri"/>
              </a:rPr>
              <a:t>coin</a:t>
            </a:r>
            <a:r>
              <a:rPr sz="2750" spc="20" dirty="0">
                <a:latin typeface="Calibri"/>
                <a:cs typeface="Calibri"/>
              </a:rPr>
              <a:t> 20</a:t>
            </a:r>
            <a:r>
              <a:rPr sz="2750" dirty="0">
                <a:latin typeface="Calibri"/>
                <a:cs typeface="Calibri"/>
              </a:rPr>
              <a:t> </a:t>
            </a:r>
            <a:r>
              <a:rPr sz="2750" spc="-10" dirty="0">
                <a:latin typeface="Calibri"/>
                <a:cs typeface="Calibri"/>
              </a:rPr>
              <a:t>times,</a:t>
            </a:r>
            <a:r>
              <a:rPr sz="2750" spc="185" dirty="0">
                <a:latin typeface="Calibri"/>
                <a:cs typeface="Calibri"/>
              </a:rPr>
              <a:t> </a:t>
            </a:r>
            <a:r>
              <a:rPr sz="2750" spc="-20" dirty="0">
                <a:latin typeface="Calibri"/>
                <a:cs typeface="Calibri"/>
              </a:rPr>
              <a:t>what’s</a:t>
            </a:r>
            <a:r>
              <a:rPr sz="2750" spc="165" dirty="0">
                <a:latin typeface="Calibri"/>
                <a:cs typeface="Calibri"/>
              </a:rPr>
              <a:t> </a:t>
            </a:r>
            <a:r>
              <a:rPr sz="2750" spc="-10" dirty="0">
                <a:latin typeface="Calibri"/>
                <a:cs typeface="Calibri"/>
              </a:rPr>
              <a:t>the</a:t>
            </a:r>
            <a:r>
              <a:rPr sz="2750" spc="95" dirty="0">
                <a:latin typeface="Calibri"/>
                <a:cs typeface="Calibri"/>
              </a:rPr>
              <a:t> </a:t>
            </a:r>
            <a:r>
              <a:rPr sz="2750" spc="-15" dirty="0">
                <a:latin typeface="Calibri"/>
                <a:cs typeface="Calibri"/>
              </a:rPr>
              <a:t>probability</a:t>
            </a:r>
            <a:r>
              <a:rPr sz="2750" spc="295" dirty="0">
                <a:latin typeface="Calibri"/>
                <a:cs typeface="Calibri"/>
              </a:rPr>
              <a:t> </a:t>
            </a:r>
            <a:r>
              <a:rPr sz="2750" spc="25" dirty="0">
                <a:latin typeface="Calibri"/>
                <a:cs typeface="Calibri"/>
              </a:rPr>
              <a:t>of</a:t>
            </a:r>
            <a:endParaRPr sz="2750">
              <a:latin typeface="Calibri"/>
              <a:cs typeface="Calibri"/>
            </a:endParaRPr>
          </a:p>
          <a:p>
            <a:pPr marL="241300">
              <a:lnSpc>
                <a:spcPts val="3190"/>
              </a:lnSpc>
            </a:pPr>
            <a:r>
              <a:rPr sz="2750" spc="-30" dirty="0">
                <a:latin typeface="Calibri"/>
                <a:cs typeface="Calibri"/>
              </a:rPr>
              <a:t>getting</a:t>
            </a:r>
            <a:r>
              <a:rPr sz="2750" spc="229" dirty="0">
                <a:latin typeface="Calibri"/>
                <a:cs typeface="Calibri"/>
              </a:rPr>
              <a:t> </a:t>
            </a:r>
            <a:r>
              <a:rPr sz="2750" spc="-20" dirty="0">
                <a:latin typeface="Calibri"/>
                <a:cs typeface="Calibri"/>
              </a:rPr>
              <a:t>exactly</a:t>
            </a:r>
            <a:r>
              <a:rPr sz="2750" spc="210" dirty="0">
                <a:latin typeface="Calibri"/>
                <a:cs typeface="Calibri"/>
              </a:rPr>
              <a:t> </a:t>
            </a:r>
            <a:r>
              <a:rPr sz="2750" spc="20" dirty="0">
                <a:latin typeface="Calibri"/>
                <a:cs typeface="Calibri"/>
              </a:rPr>
              <a:t>10</a:t>
            </a:r>
            <a:r>
              <a:rPr sz="2750" spc="-15" dirty="0">
                <a:latin typeface="Calibri"/>
                <a:cs typeface="Calibri"/>
              </a:rPr>
              <a:t> </a:t>
            </a:r>
            <a:r>
              <a:rPr sz="2750" spc="-10" dirty="0">
                <a:latin typeface="Calibri"/>
                <a:cs typeface="Calibri"/>
              </a:rPr>
              <a:t>heads?</a:t>
            </a:r>
            <a:endParaRPr sz="2750">
              <a:latin typeface="Calibri"/>
              <a:cs typeface="Calibri"/>
            </a:endParaRPr>
          </a:p>
        </p:txBody>
      </p:sp>
      <p:grpSp>
        <p:nvGrpSpPr>
          <p:cNvPr id="4" name="object 4"/>
          <p:cNvGrpSpPr/>
          <p:nvPr/>
        </p:nvGrpSpPr>
        <p:grpSpPr>
          <a:xfrm>
            <a:off x="2028888" y="3257613"/>
            <a:ext cx="3209925" cy="1000125"/>
            <a:chOff x="2028888" y="3257613"/>
            <a:chExt cx="3209925" cy="1000125"/>
          </a:xfrm>
        </p:grpSpPr>
        <p:sp>
          <p:nvSpPr>
            <p:cNvPr id="5" name="object 5"/>
            <p:cNvSpPr/>
            <p:nvPr/>
          </p:nvSpPr>
          <p:spPr>
            <a:xfrm>
              <a:off x="2033651" y="3262376"/>
              <a:ext cx="3200400" cy="990600"/>
            </a:xfrm>
            <a:custGeom>
              <a:avLst/>
              <a:gdLst/>
              <a:ahLst/>
              <a:cxnLst/>
              <a:rect l="l" t="t" r="r" b="b"/>
              <a:pathLst>
                <a:path w="3200400" h="990600">
                  <a:moveTo>
                    <a:pt x="3200400" y="0"/>
                  </a:moveTo>
                  <a:lnTo>
                    <a:pt x="0" y="0"/>
                  </a:lnTo>
                  <a:lnTo>
                    <a:pt x="0" y="990600"/>
                  </a:lnTo>
                  <a:lnTo>
                    <a:pt x="3200400" y="990600"/>
                  </a:lnTo>
                  <a:lnTo>
                    <a:pt x="3200400" y="0"/>
                  </a:lnTo>
                  <a:close/>
                </a:path>
              </a:pathLst>
            </a:custGeom>
            <a:solidFill>
              <a:srgbClr val="C0C0C0"/>
            </a:solidFill>
          </p:spPr>
          <p:txBody>
            <a:bodyPr wrap="square" lIns="0" tIns="0" rIns="0" bIns="0" rtlCol="0"/>
            <a:lstStyle/>
            <a:p>
              <a:endParaRPr/>
            </a:p>
          </p:txBody>
        </p:sp>
        <p:sp>
          <p:nvSpPr>
            <p:cNvPr id="6" name="object 6"/>
            <p:cNvSpPr/>
            <p:nvPr/>
          </p:nvSpPr>
          <p:spPr>
            <a:xfrm>
              <a:off x="2033651" y="3262376"/>
              <a:ext cx="3200400" cy="990600"/>
            </a:xfrm>
            <a:custGeom>
              <a:avLst/>
              <a:gdLst/>
              <a:ahLst/>
              <a:cxnLst/>
              <a:rect l="l" t="t" r="r" b="b"/>
              <a:pathLst>
                <a:path w="3200400" h="990600">
                  <a:moveTo>
                    <a:pt x="0" y="990600"/>
                  </a:moveTo>
                  <a:lnTo>
                    <a:pt x="3200400" y="990600"/>
                  </a:lnTo>
                  <a:lnTo>
                    <a:pt x="3200400" y="0"/>
                  </a:lnTo>
                  <a:lnTo>
                    <a:pt x="0" y="0"/>
                  </a:lnTo>
                  <a:lnTo>
                    <a:pt x="0" y="990600"/>
                  </a:lnTo>
                  <a:close/>
                </a:path>
              </a:pathLst>
            </a:custGeom>
            <a:ln w="9525">
              <a:solidFill>
                <a:srgbClr val="C0C0C0"/>
              </a:solidFill>
            </a:ln>
          </p:spPr>
          <p:txBody>
            <a:bodyPr wrap="square" lIns="0" tIns="0" rIns="0" bIns="0" rtlCol="0"/>
            <a:lstStyle/>
            <a:p>
              <a:endParaRPr/>
            </a:p>
          </p:txBody>
        </p:sp>
      </p:grpSp>
      <p:sp>
        <p:nvSpPr>
          <p:cNvPr id="7" name="object 7"/>
          <p:cNvSpPr txBox="1"/>
          <p:nvPr/>
        </p:nvSpPr>
        <p:spPr>
          <a:xfrm>
            <a:off x="3175066" y="3527380"/>
            <a:ext cx="895350" cy="269240"/>
          </a:xfrm>
          <a:prstGeom prst="rect">
            <a:avLst/>
          </a:prstGeom>
        </p:spPr>
        <p:txBody>
          <a:bodyPr vert="horz" wrap="square" lIns="0" tIns="12065" rIns="0" bIns="0" rtlCol="0">
            <a:spAutoFit/>
          </a:bodyPr>
          <a:lstStyle/>
          <a:p>
            <a:pPr>
              <a:lnSpc>
                <a:spcPct val="100000"/>
              </a:lnSpc>
              <a:spcBef>
                <a:spcPts val="95"/>
              </a:spcBef>
              <a:tabLst>
                <a:tab pos="676910" algn="l"/>
              </a:tabLst>
            </a:pPr>
            <a:r>
              <a:rPr sz="1600" dirty="0">
                <a:latin typeface="Times New Roman"/>
                <a:cs typeface="Times New Roman"/>
              </a:rPr>
              <a:t>1</a:t>
            </a:r>
            <a:r>
              <a:rPr sz="1600" spc="15" dirty="0">
                <a:latin typeface="Times New Roman"/>
                <a:cs typeface="Times New Roman"/>
              </a:rPr>
              <a:t>0</a:t>
            </a:r>
            <a:r>
              <a:rPr sz="1600" dirty="0">
                <a:latin typeface="Times New Roman"/>
                <a:cs typeface="Times New Roman"/>
              </a:rPr>
              <a:t>	10</a:t>
            </a:r>
            <a:endParaRPr sz="1600">
              <a:latin typeface="Times New Roman"/>
              <a:cs typeface="Times New Roman"/>
            </a:endParaRPr>
          </a:p>
        </p:txBody>
      </p:sp>
      <p:sp>
        <p:nvSpPr>
          <p:cNvPr id="8" name="object 8"/>
          <p:cNvSpPr txBox="1"/>
          <p:nvPr/>
        </p:nvSpPr>
        <p:spPr>
          <a:xfrm>
            <a:off x="2612399" y="3554785"/>
            <a:ext cx="2302510" cy="408305"/>
          </a:xfrm>
          <a:prstGeom prst="rect">
            <a:avLst/>
          </a:prstGeom>
        </p:spPr>
        <p:txBody>
          <a:bodyPr vert="horz" wrap="square" lIns="0" tIns="13970" rIns="0" bIns="0" rtlCol="0">
            <a:spAutoFit/>
          </a:bodyPr>
          <a:lstStyle/>
          <a:p>
            <a:pPr>
              <a:lnSpc>
                <a:spcPct val="100000"/>
              </a:lnSpc>
              <a:spcBef>
                <a:spcPts val="110"/>
              </a:spcBef>
              <a:tabLst>
                <a:tab pos="802005" algn="l"/>
                <a:tab pos="1545590" algn="l"/>
              </a:tabLst>
            </a:pPr>
            <a:r>
              <a:rPr sz="3750" spc="22" baseline="-3333" dirty="0">
                <a:latin typeface="Symbol"/>
                <a:cs typeface="Symbol"/>
              </a:rPr>
              <a:t></a:t>
            </a:r>
            <a:r>
              <a:rPr sz="2500" spc="-30" dirty="0">
                <a:latin typeface="Times New Roman"/>
                <a:cs typeface="Times New Roman"/>
              </a:rPr>
              <a:t>(</a:t>
            </a:r>
            <a:r>
              <a:rPr sz="2500" spc="5" dirty="0">
                <a:latin typeface="Times New Roman"/>
                <a:cs typeface="Times New Roman"/>
              </a:rPr>
              <a:t>.</a:t>
            </a:r>
            <a:r>
              <a:rPr sz="2500" spc="-40" dirty="0">
                <a:latin typeface="Times New Roman"/>
                <a:cs typeface="Times New Roman"/>
              </a:rPr>
              <a:t>5</a:t>
            </a:r>
            <a:r>
              <a:rPr sz="2500" spc="20" dirty="0">
                <a:latin typeface="Times New Roman"/>
                <a:cs typeface="Times New Roman"/>
              </a:rPr>
              <a:t>)</a:t>
            </a:r>
            <a:r>
              <a:rPr sz="2500" dirty="0">
                <a:latin typeface="Times New Roman"/>
                <a:cs typeface="Times New Roman"/>
              </a:rPr>
              <a:t>	</a:t>
            </a:r>
            <a:r>
              <a:rPr sz="2500" spc="-30" dirty="0">
                <a:latin typeface="Times New Roman"/>
                <a:cs typeface="Times New Roman"/>
              </a:rPr>
              <a:t>(</a:t>
            </a:r>
            <a:r>
              <a:rPr sz="2500" dirty="0">
                <a:latin typeface="Times New Roman"/>
                <a:cs typeface="Times New Roman"/>
              </a:rPr>
              <a:t>.</a:t>
            </a:r>
            <a:r>
              <a:rPr sz="2500" spc="-40" dirty="0">
                <a:latin typeface="Times New Roman"/>
                <a:cs typeface="Times New Roman"/>
              </a:rPr>
              <a:t>5</a:t>
            </a:r>
            <a:r>
              <a:rPr sz="2500" spc="20" dirty="0">
                <a:latin typeface="Times New Roman"/>
                <a:cs typeface="Times New Roman"/>
              </a:rPr>
              <a:t>)</a:t>
            </a:r>
            <a:r>
              <a:rPr sz="2500" dirty="0">
                <a:latin typeface="Times New Roman"/>
                <a:cs typeface="Times New Roman"/>
              </a:rPr>
              <a:t>	</a:t>
            </a:r>
            <a:r>
              <a:rPr sz="2500" spc="35" dirty="0">
                <a:latin typeface="Symbol"/>
                <a:cs typeface="Symbol"/>
              </a:rPr>
              <a:t></a:t>
            </a:r>
            <a:r>
              <a:rPr sz="2500" spc="-265" dirty="0">
                <a:latin typeface="Times New Roman"/>
                <a:cs typeface="Times New Roman"/>
              </a:rPr>
              <a:t> </a:t>
            </a:r>
            <a:r>
              <a:rPr sz="2500" spc="-5" dirty="0">
                <a:latin typeface="Times New Roman"/>
                <a:cs typeface="Times New Roman"/>
              </a:rPr>
              <a:t>.</a:t>
            </a:r>
            <a:r>
              <a:rPr sz="2500" spc="-120" dirty="0">
                <a:latin typeface="Times New Roman"/>
                <a:cs typeface="Times New Roman"/>
              </a:rPr>
              <a:t>176</a:t>
            </a:r>
            <a:endParaRPr sz="2500">
              <a:latin typeface="Times New Roman"/>
              <a:cs typeface="Times New Roman"/>
            </a:endParaRPr>
          </a:p>
        </p:txBody>
      </p:sp>
      <p:sp>
        <p:nvSpPr>
          <p:cNvPr id="9" name="object 9"/>
          <p:cNvSpPr txBox="1"/>
          <p:nvPr/>
        </p:nvSpPr>
        <p:spPr>
          <a:xfrm>
            <a:off x="2224342" y="3574167"/>
            <a:ext cx="138430" cy="408305"/>
          </a:xfrm>
          <a:prstGeom prst="rect">
            <a:avLst/>
          </a:prstGeom>
        </p:spPr>
        <p:txBody>
          <a:bodyPr vert="horz" wrap="square" lIns="0" tIns="13970" rIns="0" bIns="0" rtlCol="0">
            <a:spAutoFit/>
          </a:bodyPr>
          <a:lstStyle/>
          <a:p>
            <a:pPr>
              <a:lnSpc>
                <a:spcPct val="100000"/>
              </a:lnSpc>
              <a:spcBef>
                <a:spcPts val="110"/>
              </a:spcBef>
            </a:pPr>
            <a:r>
              <a:rPr sz="2500" spc="25" dirty="0">
                <a:latin typeface="Symbol"/>
                <a:cs typeface="Symbol"/>
              </a:rPr>
              <a:t></a:t>
            </a:r>
            <a:endParaRPr sz="2500">
              <a:latin typeface="Symbol"/>
              <a:cs typeface="Symbol"/>
            </a:endParaRPr>
          </a:p>
        </p:txBody>
      </p:sp>
      <p:sp>
        <p:nvSpPr>
          <p:cNvPr id="10" name="object 10"/>
          <p:cNvSpPr txBox="1"/>
          <p:nvPr/>
        </p:nvSpPr>
        <p:spPr>
          <a:xfrm>
            <a:off x="2224342" y="3833189"/>
            <a:ext cx="526415" cy="408305"/>
          </a:xfrm>
          <a:prstGeom prst="rect">
            <a:avLst/>
          </a:prstGeom>
        </p:spPr>
        <p:txBody>
          <a:bodyPr vert="horz" wrap="square" lIns="0" tIns="13970" rIns="0" bIns="0" rtlCol="0">
            <a:spAutoFit/>
          </a:bodyPr>
          <a:lstStyle/>
          <a:p>
            <a:pPr>
              <a:lnSpc>
                <a:spcPct val="100000"/>
              </a:lnSpc>
              <a:spcBef>
                <a:spcPts val="110"/>
              </a:spcBef>
            </a:pPr>
            <a:r>
              <a:rPr sz="3750" spc="330" baseline="-3333" dirty="0">
                <a:latin typeface="Symbol"/>
                <a:cs typeface="Symbol"/>
              </a:rPr>
              <a:t></a:t>
            </a:r>
            <a:r>
              <a:rPr sz="1600" dirty="0">
                <a:latin typeface="Times New Roman"/>
                <a:cs typeface="Times New Roman"/>
              </a:rPr>
              <a:t>1</a:t>
            </a:r>
            <a:r>
              <a:rPr sz="1600" spc="15" dirty="0">
                <a:latin typeface="Times New Roman"/>
                <a:cs typeface="Times New Roman"/>
              </a:rPr>
              <a:t>0</a:t>
            </a:r>
            <a:r>
              <a:rPr sz="1600" spc="-160" dirty="0">
                <a:latin typeface="Times New Roman"/>
                <a:cs typeface="Times New Roman"/>
              </a:rPr>
              <a:t> </a:t>
            </a:r>
            <a:r>
              <a:rPr sz="3750" spc="37" baseline="-3333" dirty="0">
                <a:latin typeface="Symbol"/>
                <a:cs typeface="Symbol"/>
              </a:rPr>
              <a:t></a:t>
            </a:r>
            <a:endParaRPr sz="3750" baseline="-3333">
              <a:latin typeface="Symbol"/>
              <a:cs typeface="Symbol"/>
            </a:endParaRPr>
          </a:p>
        </p:txBody>
      </p:sp>
      <p:sp>
        <p:nvSpPr>
          <p:cNvPr id="11" name="object 11"/>
          <p:cNvSpPr txBox="1"/>
          <p:nvPr/>
        </p:nvSpPr>
        <p:spPr>
          <a:xfrm>
            <a:off x="2198942" y="3259731"/>
            <a:ext cx="577215" cy="408305"/>
          </a:xfrm>
          <a:prstGeom prst="rect">
            <a:avLst/>
          </a:prstGeom>
        </p:spPr>
        <p:txBody>
          <a:bodyPr vert="horz" wrap="square" lIns="0" tIns="13970" rIns="0" bIns="0" rtlCol="0">
            <a:spAutoFit/>
          </a:bodyPr>
          <a:lstStyle/>
          <a:p>
            <a:pPr marL="25400">
              <a:lnSpc>
                <a:spcPct val="100000"/>
              </a:lnSpc>
              <a:spcBef>
                <a:spcPts val="110"/>
              </a:spcBef>
            </a:pPr>
            <a:r>
              <a:rPr sz="3750" spc="37" baseline="-18888" dirty="0">
                <a:latin typeface="Symbol"/>
                <a:cs typeface="Symbol"/>
              </a:rPr>
              <a:t></a:t>
            </a:r>
            <a:r>
              <a:rPr sz="3750" spc="-517" baseline="-18888" dirty="0">
                <a:latin typeface="Times New Roman"/>
                <a:cs typeface="Times New Roman"/>
              </a:rPr>
              <a:t> </a:t>
            </a:r>
            <a:r>
              <a:rPr sz="1600" dirty="0">
                <a:latin typeface="Times New Roman"/>
                <a:cs typeface="Times New Roman"/>
              </a:rPr>
              <a:t>2</a:t>
            </a:r>
            <a:r>
              <a:rPr sz="1600" spc="15" dirty="0">
                <a:latin typeface="Times New Roman"/>
                <a:cs typeface="Times New Roman"/>
              </a:rPr>
              <a:t>0</a:t>
            </a:r>
            <a:r>
              <a:rPr sz="1600" spc="-240" dirty="0">
                <a:latin typeface="Times New Roman"/>
                <a:cs typeface="Times New Roman"/>
              </a:rPr>
              <a:t> </a:t>
            </a:r>
            <a:r>
              <a:rPr sz="3750" spc="37" baseline="-18888" dirty="0">
                <a:latin typeface="Symbol"/>
                <a:cs typeface="Symbol"/>
              </a:rPr>
              <a:t></a:t>
            </a:r>
            <a:endParaRPr sz="3750" baseline="-18888">
              <a:latin typeface="Symbol"/>
              <a:cs typeface="Symbo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629463" y="1981263"/>
            <a:ext cx="3819525" cy="3514725"/>
            <a:chOff x="6629463" y="1981263"/>
            <a:chExt cx="3819525" cy="3514725"/>
          </a:xfrm>
        </p:grpSpPr>
        <p:sp>
          <p:nvSpPr>
            <p:cNvPr id="3" name="object 3"/>
            <p:cNvSpPr/>
            <p:nvPr/>
          </p:nvSpPr>
          <p:spPr>
            <a:xfrm>
              <a:off x="6634226" y="1986026"/>
              <a:ext cx="3810000" cy="3505200"/>
            </a:xfrm>
            <a:custGeom>
              <a:avLst/>
              <a:gdLst/>
              <a:ahLst/>
              <a:cxnLst/>
              <a:rect l="l" t="t" r="r" b="b"/>
              <a:pathLst>
                <a:path w="3810000" h="3505200">
                  <a:moveTo>
                    <a:pt x="3810000" y="0"/>
                  </a:moveTo>
                  <a:lnTo>
                    <a:pt x="0" y="0"/>
                  </a:lnTo>
                  <a:lnTo>
                    <a:pt x="0" y="3505200"/>
                  </a:lnTo>
                  <a:lnTo>
                    <a:pt x="3810000" y="3505200"/>
                  </a:lnTo>
                  <a:lnTo>
                    <a:pt x="3810000" y="0"/>
                  </a:lnTo>
                  <a:close/>
                </a:path>
              </a:pathLst>
            </a:custGeom>
            <a:solidFill>
              <a:srgbClr val="B4C6E7"/>
            </a:solidFill>
          </p:spPr>
          <p:txBody>
            <a:bodyPr wrap="square" lIns="0" tIns="0" rIns="0" bIns="0" rtlCol="0"/>
            <a:lstStyle/>
            <a:p>
              <a:endParaRPr/>
            </a:p>
          </p:txBody>
        </p:sp>
        <p:sp>
          <p:nvSpPr>
            <p:cNvPr id="4" name="object 4"/>
            <p:cNvSpPr/>
            <p:nvPr/>
          </p:nvSpPr>
          <p:spPr>
            <a:xfrm>
              <a:off x="6634226" y="1986026"/>
              <a:ext cx="3810000" cy="3505200"/>
            </a:xfrm>
            <a:custGeom>
              <a:avLst/>
              <a:gdLst/>
              <a:ahLst/>
              <a:cxnLst/>
              <a:rect l="l" t="t" r="r" b="b"/>
              <a:pathLst>
                <a:path w="3810000" h="3505200">
                  <a:moveTo>
                    <a:pt x="0" y="3505200"/>
                  </a:moveTo>
                  <a:lnTo>
                    <a:pt x="3810000" y="3505200"/>
                  </a:lnTo>
                  <a:lnTo>
                    <a:pt x="3810000" y="0"/>
                  </a:lnTo>
                  <a:lnTo>
                    <a:pt x="0" y="0"/>
                  </a:lnTo>
                  <a:lnTo>
                    <a:pt x="0" y="3505200"/>
                  </a:lnTo>
                  <a:close/>
                </a:path>
              </a:pathLst>
            </a:custGeom>
            <a:ln w="9525">
              <a:solidFill>
                <a:srgbClr val="000000"/>
              </a:solidFill>
            </a:ln>
          </p:spPr>
          <p:txBody>
            <a:bodyPr wrap="square" lIns="0" tIns="0" rIns="0" bIns="0" rtlCol="0"/>
            <a:lstStyle/>
            <a:p>
              <a:endParaRPr/>
            </a:p>
          </p:txBody>
        </p:sp>
      </p:grpSp>
      <p:sp>
        <p:nvSpPr>
          <p:cNvPr id="5" name="object 5"/>
          <p:cNvSpPr txBox="1"/>
          <p:nvPr/>
        </p:nvSpPr>
        <p:spPr>
          <a:xfrm>
            <a:off x="914400" y="1981200"/>
            <a:ext cx="5076825" cy="3505200"/>
          </a:xfrm>
          <a:prstGeom prst="rect">
            <a:avLst/>
          </a:prstGeom>
          <a:solidFill>
            <a:srgbClr val="00AFEF"/>
          </a:solidFill>
        </p:spPr>
        <p:txBody>
          <a:bodyPr vert="horz" wrap="square" lIns="0" tIns="0" rIns="0" bIns="0" rtlCol="0">
            <a:spAutoFit/>
          </a:bodyPr>
          <a:lstStyle/>
          <a:p>
            <a:pPr marL="320675" indent="-229235">
              <a:lnSpc>
                <a:spcPts val="3185"/>
              </a:lnSpc>
              <a:buFont typeface="Arial MT"/>
              <a:buChar char="•"/>
              <a:tabLst>
                <a:tab pos="321310" algn="l"/>
              </a:tabLst>
            </a:pPr>
            <a:r>
              <a:rPr sz="2750" spc="-10" dirty="0">
                <a:latin typeface="Calibri"/>
                <a:cs typeface="Calibri"/>
              </a:rPr>
              <a:t>Say</a:t>
            </a:r>
            <a:r>
              <a:rPr sz="2750" spc="60" dirty="0">
                <a:latin typeface="Calibri"/>
                <a:cs typeface="Calibri"/>
              </a:rPr>
              <a:t> </a:t>
            </a:r>
            <a:r>
              <a:rPr sz="2750" spc="20" dirty="0">
                <a:latin typeface="Calibri"/>
                <a:cs typeface="Calibri"/>
              </a:rPr>
              <a:t>40%</a:t>
            </a:r>
            <a:r>
              <a:rPr sz="2750" spc="10" dirty="0">
                <a:latin typeface="Calibri"/>
                <a:cs typeface="Calibri"/>
              </a:rPr>
              <a:t> </a:t>
            </a:r>
            <a:r>
              <a:rPr sz="2750" spc="25" dirty="0">
                <a:latin typeface="Calibri"/>
                <a:cs typeface="Calibri"/>
              </a:rPr>
              <a:t>of</a:t>
            </a:r>
            <a:r>
              <a:rPr sz="2750" spc="-50" dirty="0">
                <a:latin typeface="Calibri"/>
                <a:cs typeface="Calibri"/>
              </a:rPr>
              <a:t> </a:t>
            </a:r>
            <a:r>
              <a:rPr sz="2750" spc="-10" dirty="0">
                <a:latin typeface="Calibri"/>
                <a:cs typeface="Calibri"/>
              </a:rPr>
              <a:t>the</a:t>
            </a:r>
            <a:r>
              <a:rPr sz="2750" spc="90" dirty="0">
                <a:latin typeface="Calibri"/>
                <a:cs typeface="Calibri"/>
              </a:rPr>
              <a:t> </a:t>
            </a:r>
            <a:r>
              <a:rPr sz="2750" dirty="0">
                <a:latin typeface="Calibri"/>
                <a:cs typeface="Calibri"/>
              </a:rPr>
              <a:t>class</a:t>
            </a:r>
            <a:r>
              <a:rPr sz="2750" spc="80" dirty="0">
                <a:latin typeface="Calibri"/>
                <a:cs typeface="Calibri"/>
              </a:rPr>
              <a:t> </a:t>
            </a:r>
            <a:r>
              <a:rPr sz="2750" spc="-15" dirty="0">
                <a:latin typeface="Calibri"/>
                <a:cs typeface="Calibri"/>
              </a:rPr>
              <a:t>is</a:t>
            </a:r>
            <a:r>
              <a:rPr sz="2750" spc="80" dirty="0">
                <a:latin typeface="Calibri"/>
                <a:cs typeface="Calibri"/>
              </a:rPr>
              <a:t> </a:t>
            </a:r>
            <a:r>
              <a:rPr sz="2750" spc="-15" dirty="0">
                <a:latin typeface="Calibri"/>
                <a:cs typeface="Calibri"/>
              </a:rPr>
              <a:t>female.</a:t>
            </a:r>
            <a:endParaRPr sz="2750">
              <a:latin typeface="Calibri"/>
              <a:cs typeface="Calibri"/>
            </a:endParaRPr>
          </a:p>
          <a:p>
            <a:pPr marL="320675" marR="135890" indent="-228600">
              <a:lnSpc>
                <a:spcPct val="92200"/>
              </a:lnSpc>
              <a:spcBef>
                <a:spcPts val="1015"/>
              </a:spcBef>
              <a:buFont typeface="Arial MT"/>
              <a:buChar char="•"/>
              <a:tabLst>
                <a:tab pos="321310" algn="l"/>
              </a:tabLst>
            </a:pPr>
            <a:r>
              <a:rPr sz="2750" spc="10" dirty="0">
                <a:latin typeface="Calibri"/>
                <a:cs typeface="Calibri"/>
              </a:rPr>
              <a:t>What </a:t>
            </a:r>
            <a:r>
              <a:rPr sz="2750" spc="-15" dirty="0">
                <a:latin typeface="Calibri"/>
                <a:cs typeface="Calibri"/>
              </a:rPr>
              <a:t>is</a:t>
            </a:r>
            <a:r>
              <a:rPr sz="2750" spc="80" dirty="0">
                <a:latin typeface="Calibri"/>
                <a:cs typeface="Calibri"/>
              </a:rPr>
              <a:t> </a:t>
            </a:r>
            <a:r>
              <a:rPr sz="2750" spc="-15" dirty="0">
                <a:latin typeface="Calibri"/>
                <a:cs typeface="Calibri"/>
              </a:rPr>
              <a:t>the</a:t>
            </a:r>
            <a:r>
              <a:rPr sz="2750" spc="85" dirty="0">
                <a:latin typeface="Calibri"/>
                <a:cs typeface="Calibri"/>
              </a:rPr>
              <a:t> </a:t>
            </a:r>
            <a:r>
              <a:rPr sz="2750" spc="-15" dirty="0">
                <a:latin typeface="Calibri"/>
                <a:cs typeface="Calibri"/>
              </a:rPr>
              <a:t>probability</a:t>
            </a:r>
            <a:r>
              <a:rPr sz="2750" spc="280" dirty="0">
                <a:latin typeface="Calibri"/>
                <a:cs typeface="Calibri"/>
              </a:rPr>
              <a:t> </a:t>
            </a:r>
            <a:r>
              <a:rPr sz="2750" spc="-5" dirty="0">
                <a:latin typeface="Calibri"/>
                <a:cs typeface="Calibri"/>
              </a:rPr>
              <a:t>that</a:t>
            </a:r>
            <a:r>
              <a:rPr sz="2750" spc="90" dirty="0">
                <a:latin typeface="Calibri"/>
                <a:cs typeface="Calibri"/>
              </a:rPr>
              <a:t> </a:t>
            </a:r>
            <a:r>
              <a:rPr sz="2750" spc="10" dirty="0">
                <a:latin typeface="Calibri"/>
                <a:cs typeface="Calibri"/>
              </a:rPr>
              <a:t>6</a:t>
            </a:r>
            <a:r>
              <a:rPr sz="2750" spc="60" dirty="0">
                <a:latin typeface="Calibri"/>
                <a:cs typeface="Calibri"/>
              </a:rPr>
              <a:t> </a:t>
            </a:r>
            <a:r>
              <a:rPr sz="2750" spc="25" dirty="0">
                <a:latin typeface="Calibri"/>
                <a:cs typeface="Calibri"/>
              </a:rPr>
              <a:t>of </a:t>
            </a:r>
            <a:r>
              <a:rPr sz="2750" spc="-610" dirty="0">
                <a:latin typeface="Calibri"/>
                <a:cs typeface="Calibri"/>
              </a:rPr>
              <a:t> </a:t>
            </a:r>
            <a:r>
              <a:rPr sz="2750" spc="-10" dirty="0">
                <a:latin typeface="Calibri"/>
                <a:cs typeface="Calibri"/>
              </a:rPr>
              <a:t>the </a:t>
            </a:r>
            <a:r>
              <a:rPr sz="2750" spc="-30" dirty="0">
                <a:latin typeface="Calibri"/>
                <a:cs typeface="Calibri"/>
              </a:rPr>
              <a:t>first</a:t>
            </a:r>
            <a:r>
              <a:rPr sz="2750" spc="-25" dirty="0">
                <a:latin typeface="Calibri"/>
                <a:cs typeface="Calibri"/>
              </a:rPr>
              <a:t> </a:t>
            </a:r>
            <a:r>
              <a:rPr sz="2750" spc="20" dirty="0">
                <a:latin typeface="Calibri"/>
                <a:cs typeface="Calibri"/>
              </a:rPr>
              <a:t>10 </a:t>
            </a:r>
            <a:r>
              <a:rPr sz="2750" spc="-20" dirty="0">
                <a:latin typeface="Calibri"/>
                <a:cs typeface="Calibri"/>
              </a:rPr>
              <a:t>students</a:t>
            </a:r>
            <a:r>
              <a:rPr sz="2750" spc="-15" dirty="0">
                <a:latin typeface="Calibri"/>
                <a:cs typeface="Calibri"/>
              </a:rPr>
              <a:t> </a:t>
            </a:r>
            <a:r>
              <a:rPr sz="2750" spc="-10" dirty="0">
                <a:latin typeface="Calibri"/>
                <a:cs typeface="Calibri"/>
              </a:rPr>
              <a:t>walking in </a:t>
            </a:r>
            <a:r>
              <a:rPr sz="2750" spc="-5" dirty="0">
                <a:latin typeface="Calibri"/>
                <a:cs typeface="Calibri"/>
              </a:rPr>
              <a:t> </a:t>
            </a:r>
            <a:r>
              <a:rPr sz="2750" spc="-20" dirty="0">
                <a:latin typeface="Calibri"/>
                <a:cs typeface="Calibri"/>
              </a:rPr>
              <a:t>will</a:t>
            </a:r>
            <a:r>
              <a:rPr sz="2750" spc="155" dirty="0">
                <a:latin typeface="Calibri"/>
                <a:cs typeface="Calibri"/>
              </a:rPr>
              <a:t> </a:t>
            </a:r>
            <a:r>
              <a:rPr sz="2750" spc="-5" dirty="0">
                <a:latin typeface="Calibri"/>
                <a:cs typeface="Calibri"/>
              </a:rPr>
              <a:t>be</a:t>
            </a:r>
            <a:r>
              <a:rPr sz="2750" spc="15" dirty="0">
                <a:latin typeface="Calibri"/>
                <a:cs typeface="Calibri"/>
              </a:rPr>
              <a:t> </a:t>
            </a:r>
            <a:r>
              <a:rPr sz="2750" spc="-15" dirty="0">
                <a:latin typeface="Calibri"/>
                <a:cs typeface="Calibri"/>
              </a:rPr>
              <a:t>female?</a:t>
            </a:r>
            <a:endParaRPr sz="2750">
              <a:latin typeface="Calibri"/>
              <a:cs typeface="Calibri"/>
            </a:endParaRPr>
          </a:p>
        </p:txBody>
      </p:sp>
      <p:sp>
        <p:nvSpPr>
          <p:cNvPr id="6" name="object 6"/>
          <p:cNvSpPr txBox="1">
            <a:spLocks noGrp="1"/>
          </p:cNvSpPr>
          <p:nvPr>
            <p:ph type="title"/>
          </p:nvPr>
        </p:nvSpPr>
        <p:spPr>
          <a:xfrm>
            <a:off x="1251902" y="763269"/>
            <a:ext cx="9819640" cy="701040"/>
          </a:xfrm>
          <a:prstGeom prst="rect">
            <a:avLst/>
          </a:prstGeom>
        </p:spPr>
        <p:txBody>
          <a:bodyPr vert="horz" wrap="square" lIns="0" tIns="16510" rIns="0" bIns="0" rtlCol="0">
            <a:spAutoFit/>
          </a:bodyPr>
          <a:lstStyle/>
          <a:p>
            <a:pPr marL="12700">
              <a:lnSpc>
                <a:spcPct val="100000"/>
              </a:lnSpc>
              <a:spcBef>
                <a:spcPts val="130"/>
              </a:spcBef>
            </a:pPr>
            <a:r>
              <a:rPr sz="4400" spc="30" dirty="0">
                <a:latin typeface="Calibri Light"/>
                <a:cs typeface="Calibri Light"/>
              </a:rPr>
              <a:t>The</a:t>
            </a:r>
            <a:r>
              <a:rPr sz="4400" spc="-114" dirty="0">
                <a:latin typeface="Calibri Light"/>
                <a:cs typeface="Calibri Light"/>
              </a:rPr>
              <a:t> </a:t>
            </a:r>
            <a:r>
              <a:rPr sz="4400" spc="20" dirty="0">
                <a:latin typeface="Calibri Light"/>
                <a:cs typeface="Calibri Light"/>
              </a:rPr>
              <a:t>Binomial</a:t>
            </a:r>
            <a:r>
              <a:rPr sz="4400" spc="-175" dirty="0">
                <a:latin typeface="Calibri Light"/>
                <a:cs typeface="Calibri Light"/>
              </a:rPr>
              <a:t> </a:t>
            </a:r>
            <a:r>
              <a:rPr sz="4400" dirty="0">
                <a:latin typeface="Calibri Light"/>
                <a:cs typeface="Calibri Light"/>
              </a:rPr>
              <a:t>Distribution:</a:t>
            </a:r>
            <a:r>
              <a:rPr sz="4400" spc="-65" dirty="0">
                <a:latin typeface="Calibri Light"/>
                <a:cs typeface="Calibri Light"/>
              </a:rPr>
              <a:t> </a:t>
            </a:r>
            <a:r>
              <a:rPr sz="4400" spc="15" dirty="0">
                <a:latin typeface="Calibri Light"/>
                <a:cs typeface="Calibri Light"/>
              </a:rPr>
              <a:t>another</a:t>
            </a:r>
            <a:r>
              <a:rPr sz="4400" spc="-135" dirty="0">
                <a:latin typeface="Calibri Light"/>
                <a:cs typeface="Calibri Light"/>
              </a:rPr>
              <a:t> </a:t>
            </a:r>
            <a:r>
              <a:rPr sz="4400" dirty="0">
                <a:latin typeface="Calibri Light"/>
                <a:cs typeface="Calibri Light"/>
              </a:rPr>
              <a:t>example</a:t>
            </a:r>
            <a:endParaRPr sz="4400">
              <a:latin typeface="Calibri Light"/>
              <a:cs typeface="Calibri Light"/>
            </a:endParaRPr>
          </a:p>
        </p:txBody>
      </p:sp>
      <p:sp>
        <p:nvSpPr>
          <p:cNvPr id="7" name="object 7"/>
          <p:cNvSpPr txBox="1"/>
          <p:nvPr/>
        </p:nvSpPr>
        <p:spPr>
          <a:xfrm>
            <a:off x="9515784" y="3550328"/>
            <a:ext cx="140335" cy="481965"/>
          </a:xfrm>
          <a:prstGeom prst="rect">
            <a:avLst/>
          </a:prstGeom>
        </p:spPr>
        <p:txBody>
          <a:bodyPr vert="horz" wrap="square" lIns="0" tIns="11430" rIns="0" bIns="0" rtlCol="0">
            <a:spAutoFit/>
          </a:bodyPr>
          <a:lstStyle/>
          <a:p>
            <a:pPr>
              <a:lnSpc>
                <a:spcPct val="100000"/>
              </a:lnSpc>
              <a:spcBef>
                <a:spcPts val="90"/>
              </a:spcBef>
            </a:pPr>
            <a:r>
              <a:rPr sz="3000" dirty="0">
                <a:latin typeface="Times New Roman"/>
                <a:cs typeface="Times New Roman"/>
              </a:rPr>
              <a:t>)</a:t>
            </a:r>
            <a:endParaRPr sz="3000">
              <a:latin typeface="Times New Roman"/>
              <a:cs typeface="Times New Roman"/>
            </a:endParaRPr>
          </a:p>
        </p:txBody>
      </p:sp>
      <p:sp>
        <p:nvSpPr>
          <p:cNvPr id="8" name="object 8"/>
          <p:cNvSpPr txBox="1"/>
          <p:nvPr/>
        </p:nvSpPr>
        <p:spPr>
          <a:xfrm>
            <a:off x="7339871" y="3269489"/>
            <a:ext cx="421005" cy="481965"/>
          </a:xfrm>
          <a:prstGeom prst="rect">
            <a:avLst/>
          </a:prstGeom>
        </p:spPr>
        <p:txBody>
          <a:bodyPr vert="horz" wrap="square" lIns="0" tIns="11430" rIns="0" bIns="0" rtlCol="0">
            <a:spAutoFit/>
          </a:bodyPr>
          <a:lstStyle/>
          <a:p>
            <a:pPr>
              <a:lnSpc>
                <a:spcPct val="100000"/>
              </a:lnSpc>
              <a:spcBef>
                <a:spcPts val="90"/>
              </a:spcBef>
            </a:pPr>
            <a:r>
              <a:rPr sz="3000" spc="100" dirty="0">
                <a:latin typeface="Times New Roman"/>
                <a:cs typeface="Times New Roman"/>
              </a:rPr>
              <a:t>10</a:t>
            </a:r>
            <a:endParaRPr sz="3000">
              <a:latin typeface="Times New Roman"/>
              <a:cs typeface="Times New Roman"/>
            </a:endParaRPr>
          </a:p>
        </p:txBody>
      </p:sp>
      <p:sp>
        <p:nvSpPr>
          <p:cNvPr id="9" name="object 9"/>
          <p:cNvSpPr txBox="1"/>
          <p:nvPr/>
        </p:nvSpPr>
        <p:spPr>
          <a:xfrm>
            <a:off x="8320354" y="3537411"/>
            <a:ext cx="124460" cy="292100"/>
          </a:xfrm>
          <a:prstGeom prst="rect">
            <a:avLst/>
          </a:prstGeom>
        </p:spPr>
        <p:txBody>
          <a:bodyPr vert="horz" wrap="square" lIns="0" tIns="12065" rIns="0" bIns="0" rtlCol="0">
            <a:spAutoFit/>
          </a:bodyPr>
          <a:lstStyle/>
          <a:p>
            <a:pPr>
              <a:lnSpc>
                <a:spcPct val="100000"/>
              </a:lnSpc>
              <a:spcBef>
                <a:spcPts val="95"/>
              </a:spcBef>
            </a:pPr>
            <a:r>
              <a:rPr sz="1750" dirty="0">
                <a:latin typeface="Times New Roman"/>
                <a:cs typeface="Times New Roman"/>
              </a:rPr>
              <a:t>6</a:t>
            </a:r>
            <a:endParaRPr sz="1750">
              <a:latin typeface="Times New Roman"/>
              <a:cs typeface="Times New Roman"/>
            </a:endParaRPr>
          </a:p>
        </p:txBody>
      </p:sp>
      <p:sp>
        <p:nvSpPr>
          <p:cNvPr id="10" name="object 10"/>
          <p:cNvSpPr txBox="1"/>
          <p:nvPr/>
        </p:nvSpPr>
        <p:spPr>
          <a:xfrm>
            <a:off x="6906103" y="4329154"/>
            <a:ext cx="3475990" cy="1170940"/>
          </a:xfrm>
          <a:prstGeom prst="rect">
            <a:avLst/>
          </a:prstGeom>
        </p:spPr>
        <p:txBody>
          <a:bodyPr vert="horz" wrap="square" lIns="0" tIns="128270" rIns="0" bIns="0" rtlCol="0">
            <a:spAutoFit/>
          </a:bodyPr>
          <a:lstStyle/>
          <a:p>
            <a:pPr>
              <a:lnSpc>
                <a:spcPct val="100000"/>
              </a:lnSpc>
              <a:spcBef>
                <a:spcPts val="1010"/>
              </a:spcBef>
            </a:pPr>
            <a:r>
              <a:rPr sz="3000" dirty="0">
                <a:latin typeface="Symbol"/>
                <a:cs typeface="Symbol"/>
              </a:rPr>
              <a:t></a:t>
            </a:r>
            <a:r>
              <a:rPr sz="3000" spc="-90" dirty="0">
                <a:latin typeface="Times New Roman"/>
                <a:cs typeface="Times New Roman"/>
              </a:rPr>
              <a:t> </a:t>
            </a:r>
            <a:r>
              <a:rPr sz="3000" spc="-10" dirty="0">
                <a:latin typeface="Times New Roman"/>
                <a:cs typeface="Times New Roman"/>
              </a:rPr>
              <a:t>210(.004096)(.1296)</a:t>
            </a:r>
            <a:endParaRPr sz="3000">
              <a:latin typeface="Times New Roman"/>
              <a:cs typeface="Times New Roman"/>
            </a:endParaRPr>
          </a:p>
          <a:p>
            <a:pPr>
              <a:lnSpc>
                <a:spcPct val="100000"/>
              </a:lnSpc>
              <a:spcBef>
                <a:spcPts val="905"/>
              </a:spcBef>
            </a:pPr>
            <a:r>
              <a:rPr sz="3000" dirty="0">
                <a:latin typeface="Symbol"/>
                <a:cs typeface="Symbol"/>
              </a:rPr>
              <a:t></a:t>
            </a:r>
            <a:r>
              <a:rPr sz="3000" spc="-250" dirty="0">
                <a:latin typeface="Times New Roman"/>
                <a:cs typeface="Times New Roman"/>
              </a:rPr>
              <a:t> </a:t>
            </a:r>
            <a:r>
              <a:rPr sz="3000" spc="-5" dirty="0">
                <a:latin typeface="Times New Roman"/>
                <a:cs typeface="Times New Roman"/>
              </a:rPr>
              <a:t>.</a:t>
            </a:r>
            <a:r>
              <a:rPr sz="3000" spc="100" dirty="0">
                <a:latin typeface="Times New Roman"/>
                <a:cs typeface="Times New Roman"/>
              </a:rPr>
              <a:t>1115</a:t>
            </a:r>
            <a:endParaRPr sz="3000">
              <a:latin typeface="Times New Roman"/>
              <a:cs typeface="Times New Roman"/>
            </a:endParaRPr>
          </a:p>
        </p:txBody>
      </p:sp>
      <p:sp>
        <p:nvSpPr>
          <p:cNvPr id="11" name="object 11"/>
          <p:cNvSpPr txBox="1"/>
          <p:nvPr/>
        </p:nvSpPr>
        <p:spPr>
          <a:xfrm>
            <a:off x="7165742" y="3933056"/>
            <a:ext cx="769620" cy="481965"/>
          </a:xfrm>
          <a:prstGeom prst="rect">
            <a:avLst/>
          </a:prstGeom>
        </p:spPr>
        <p:txBody>
          <a:bodyPr vert="horz" wrap="square" lIns="0" tIns="11430" rIns="0" bIns="0" rtlCol="0">
            <a:spAutoFit/>
          </a:bodyPr>
          <a:lstStyle/>
          <a:p>
            <a:pPr marL="25400">
              <a:lnSpc>
                <a:spcPct val="100000"/>
              </a:lnSpc>
              <a:spcBef>
                <a:spcPts val="90"/>
              </a:spcBef>
            </a:pPr>
            <a:r>
              <a:rPr sz="3000" dirty="0">
                <a:latin typeface="Symbol"/>
                <a:cs typeface="Symbol"/>
              </a:rPr>
              <a:t></a:t>
            </a:r>
            <a:r>
              <a:rPr sz="3000" spc="110" dirty="0">
                <a:latin typeface="Times New Roman"/>
                <a:cs typeface="Times New Roman"/>
              </a:rPr>
              <a:t> </a:t>
            </a:r>
            <a:r>
              <a:rPr sz="4500" baseline="12962" dirty="0">
                <a:latin typeface="Times New Roman"/>
                <a:cs typeface="Times New Roman"/>
              </a:rPr>
              <a:t>6</a:t>
            </a:r>
            <a:r>
              <a:rPr sz="4500" spc="82" baseline="12962" dirty="0">
                <a:latin typeface="Times New Roman"/>
                <a:cs typeface="Times New Roman"/>
              </a:rPr>
              <a:t> </a:t>
            </a:r>
            <a:r>
              <a:rPr sz="3000" dirty="0">
                <a:latin typeface="Symbol"/>
                <a:cs typeface="Symbol"/>
              </a:rPr>
              <a:t></a:t>
            </a:r>
            <a:endParaRPr sz="3000">
              <a:latin typeface="Symbol"/>
              <a:cs typeface="Symbol"/>
            </a:endParaRPr>
          </a:p>
        </p:txBody>
      </p:sp>
      <p:sp>
        <p:nvSpPr>
          <p:cNvPr id="12" name="object 12"/>
          <p:cNvSpPr txBox="1"/>
          <p:nvPr/>
        </p:nvSpPr>
        <p:spPr>
          <a:xfrm>
            <a:off x="7191142" y="3297498"/>
            <a:ext cx="718820" cy="481965"/>
          </a:xfrm>
          <a:prstGeom prst="rect">
            <a:avLst/>
          </a:prstGeom>
        </p:spPr>
        <p:txBody>
          <a:bodyPr vert="horz" wrap="square" lIns="0" tIns="11430" rIns="0" bIns="0" rtlCol="0">
            <a:spAutoFit/>
          </a:bodyPr>
          <a:lstStyle/>
          <a:p>
            <a:pPr>
              <a:lnSpc>
                <a:spcPct val="100000"/>
              </a:lnSpc>
              <a:spcBef>
                <a:spcPts val="90"/>
              </a:spcBef>
              <a:tabLst>
                <a:tab pos="558800" algn="l"/>
              </a:tabLst>
            </a:pPr>
            <a:r>
              <a:rPr sz="3000" dirty="0">
                <a:latin typeface="Symbol"/>
                <a:cs typeface="Symbol"/>
              </a:rPr>
              <a:t></a:t>
            </a:r>
            <a:r>
              <a:rPr sz="3000" dirty="0">
                <a:latin typeface="Times New Roman"/>
                <a:cs typeface="Times New Roman"/>
              </a:rPr>
              <a:t>	</a:t>
            </a:r>
            <a:r>
              <a:rPr sz="3000" dirty="0">
                <a:latin typeface="Symbol"/>
                <a:cs typeface="Symbol"/>
              </a:rPr>
              <a:t></a:t>
            </a:r>
            <a:endParaRPr sz="3000">
              <a:latin typeface="Symbol"/>
              <a:cs typeface="Symbol"/>
            </a:endParaRPr>
          </a:p>
        </p:txBody>
      </p:sp>
      <p:sp>
        <p:nvSpPr>
          <p:cNvPr id="13" name="object 13"/>
          <p:cNvSpPr txBox="1"/>
          <p:nvPr/>
        </p:nvSpPr>
        <p:spPr>
          <a:xfrm>
            <a:off x="6906103" y="3550328"/>
            <a:ext cx="2117090" cy="481965"/>
          </a:xfrm>
          <a:prstGeom prst="rect">
            <a:avLst/>
          </a:prstGeom>
        </p:spPr>
        <p:txBody>
          <a:bodyPr vert="horz" wrap="square" lIns="0" tIns="11430" rIns="0" bIns="0" rtlCol="0">
            <a:spAutoFit/>
          </a:bodyPr>
          <a:lstStyle/>
          <a:p>
            <a:pPr>
              <a:lnSpc>
                <a:spcPct val="100000"/>
              </a:lnSpc>
              <a:spcBef>
                <a:spcPts val="90"/>
              </a:spcBef>
              <a:tabLst>
                <a:tab pos="843915" algn="l"/>
                <a:tab pos="1567815" algn="l"/>
              </a:tabLst>
            </a:pPr>
            <a:r>
              <a:rPr sz="3000" dirty="0">
                <a:latin typeface="Symbol"/>
                <a:cs typeface="Symbol"/>
              </a:rPr>
              <a:t></a:t>
            </a:r>
            <a:r>
              <a:rPr sz="3000" spc="-155" dirty="0">
                <a:latin typeface="Times New Roman"/>
                <a:cs typeface="Times New Roman"/>
              </a:rPr>
              <a:t> </a:t>
            </a:r>
            <a:r>
              <a:rPr sz="3000" dirty="0">
                <a:latin typeface="Symbol"/>
                <a:cs typeface="Symbol"/>
              </a:rPr>
              <a:t></a:t>
            </a:r>
            <a:r>
              <a:rPr sz="3000" dirty="0">
                <a:latin typeface="Times New Roman"/>
                <a:cs typeface="Times New Roman"/>
              </a:rPr>
              <a:t>	</a:t>
            </a:r>
            <a:r>
              <a:rPr sz="3000" spc="15" dirty="0">
                <a:latin typeface="Symbol"/>
                <a:cs typeface="Symbol"/>
              </a:rPr>
              <a:t></a:t>
            </a:r>
            <a:r>
              <a:rPr sz="3000" spc="65" dirty="0">
                <a:latin typeface="Times New Roman"/>
                <a:cs typeface="Times New Roman"/>
              </a:rPr>
              <a:t>(</a:t>
            </a:r>
            <a:r>
              <a:rPr sz="3000" spc="-85" dirty="0">
                <a:latin typeface="Times New Roman"/>
                <a:cs typeface="Times New Roman"/>
              </a:rPr>
              <a:t>.</a:t>
            </a:r>
            <a:r>
              <a:rPr sz="3000" dirty="0">
                <a:latin typeface="Times New Roman"/>
                <a:cs typeface="Times New Roman"/>
              </a:rPr>
              <a:t>4	</a:t>
            </a:r>
            <a:r>
              <a:rPr sz="3000" spc="60" dirty="0">
                <a:latin typeface="Times New Roman"/>
                <a:cs typeface="Times New Roman"/>
              </a:rPr>
              <a:t>)</a:t>
            </a:r>
            <a:r>
              <a:rPr sz="3000" spc="75" dirty="0">
                <a:latin typeface="Times New Roman"/>
                <a:cs typeface="Times New Roman"/>
              </a:rPr>
              <a:t>(</a:t>
            </a:r>
            <a:r>
              <a:rPr sz="3000" spc="-175" dirty="0">
                <a:latin typeface="Times New Roman"/>
                <a:cs typeface="Times New Roman"/>
              </a:rPr>
              <a:t>.</a:t>
            </a:r>
            <a:r>
              <a:rPr sz="3000" dirty="0">
                <a:latin typeface="Times New Roman"/>
                <a:cs typeface="Times New Roman"/>
              </a:rPr>
              <a:t>6</a:t>
            </a:r>
            <a:endParaRPr sz="3000">
              <a:latin typeface="Times New Roman"/>
              <a:cs typeface="Times New Roman"/>
            </a:endParaRPr>
          </a:p>
        </p:txBody>
      </p:sp>
      <p:sp>
        <p:nvSpPr>
          <p:cNvPr id="14" name="object 14"/>
          <p:cNvSpPr txBox="1"/>
          <p:nvPr/>
        </p:nvSpPr>
        <p:spPr>
          <a:xfrm>
            <a:off x="8410712" y="2090181"/>
            <a:ext cx="159385" cy="481965"/>
          </a:xfrm>
          <a:prstGeom prst="rect">
            <a:avLst/>
          </a:prstGeom>
        </p:spPr>
        <p:txBody>
          <a:bodyPr vert="horz" wrap="square" lIns="0" tIns="11430" rIns="0" bIns="0" rtlCol="0">
            <a:spAutoFit/>
          </a:bodyPr>
          <a:lstStyle/>
          <a:p>
            <a:pPr>
              <a:lnSpc>
                <a:spcPct val="100000"/>
              </a:lnSpc>
              <a:spcBef>
                <a:spcPts val="90"/>
              </a:spcBef>
            </a:pPr>
            <a:r>
              <a:rPr sz="3000" dirty="0">
                <a:latin typeface="Symbol"/>
                <a:cs typeface="Symbol"/>
              </a:rPr>
              <a:t></a:t>
            </a:r>
            <a:endParaRPr sz="3000">
              <a:latin typeface="Symbol"/>
              <a:cs typeface="Symbol"/>
            </a:endParaRPr>
          </a:p>
        </p:txBody>
      </p:sp>
      <p:sp>
        <p:nvSpPr>
          <p:cNvPr id="15" name="object 15"/>
          <p:cNvSpPr txBox="1"/>
          <p:nvPr/>
        </p:nvSpPr>
        <p:spPr>
          <a:xfrm>
            <a:off x="7994043" y="2090181"/>
            <a:ext cx="159385" cy="481965"/>
          </a:xfrm>
          <a:prstGeom prst="rect">
            <a:avLst/>
          </a:prstGeom>
        </p:spPr>
        <p:txBody>
          <a:bodyPr vert="horz" wrap="square" lIns="0" tIns="11430" rIns="0" bIns="0" rtlCol="0">
            <a:spAutoFit/>
          </a:bodyPr>
          <a:lstStyle/>
          <a:p>
            <a:pPr>
              <a:lnSpc>
                <a:spcPct val="100000"/>
              </a:lnSpc>
              <a:spcBef>
                <a:spcPts val="90"/>
              </a:spcBef>
            </a:pPr>
            <a:r>
              <a:rPr sz="3000" dirty="0">
                <a:latin typeface="Symbol"/>
                <a:cs typeface="Symbol"/>
              </a:rPr>
              <a:t></a:t>
            </a:r>
            <a:endParaRPr sz="3000">
              <a:latin typeface="Symbol"/>
              <a:cs typeface="Symbol"/>
            </a:endParaRPr>
          </a:p>
        </p:txBody>
      </p:sp>
      <p:sp>
        <p:nvSpPr>
          <p:cNvPr id="16" name="object 16"/>
          <p:cNvSpPr txBox="1"/>
          <p:nvPr/>
        </p:nvSpPr>
        <p:spPr>
          <a:xfrm>
            <a:off x="8999457" y="3537411"/>
            <a:ext cx="487045" cy="292100"/>
          </a:xfrm>
          <a:prstGeom prst="rect">
            <a:avLst/>
          </a:prstGeom>
        </p:spPr>
        <p:txBody>
          <a:bodyPr vert="horz" wrap="square" lIns="0" tIns="12065" rIns="0" bIns="0" rtlCol="0">
            <a:spAutoFit/>
          </a:bodyPr>
          <a:lstStyle/>
          <a:p>
            <a:pPr>
              <a:lnSpc>
                <a:spcPct val="100000"/>
              </a:lnSpc>
              <a:spcBef>
                <a:spcPts val="95"/>
              </a:spcBef>
            </a:pPr>
            <a:r>
              <a:rPr sz="1750" spc="10" dirty="0">
                <a:latin typeface="Times New Roman"/>
                <a:cs typeface="Times New Roman"/>
              </a:rPr>
              <a:t>1</a:t>
            </a:r>
            <a:r>
              <a:rPr sz="1750" spc="60" dirty="0">
                <a:latin typeface="Times New Roman"/>
                <a:cs typeface="Times New Roman"/>
              </a:rPr>
              <a:t>0</a:t>
            </a:r>
            <a:r>
              <a:rPr sz="1750" spc="65" dirty="0">
                <a:latin typeface="Symbol"/>
                <a:cs typeface="Symbol"/>
              </a:rPr>
              <a:t></a:t>
            </a:r>
            <a:r>
              <a:rPr sz="1750" dirty="0">
                <a:latin typeface="Times New Roman"/>
                <a:cs typeface="Times New Roman"/>
              </a:rPr>
              <a:t>6</a:t>
            </a:r>
            <a:endParaRPr sz="1750">
              <a:latin typeface="Times New Roman"/>
              <a:cs typeface="Times New Roman"/>
            </a:endParaRPr>
          </a:p>
        </p:txBody>
      </p:sp>
      <p:sp>
        <p:nvSpPr>
          <p:cNvPr id="17" name="object 17"/>
          <p:cNvSpPr txBox="1"/>
          <p:nvPr/>
        </p:nvSpPr>
        <p:spPr>
          <a:xfrm>
            <a:off x="8839813" y="2329307"/>
            <a:ext cx="721360" cy="292100"/>
          </a:xfrm>
          <a:prstGeom prst="rect">
            <a:avLst/>
          </a:prstGeom>
        </p:spPr>
        <p:txBody>
          <a:bodyPr vert="horz" wrap="square" lIns="0" tIns="12065" rIns="0" bIns="0" rtlCol="0">
            <a:spAutoFit/>
          </a:bodyPr>
          <a:lstStyle/>
          <a:p>
            <a:pPr>
              <a:lnSpc>
                <a:spcPct val="100000"/>
              </a:lnSpc>
              <a:spcBef>
                <a:spcPts val="95"/>
              </a:spcBef>
              <a:tabLst>
                <a:tab pos="339725" algn="l"/>
              </a:tabLst>
            </a:pPr>
            <a:r>
              <a:rPr sz="1750" i="1" dirty="0">
                <a:latin typeface="Times New Roman"/>
                <a:cs typeface="Times New Roman"/>
              </a:rPr>
              <a:t>x	</a:t>
            </a:r>
            <a:r>
              <a:rPr sz="1750" i="1" spc="100" dirty="0">
                <a:latin typeface="Times New Roman"/>
                <a:cs typeface="Times New Roman"/>
              </a:rPr>
              <a:t>n</a:t>
            </a:r>
            <a:r>
              <a:rPr sz="1750" dirty="0">
                <a:latin typeface="Symbol"/>
                <a:cs typeface="Symbol"/>
              </a:rPr>
              <a:t></a:t>
            </a:r>
            <a:r>
              <a:rPr sz="1750" spc="-260" dirty="0">
                <a:latin typeface="Times New Roman"/>
                <a:cs typeface="Times New Roman"/>
              </a:rPr>
              <a:t> </a:t>
            </a:r>
            <a:r>
              <a:rPr sz="1750" i="1" dirty="0">
                <a:latin typeface="Times New Roman"/>
                <a:cs typeface="Times New Roman"/>
              </a:rPr>
              <a:t>x</a:t>
            </a:r>
            <a:endParaRPr sz="1750">
              <a:latin typeface="Times New Roman"/>
              <a:cs typeface="Times New Roman"/>
            </a:endParaRPr>
          </a:p>
        </p:txBody>
      </p:sp>
      <p:sp>
        <p:nvSpPr>
          <p:cNvPr id="18" name="object 18"/>
          <p:cNvSpPr txBox="1"/>
          <p:nvPr/>
        </p:nvSpPr>
        <p:spPr>
          <a:xfrm>
            <a:off x="8613192" y="2342223"/>
            <a:ext cx="553720" cy="481965"/>
          </a:xfrm>
          <a:prstGeom prst="rect">
            <a:avLst/>
          </a:prstGeom>
        </p:spPr>
        <p:txBody>
          <a:bodyPr vert="horz" wrap="square" lIns="0" tIns="11430" rIns="0" bIns="0" rtlCol="0">
            <a:spAutoFit/>
          </a:bodyPr>
          <a:lstStyle/>
          <a:p>
            <a:pPr>
              <a:lnSpc>
                <a:spcPct val="100000"/>
              </a:lnSpc>
              <a:spcBef>
                <a:spcPts val="90"/>
              </a:spcBef>
              <a:tabLst>
                <a:tab pos="349250" algn="l"/>
              </a:tabLst>
            </a:pPr>
            <a:r>
              <a:rPr sz="3000" i="1" dirty="0">
                <a:latin typeface="Times New Roman"/>
                <a:cs typeface="Times New Roman"/>
              </a:rPr>
              <a:t>p	q</a:t>
            </a:r>
            <a:endParaRPr sz="3000">
              <a:latin typeface="Times New Roman"/>
              <a:cs typeface="Times New Roman"/>
            </a:endParaRPr>
          </a:p>
        </p:txBody>
      </p:sp>
      <p:sp>
        <p:nvSpPr>
          <p:cNvPr id="19" name="object 19"/>
          <p:cNvSpPr txBox="1"/>
          <p:nvPr/>
        </p:nvSpPr>
        <p:spPr>
          <a:xfrm>
            <a:off x="7968643" y="2334442"/>
            <a:ext cx="626745" cy="873125"/>
          </a:xfrm>
          <a:prstGeom prst="rect">
            <a:avLst/>
          </a:prstGeom>
        </p:spPr>
        <p:txBody>
          <a:bodyPr vert="horz" wrap="square" lIns="0" tIns="11430" rIns="0" bIns="0" rtlCol="0">
            <a:spAutoFit/>
          </a:bodyPr>
          <a:lstStyle/>
          <a:p>
            <a:pPr marL="25400">
              <a:lnSpc>
                <a:spcPts val="3340"/>
              </a:lnSpc>
              <a:spcBef>
                <a:spcPts val="90"/>
              </a:spcBef>
              <a:tabLst>
                <a:tab pos="441959" algn="l"/>
              </a:tabLst>
            </a:pPr>
            <a:r>
              <a:rPr sz="3000" dirty="0">
                <a:latin typeface="Symbol"/>
                <a:cs typeface="Symbol"/>
              </a:rPr>
              <a:t></a:t>
            </a:r>
            <a:r>
              <a:rPr sz="3000" dirty="0">
                <a:latin typeface="Times New Roman"/>
                <a:cs typeface="Times New Roman"/>
              </a:rPr>
              <a:t>	</a:t>
            </a:r>
            <a:r>
              <a:rPr sz="3000" dirty="0">
                <a:latin typeface="Symbol"/>
                <a:cs typeface="Symbol"/>
              </a:rPr>
              <a:t></a:t>
            </a:r>
            <a:endParaRPr sz="3000">
              <a:latin typeface="Symbol"/>
              <a:cs typeface="Symbol"/>
            </a:endParaRPr>
          </a:p>
          <a:p>
            <a:pPr marL="25400">
              <a:lnSpc>
                <a:spcPts val="3340"/>
              </a:lnSpc>
            </a:pPr>
            <a:r>
              <a:rPr sz="3000" dirty="0">
                <a:latin typeface="Symbol"/>
                <a:cs typeface="Symbol"/>
              </a:rPr>
              <a:t></a:t>
            </a:r>
            <a:r>
              <a:rPr sz="3000" spc="-260" dirty="0">
                <a:latin typeface="Times New Roman"/>
                <a:cs typeface="Times New Roman"/>
              </a:rPr>
              <a:t> </a:t>
            </a:r>
            <a:r>
              <a:rPr sz="4500" i="1" baseline="12962" dirty="0">
                <a:latin typeface="Times New Roman"/>
                <a:cs typeface="Times New Roman"/>
              </a:rPr>
              <a:t>x</a:t>
            </a:r>
            <a:r>
              <a:rPr sz="4500" i="1" spc="-675" baseline="12962" dirty="0">
                <a:latin typeface="Times New Roman"/>
                <a:cs typeface="Times New Roman"/>
              </a:rPr>
              <a:t> </a:t>
            </a:r>
            <a:r>
              <a:rPr sz="3000" dirty="0">
                <a:latin typeface="Symbol"/>
                <a:cs typeface="Symbol"/>
              </a:rPr>
              <a:t></a:t>
            </a:r>
            <a:endParaRPr sz="3000">
              <a:latin typeface="Symbol"/>
              <a:cs typeface="Symbol"/>
            </a:endParaRPr>
          </a:p>
        </p:txBody>
      </p:sp>
      <p:sp>
        <p:nvSpPr>
          <p:cNvPr id="20" name="object 20"/>
          <p:cNvSpPr txBox="1"/>
          <p:nvPr/>
        </p:nvSpPr>
        <p:spPr>
          <a:xfrm>
            <a:off x="8184850" y="2062204"/>
            <a:ext cx="203835" cy="481965"/>
          </a:xfrm>
          <a:prstGeom prst="rect">
            <a:avLst/>
          </a:prstGeom>
        </p:spPr>
        <p:txBody>
          <a:bodyPr vert="horz" wrap="square" lIns="0" tIns="11430" rIns="0" bIns="0" rtlCol="0">
            <a:spAutoFit/>
          </a:bodyPr>
          <a:lstStyle/>
          <a:p>
            <a:pPr>
              <a:lnSpc>
                <a:spcPct val="100000"/>
              </a:lnSpc>
              <a:spcBef>
                <a:spcPts val="90"/>
              </a:spcBef>
            </a:pPr>
            <a:r>
              <a:rPr sz="3000" i="1" dirty="0">
                <a:latin typeface="Times New Roman"/>
                <a:cs typeface="Times New Roman"/>
              </a:rPr>
              <a:t>n</a:t>
            </a:r>
            <a:endParaRPr sz="3000">
              <a:latin typeface="Times New Roman"/>
              <a:cs typeface="Times New Roman"/>
            </a:endParaRPr>
          </a:p>
        </p:txBody>
      </p:sp>
      <p:sp>
        <p:nvSpPr>
          <p:cNvPr id="21" name="object 21"/>
          <p:cNvSpPr txBox="1"/>
          <p:nvPr/>
        </p:nvSpPr>
        <p:spPr>
          <a:xfrm>
            <a:off x="6917787" y="2342223"/>
            <a:ext cx="1013460" cy="481965"/>
          </a:xfrm>
          <a:prstGeom prst="rect">
            <a:avLst/>
          </a:prstGeom>
        </p:spPr>
        <p:txBody>
          <a:bodyPr vert="horz" wrap="square" lIns="0" tIns="11430" rIns="0" bIns="0" rtlCol="0">
            <a:spAutoFit/>
          </a:bodyPr>
          <a:lstStyle/>
          <a:p>
            <a:pPr>
              <a:lnSpc>
                <a:spcPct val="100000"/>
              </a:lnSpc>
              <a:spcBef>
                <a:spcPts val="90"/>
              </a:spcBef>
            </a:pPr>
            <a:r>
              <a:rPr sz="3000" i="1" spc="90" dirty="0">
                <a:latin typeface="Times New Roman"/>
                <a:cs typeface="Times New Roman"/>
              </a:rPr>
              <a:t>P</a:t>
            </a:r>
            <a:r>
              <a:rPr sz="3000" spc="90" dirty="0">
                <a:latin typeface="Times New Roman"/>
                <a:cs typeface="Times New Roman"/>
              </a:rPr>
              <a:t>(</a:t>
            </a:r>
            <a:r>
              <a:rPr sz="3000" i="1" spc="90" dirty="0">
                <a:latin typeface="Times New Roman"/>
                <a:cs typeface="Times New Roman"/>
              </a:rPr>
              <a:t>x</a:t>
            </a:r>
            <a:r>
              <a:rPr sz="3000" spc="90" dirty="0">
                <a:latin typeface="Times New Roman"/>
                <a:cs typeface="Times New Roman"/>
              </a:rPr>
              <a:t>)</a:t>
            </a:r>
            <a:r>
              <a:rPr sz="3000" spc="-140" dirty="0">
                <a:latin typeface="Times New Roman"/>
                <a:cs typeface="Times New Roman"/>
              </a:rPr>
              <a:t> </a:t>
            </a:r>
            <a:r>
              <a:rPr sz="3000" dirty="0">
                <a:latin typeface="Symbol"/>
                <a:cs typeface="Symbol"/>
              </a:rPr>
              <a:t></a:t>
            </a:r>
            <a:endParaRPr sz="3000">
              <a:latin typeface="Symbol"/>
              <a:cs typeface="Symbo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9306B3-ACEA-E03B-1EA4-AFA1DB0A4DF3}"/>
              </a:ext>
            </a:extLst>
          </p:cNvPr>
          <p:cNvSpPr txBox="1"/>
          <p:nvPr/>
        </p:nvSpPr>
        <p:spPr>
          <a:xfrm>
            <a:off x="1333500" y="781050"/>
            <a:ext cx="8991600" cy="461665"/>
          </a:xfrm>
          <a:prstGeom prst="rect">
            <a:avLst/>
          </a:prstGeom>
          <a:noFill/>
        </p:spPr>
        <p:txBody>
          <a:bodyPr wrap="square">
            <a:spAutoFit/>
          </a:bodyPr>
          <a:lstStyle/>
          <a:p>
            <a:pPr algn="l" fontAlgn="base"/>
            <a:r>
              <a:rPr lang="en-US" sz="2400" b="1" i="0" dirty="0">
                <a:solidFill>
                  <a:srgbClr val="C00000"/>
                </a:solidFill>
                <a:effectLst/>
                <a:latin typeface="Montserrat" panose="020F0502020204030204" pitchFamily="2" charset="0"/>
              </a:rPr>
              <a:t>Real-Life Examples of the Binomial Distribution</a:t>
            </a:r>
          </a:p>
        </p:txBody>
      </p:sp>
      <p:sp>
        <p:nvSpPr>
          <p:cNvPr id="5" name="TextBox 4">
            <a:extLst>
              <a:ext uri="{FF2B5EF4-FFF2-40B4-BE49-F238E27FC236}">
                <a16:creationId xmlns:a16="http://schemas.microsoft.com/office/drawing/2014/main" id="{2DB93122-4AD5-D321-D76B-BF71EDACAF12}"/>
              </a:ext>
            </a:extLst>
          </p:cNvPr>
          <p:cNvSpPr txBox="1"/>
          <p:nvPr/>
        </p:nvSpPr>
        <p:spPr>
          <a:xfrm>
            <a:off x="1346790" y="2381250"/>
            <a:ext cx="10654709" cy="3779881"/>
          </a:xfrm>
          <a:prstGeom prst="rect">
            <a:avLst/>
          </a:prstGeom>
          <a:noFill/>
        </p:spPr>
        <p:txBody>
          <a:bodyPr wrap="square">
            <a:spAutoFit/>
          </a:bodyPr>
          <a:lstStyle/>
          <a:p>
            <a:pPr algn="l" fontAlgn="base">
              <a:lnSpc>
                <a:spcPct val="150000"/>
              </a:lnSpc>
            </a:pPr>
            <a:r>
              <a:rPr lang="en-US" b="0" i="0" dirty="0">
                <a:solidFill>
                  <a:srgbClr val="000000"/>
                </a:solidFill>
                <a:effectLst/>
                <a:latin typeface="Helvetica" panose="020B0604020202020204" pitchFamily="34" charset="0"/>
              </a:rPr>
              <a:t>Medical professionals use the binomial distribution to model the probability that a certain number of patients will experience side effects as a result of taking new medications.</a:t>
            </a:r>
            <a:endParaRPr lang="en-US" b="0" i="0" dirty="0">
              <a:solidFill>
                <a:srgbClr val="3D3D3D"/>
              </a:solidFill>
              <a:effectLst/>
              <a:latin typeface="Lato" panose="020F0502020204030204" pitchFamily="34" charset="0"/>
            </a:endParaRPr>
          </a:p>
          <a:p>
            <a:pPr algn="l" fontAlgn="base">
              <a:lnSpc>
                <a:spcPct val="150000"/>
              </a:lnSpc>
            </a:pPr>
            <a:r>
              <a:rPr lang="en-US" b="0" i="0" dirty="0">
                <a:solidFill>
                  <a:srgbClr val="000000"/>
                </a:solidFill>
                <a:effectLst/>
                <a:latin typeface="Helvetica" panose="020B0604020202020204" pitchFamily="34" charset="0"/>
              </a:rPr>
              <a:t>For example, suppose it is known that 5% of adults who take a certain medication experience negative side effects. We can use a </a:t>
            </a:r>
            <a:r>
              <a:rPr lang="en-US" b="0" i="0" u="none" strike="noStrike" dirty="0">
                <a:solidFill>
                  <a:srgbClr val="9B59B6"/>
                </a:solidFill>
                <a:effectLst/>
                <a:latin typeface="inherit"/>
                <a:hlinkClick r:id="rId2"/>
              </a:rPr>
              <a:t>Binomial Distribution Calculator</a:t>
            </a:r>
            <a:r>
              <a:rPr lang="en-US" b="0" i="0" dirty="0">
                <a:solidFill>
                  <a:srgbClr val="000000"/>
                </a:solidFill>
                <a:effectLst/>
                <a:latin typeface="Helvetica" panose="020B0604020202020204" pitchFamily="34" charset="0"/>
              </a:rPr>
              <a:t> to find the probability that more than a certain number of patients in a random sample of 100 will experience negative side effects.</a:t>
            </a:r>
            <a:endParaRPr lang="en-US" b="0" i="0" dirty="0">
              <a:solidFill>
                <a:srgbClr val="3D3D3D"/>
              </a:solidFill>
              <a:effectLst/>
              <a:latin typeface="Lato" panose="020F0502020204030204" pitchFamily="34" charset="0"/>
            </a:endParaRPr>
          </a:p>
          <a:p>
            <a:pPr algn="l" fontAlgn="base">
              <a:lnSpc>
                <a:spcPct val="150000"/>
              </a:lnSpc>
              <a:buFont typeface="Arial" panose="020B0604020202020204" pitchFamily="34" charset="0"/>
              <a:buChar char="•"/>
            </a:pPr>
            <a:r>
              <a:rPr lang="en-US" b="0" i="0" dirty="0">
                <a:solidFill>
                  <a:srgbClr val="000000"/>
                </a:solidFill>
                <a:effectLst/>
                <a:latin typeface="Helvetica" panose="020B0604020202020204" pitchFamily="34" charset="0"/>
              </a:rPr>
              <a:t>P(X &gt; 5 patients experience side effects) = </a:t>
            </a:r>
            <a:r>
              <a:rPr lang="en-US" b="1" i="0" dirty="0">
                <a:solidFill>
                  <a:srgbClr val="000000"/>
                </a:solidFill>
                <a:effectLst/>
                <a:latin typeface="Helvetica" panose="020B0604020202020204" pitchFamily="34" charset="0"/>
              </a:rPr>
              <a:t>0.38400</a:t>
            </a:r>
            <a:endParaRPr lang="en-US" b="0" i="0" dirty="0">
              <a:solidFill>
                <a:srgbClr val="3D3D3D"/>
              </a:solidFill>
              <a:effectLst/>
              <a:latin typeface="inherit"/>
            </a:endParaRPr>
          </a:p>
          <a:p>
            <a:pPr algn="l" fontAlgn="base">
              <a:lnSpc>
                <a:spcPct val="150000"/>
              </a:lnSpc>
              <a:buFont typeface="Arial" panose="020B0604020202020204" pitchFamily="34" charset="0"/>
              <a:buChar char="•"/>
            </a:pPr>
            <a:r>
              <a:rPr lang="en-US" b="0" i="0" dirty="0">
                <a:solidFill>
                  <a:srgbClr val="000000"/>
                </a:solidFill>
                <a:effectLst/>
                <a:latin typeface="Helvetica" panose="020B0604020202020204" pitchFamily="34" charset="0"/>
              </a:rPr>
              <a:t>P(X &gt; 10 patients experience side effects) = </a:t>
            </a:r>
            <a:r>
              <a:rPr lang="en-US" b="1" i="0" dirty="0">
                <a:solidFill>
                  <a:srgbClr val="000000"/>
                </a:solidFill>
                <a:effectLst/>
                <a:latin typeface="Helvetica" panose="020B0604020202020204" pitchFamily="34" charset="0"/>
              </a:rPr>
              <a:t>0.01147</a:t>
            </a:r>
            <a:endParaRPr lang="en-US" b="0" i="0" dirty="0">
              <a:solidFill>
                <a:srgbClr val="3D3D3D"/>
              </a:solidFill>
              <a:effectLst/>
              <a:latin typeface="inherit"/>
            </a:endParaRPr>
          </a:p>
          <a:p>
            <a:pPr algn="l" fontAlgn="base">
              <a:lnSpc>
                <a:spcPct val="150000"/>
              </a:lnSpc>
              <a:buFont typeface="Arial" panose="020B0604020202020204" pitchFamily="34" charset="0"/>
              <a:buChar char="•"/>
            </a:pPr>
            <a:r>
              <a:rPr lang="en-US" b="0" i="0" dirty="0">
                <a:solidFill>
                  <a:srgbClr val="000000"/>
                </a:solidFill>
                <a:effectLst/>
                <a:latin typeface="Helvetica" panose="020B0604020202020204" pitchFamily="34" charset="0"/>
              </a:rPr>
              <a:t>P(X &gt; 15 patients experience side effects) = </a:t>
            </a:r>
            <a:r>
              <a:rPr lang="en-US" b="1" i="0" dirty="0">
                <a:solidFill>
                  <a:srgbClr val="000000"/>
                </a:solidFill>
                <a:effectLst/>
                <a:latin typeface="Helvetica" panose="020B0604020202020204" pitchFamily="34" charset="0"/>
              </a:rPr>
              <a:t>0.0004</a:t>
            </a:r>
            <a:endParaRPr lang="en-US" b="0" i="0" dirty="0">
              <a:solidFill>
                <a:srgbClr val="3D3D3D"/>
              </a:solidFill>
              <a:effectLst/>
              <a:latin typeface="inherit"/>
            </a:endParaRPr>
          </a:p>
          <a:p>
            <a:pPr algn="l" fontAlgn="base">
              <a:lnSpc>
                <a:spcPct val="150000"/>
              </a:lnSpc>
            </a:pPr>
            <a:r>
              <a:rPr lang="en-US" b="0" i="0" dirty="0">
                <a:solidFill>
                  <a:srgbClr val="000000"/>
                </a:solidFill>
                <a:effectLst/>
                <a:latin typeface="Helvetica" panose="020B0604020202020204" pitchFamily="34" charset="0"/>
              </a:rPr>
              <a:t>And so on.</a:t>
            </a:r>
            <a:endParaRPr lang="en-US" b="0" i="0" dirty="0">
              <a:solidFill>
                <a:srgbClr val="3D3D3D"/>
              </a:solidFill>
              <a:effectLst/>
              <a:latin typeface="Lato" panose="020F0502020204030204" pitchFamily="34" charset="0"/>
            </a:endParaRPr>
          </a:p>
        </p:txBody>
      </p:sp>
      <p:sp>
        <p:nvSpPr>
          <p:cNvPr id="7" name="TextBox 6">
            <a:extLst>
              <a:ext uri="{FF2B5EF4-FFF2-40B4-BE49-F238E27FC236}">
                <a16:creationId xmlns:a16="http://schemas.microsoft.com/office/drawing/2014/main" id="{41DC11EE-0B2F-6A2B-D5C8-FE3C4911ECB2}"/>
              </a:ext>
            </a:extLst>
          </p:cNvPr>
          <p:cNvSpPr txBox="1"/>
          <p:nvPr/>
        </p:nvSpPr>
        <p:spPr>
          <a:xfrm>
            <a:off x="1346790" y="1581150"/>
            <a:ext cx="7203558" cy="461665"/>
          </a:xfrm>
          <a:prstGeom prst="rect">
            <a:avLst/>
          </a:prstGeom>
          <a:noFill/>
        </p:spPr>
        <p:txBody>
          <a:bodyPr wrap="square">
            <a:spAutoFit/>
          </a:bodyPr>
          <a:lstStyle/>
          <a:p>
            <a:pPr algn="l" fontAlgn="base"/>
            <a:r>
              <a:rPr lang="en-US" sz="2400" b="1" i="0" dirty="0">
                <a:solidFill>
                  <a:srgbClr val="0070C0"/>
                </a:solidFill>
                <a:effectLst/>
                <a:latin typeface="inherit"/>
              </a:rPr>
              <a:t>Example 1: Number of Side Effects from Medications</a:t>
            </a:r>
            <a:endParaRPr lang="en-US" sz="2400" b="1" i="0" dirty="0">
              <a:solidFill>
                <a:srgbClr val="0070C0"/>
              </a:solidFill>
              <a:effectLst/>
              <a:latin typeface="Montserrat" panose="00000500000000000000" pitchFamily="2" charset="0"/>
            </a:endParaRPr>
          </a:p>
        </p:txBody>
      </p:sp>
    </p:spTree>
    <p:extLst>
      <p:ext uri="{BB962C8B-B14F-4D97-AF65-F5344CB8AC3E}">
        <p14:creationId xmlns:p14="http://schemas.microsoft.com/office/powerpoint/2010/main" val="24272104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791C60-465A-8A6F-8FF8-50EC73CAA7D9}"/>
              </a:ext>
            </a:extLst>
          </p:cNvPr>
          <p:cNvSpPr txBox="1"/>
          <p:nvPr/>
        </p:nvSpPr>
        <p:spPr>
          <a:xfrm>
            <a:off x="800100" y="443816"/>
            <a:ext cx="10591800" cy="6313267"/>
          </a:xfrm>
          <a:prstGeom prst="rect">
            <a:avLst/>
          </a:prstGeom>
          <a:noFill/>
        </p:spPr>
        <p:txBody>
          <a:bodyPr wrap="square">
            <a:spAutoFit/>
          </a:bodyPr>
          <a:lstStyle/>
          <a:p>
            <a:pPr algn="l" fontAlgn="base">
              <a:lnSpc>
                <a:spcPct val="150000"/>
              </a:lnSpc>
            </a:pPr>
            <a:r>
              <a:rPr lang="en-US" sz="3200" b="1" i="0" dirty="0">
                <a:solidFill>
                  <a:srgbClr val="0070C0"/>
                </a:solidFill>
                <a:effectLst/>
                <a:latin typeface="inherit"/>
              </a:rPr>
              <a:t>Example 2: Number of Fraudulent Transactions</a:t>
            </a:r>
            <a:endParaRPr lang="en-US" sz="3200" b="1" i="0" dirty="0">
              <a:solidFill>
                <a:srgbClr val="0070C0"/>
              </a:solidFill>
              <a:effectLst/>
              <a:latin typeface="Montserrat" panose="00000500000000000000" pitchFamily="2" charset="0"/>
            </a:endParaRPr>
          </a:p>
          <a:p>
            <a:pPr algn="l" fontAlgn="base">
              <a:lnSpc>
                <a:spcPct val="150000"/>
              </a:lnSpc>
            </a:pPr>
            <a:r>
              <a:rPr lang="en-US" sz="2000" b="0" i="0" dirty="0">
                <a:solidFill>
                  <a:srgbClr val="000000"/>
                </a:solidFill>
                <a:effectLst/>
                <a:latin typeface="Helvetica" panose="020B0604020202020204" pitchFamily="34" charset="0"/>
              </a:rPr>
              <a:t>Banks use the binomial distribution to model the probability that a certain number of credit card transactions are fraudulent.</a:t>
            </a:r>
            <a:endParaRPr lang="en-US" sz="2000" b="0" i="0" dirty="0">
              <a:solidFill>
                <a:srgbClr val="3D3D3D"/>
              </a:solidFill>
              <a:effectLst/>
              <a:latin typeface="Lato" panose="020F0502020204030203" pitchFamily="34" charset="0"/>
            </a:endParaRPr>
          </a:p>
          <a:p>
            <a:pPr algn="l" fontAlgn="base">
              <a:lnSpc>
                <a:spcPct val="150000"/>
              </a:lnSpc>
            </a:pPr>
            <a:r>
              <a:rPr lang="en-US" sz="2000" b="0" i="0" dirty="0">
                <a:solidFill>
                  <a:srgbClr val="000000"/>
                </a:solidFill>
                <a:effectLst/>
                <a:latin typeface="Helvetica" panose="020B0604020202020204" pitchFamily="34" charset="0"/>
              </a:rPr>
              <a:t>For example, suppose it is known that 2% of all credit card transactions in a certain region are fraudulent. If there are 50 transactions per day in a certain region, we can use a </a:t>
            </a:r>
            <a:r>
              <a:rPr lang="en-US" sz="2000" b="0" i="0" u="none" strike="noStrike" dirty="0">
                <a:solidFill>
                  <a:srgbClr val="9B59B6"/>
                </a:solidFill>
                <a:effectLst/>
                <a:latin typeface="inherit"/>
                <a:hlinkClick r:id="rId2"/>
              </a:rPr>
              <a:t>Binomial Distribution Calculator</a:t>
            </a:r>
            <a:r>
              <a:rPr lang="en-US" sz="2000" b="0" i="0" dirty="0">
                <a:solidFill>
                  <a:srgbClr val="000000"/>
                </a:solidFill>
                <a:effectLst/>
                <a:latin typeface="Helvetica" panose="020B0604020202020204" pitchFamily="34" charset="0"/>
              </a:rPr>
              <a:t> to find the probability that more than a certain number of fraudulent transactions occur in a given day:</a:t>
            </a:r>
            <a:endParaRPr lang="en-US" sz="2000" b="0" i="0" dirty="0">
              <a:solidFill>
                <a:srgbClr val="3D3D3D"/>
              </a:solidFill>
              <a:effectLst/>
              <a:latin typeface="Lato" panose="020F0502020204030203" pitchFamily="34" charset="0"/>
            </a:endParaRPr>
          </a:p>
          <a:p>
            <a:pPr algn="l" fontAlgn="base">
              <a:lnSpc>
                <a:spcPct val="150000"/>
              </a:lnSpc>
              <a:buFont typeface="Arial" panose="020B0604020202020204" pitchFamily="34" charset="0"/>
              <a:buChar char="•"/>
            </a:pPr>
            <a:r>
              <a:rPr lang="en-US" sz="2000" b="0" i="0" dirty="0">
                <a:solidFill>
                  <a:srgbClr val="000000"/>
                </a:solidFill>
                <a:effectLst/>
                <a:latin typeface="Helvetica" panose="020B0604020202020204" pitchFamily="34" charset="0"/>
              </a:rPr>
              <a:t>P(X &gt; 1 fraudulent transaction) = </a:t>
            </a:r>
            <a:r>
              <a:rPr lang="en-US" sz="2000" b="1" i="0" dirty="0">
                <a:solidFill>
                  <a:srgbClr val="000000"/>
                </a:solidFill>
                <a:effectLst/>
                <a:latin typeface="Helvetica" panose="020B0604020202020204" pitchFamily="34" charset="0"/>
              </a:rPr>
              <a:t>0.26423</a:t>
            </a:r>
            <a:endParaRPr lang="en-US" sz="2000" b="0" i="0" dirty="0">
              <a:solidFill>
                <a:srgbClr val="3D3D3D"/>
              </a:solidFill>
              <a:effectLst/>
              <a:latin typeface="inherit"/>
            </a:endParaRPr>
          </a:p>
          <a:p>
            <a:pPr algn="l" fontAlgn="base">
              <a:lnSpc>
                <a:spcPct val="150000"/>
              </a:lnSpc>
              <a:buFont typeface="Arial" panose="020B0604020202020204" pitchFamily="34" charset="0"/>
              <a:buChar char="•"/>
            </a:pPr>
            <a:r>
              <a:rPr lang="en-US" sz="2000" b="0" i="0" dirty="0">
                <a:solidFill>
                  <a:srgbClr val="000000"/>
                </a:solidFill>
                <a:effectLst/>
                <a:latin typeface="Helvetica" panose="020B0604020202020204" pitchFamily="34" charset="0"/>
              </a:rPr>
              <a:t>P(X &gt; 2 fraudulent transactions) = </a:t>
            </a:r>
            <a:r>
              <a:rPr lang="en-US" sz="2000" b="1" i="0" dirty="0">
                <a:solidFill>
                  <a:srgbClr val="000000"/>
                </a:solidFill>
                <a:effectLst/>
                <a:latin typeface="Helvetica" panose="020B0604020202020204" pitchFamily="34" charset="0"/>
              </a:rPr>
              <a:t>0.07843</a:t>
            </a:r>
            <a:endParaRPr lang="en-US" sz="2000" b="0" i="0" dirty="0">
              <a:solidFill>
                <a:srgbClr val="3D3D3D"/>
              </a:solidFill>
              <a:effectLst/>
              <a:latin typeface="inherit"/>
            </a:endParaRPr>
          </a:p>
          <a:p>
            <a:pPr algn="l" fontAlgn="base">
              <a:lnSpc>
                <a:spcPct val="150000"/>
              </a:lnSpc>
              <a:buFont typeface="Arial" panose="020B0604020202020204" pitchFamily="34" charset="0"/>
              <a:buChar char="•"/>
            </a:pPr>
            <a:r>
              <a:rPr lang="en-US" sz="2000" b="0" i="0" dirty="0">
                <a:solidFill>
                  <a:srgbClr val="000000"/>
                </a:solidFill>
                <a:effectLst/>
                <a:latin typeface="Helvetica" panose="020B0604020202020204" pitchFamily="34" charset="0"/>
              </a:rPr>
              <a:t>P(X &gt; 3 fraudulent transactions) = </a:t>
            </a:r>
            <a:r>
              <a:rPr lang="en-US" sz="2000" b="1" i="0" dirty="0">
                <a:solidFill>
                  <a:srgbClr val="000000"/>
                </a:solidFill>
                <a:effectLst/>
                <a:latin typeface="Helvetica" panose="020B0604020202020204" pitchFamily="34" charset="0"/>
              </a:rPr>
              <a:t>0.01776</a:t>
            </a:r>
            <a:endParaRPr lang="en-US" sz="2000" b="0" i="0" dirty="0">
              <a:solidFill>
                <a:srgbClr val="3D3D3D"/>
              </a:solidFill>
              <a:effectLst/>
              <a:latin typeface="inherit"/>
            </a:endParaRPr>
          </a:p>
          <a:p>
            <a:pPr algn="l" fontAlgn="base">
              <a:lnSpc>
                <a:spcPct val="150000"/>
              </a:lnSpc>
            </a:pPr>
            <a:r>
              <a:rPr lang="en-US" sz="2000" b="0" i="0" dirty="0">
                <a:solidFill>
                  <a:srgbClr val="000000"/>
                </a:solidFill>
                <a:effectLst/>
                <a:latin typeface="Helvetica" panose="020B0604020202020204" pitchFamily="34" charset="0"/>
              </a:rPr>
              <a:t>And so on.</a:t>
            </a:r>
            <a:endParaRPr lang="en-US" sz="2000" b="0" i="0" dirty="0">
              <a:solidFill>
                <a:srgbClr val="3D3D3D"/>
              </a:solidFill>
              <a:effectLst/>
              <a:latin typeface="Lato" panose="020F0502020204030203" pitchFamily="34" charset="0"/>
            </a:endParaRPr>
          </a:p>
          <a:p>
            <a:pPr algn="l" fontAlgn="base">
              <a:lnSpc>
                <a:spcPct val="150000"/>
              </a:lnSpc>
            </a:pPr>
            <a:r>
              <a:rPr lang="en-US" sz="2000" b="0" i="0" dirty="0">
                <a:solidFill>
                  <a:srgbClr val="000000"/>
                </a:solidFill>
                <a:effectLst/>
                <a:latin typeface="Helvetica" panose="020B0604020202020204" pitchFamily="34" charset="0"/>
              </a:rPr>
              <a:t>This gives banks an idea of how likely it is that more than a certain number of fraudulent transactions will occur in a given day.</a:t>
            </a:r>
            <a:endParaRPr lang="en-US" sz="2000" b="0" i="0" dirty="0">
              <a:solidFill>
                <a:srgbClr val="3D3D3D"/>
              </a:solidFill>
              <a:effectLst/>
              <a:latin typeface="Lato" panose="020F0502020204030203" pitchFamily="34" charset="0"/>
            </a:endParaRPr>
          </a:p>
        </p:txBody>
      </p:sp>
    </p:spTree>
    <p:extLst>
      <p:ext uri="{BB962C8B-B14F-4D97-AF65-F5344CB8AC3E}">
        <p14:creationId xmlns:p14="http://schemas.microsoft.com/office/powerpoint/2010/main" val="3441824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1F74A8-0238-5AD7-9EAD-ADAEF530641C}"/>
              </a:ext>
            </a:extLst>
          </p:cNvPr>
          <p:cNvSpPr txBox="1"/>
          <p:nvPr/>
        </p:nvSpPr>
        <p:spPr>
          <a:xfrm>
            <a:off x="1181100" y="476250"/>
            <a:ext cx="8915400" cy="584775"/>
          </a:xfrm>
          <a:prstGeom prst="rect">
            <a:avLst/>
          </a:prstGeom>
          <a:noFill/>
        </p:spPr>
        <p:txBody>
          <a:bodyPr wrap="square">
            <a:spAutoFit/>
          </a:bodyPr>
          <a:lstStyle/>
          <a:p>
            <a:pPr algn="l" fontAlgn="base"/>
            <a:r>
              <a:rPr lang="en-US" sz="3200" b="1" i="0" dirty="0">
                <a:solidFill>
                  <a:srgbClr val="0070C0"/>
                </a:solidFill>
                <a:effectLst/>
                <a:latin typeface="inherit"/>
              </a:rPr>
              <a:t>Example 3: Number of Spam Emails per Day</a:t>
            </a:r>
            <a:endParaRPr lang="en-US" sz="3200" b="1" i="0" dirty="0">
              <a:solidFill>
                <a:srgbClr val="0070C0"/>
              </a:solidFill>
              <a:effectLst/>
              <a:latin typeface="Montserrat" panose="00000500000000000000" pitchFamily="2" charset="0"/>
            </a:endParaRPr>
          </a:p>
        </p:txBody>
      </p:sp>
      <p:sp>
        <p:nvSpPr>
          <p:cNvPr id="5" name="TextBox 4">
            <a:extLst>
              <a:ext uri="{FF2B5EF4-FFF2-40B4-BE49-F238E27FC236}">
                <a16:creationId xmlns:a16="http://schemas.microsoft.com/office/drawing/2014/main" id="{AC0591FE-2D03-5615-D8DF-9BF1100EC5B7}"/>
              </a:ext>
            </a:extLst>
          </p:cNvPr>
          <p:cNvSpPr txBox="1"/>
          <p:nvPr/>
        </p:nvSpPr>
        <p:spPr>
          <a:xfrm>
            <a:off x="1104900" y="1466850"/>
            <a:ext cx="9618921" cy="4661276"/>
          </a:xfrm>
          <a:prstGeom prst="rect">
            <a:avLst/>
          </a:prstGeom>
          <a:noFill/>
        </p:spPr>
        <p:txBody>
          <a:bodyPr wrap="square">
            <a:spAutoFit/>
          </a:bodyPr>
          <a:lstStyle/>
          <a:p>
            <a:pPr algn="l" fontAlgn="base">
              <a:lnSpc>
                <a:spcPct val="150000"/>
              </a:lnSpc>
            </a:pPr>
            <a:r>
              <a:rPr lang="en-US" sz="2000" b="0" i="0" dirty="0">
                <a:solidFill>
                  <a:srgbClr val="000000"/>
                </a:solidFill>
                <a:effectLst/>
                <a:latin typeface="Helvetica" panose="020B0604020202020204" pitchFamily="34" charset="0"/>
              </a:rPr>
              <a:t>Email companies use the binomial distribution to model the probability that a certain number of spam emails land in an inbox per day.</a:t>
            </a:r>
            <a:endParaRPr lang="en-US" sz="2000" b="0" i="0" dirty="0">
              <a:solidFill>
                <a:srgbClr val="3D3D3D"/>
              </a:solidFill>
              <a:effectLst/>
              <a:latin typeface="Lato" panose="020F0502020204030203" pitchFamily="34" charset="0"/>
            </a:endParaRPr>
          </a:p>
          <a:p>
            <a:pPr algn="l" fontAlgn="base">
              <a:lnSpc>
                <a:spcPct val="150000"/>
              </a:lnSpc>
            </a:pPr>
            <a:r>
              <a:rPr lang="en-US" sz="2000" b="0" i="0" dirty="0">
                <a:solidFill>
                  <a:srgbClr val="000000"/>
                </a:solidFill>
                <a:effectLst/>
                <a:latin typeface="Helvetica" panose="020B0604020202020204" pitchFamily="34" charset="0"/>
              </a:rPr>
              <a:t>For example, suppose it is known that 4% of all emails are spam. If an account receives 20 emails in a given day, we can use a </a:t>
            </a:r>
            <a:r>
              <a:rPr lang="en-US" sz="2000" b="0" i="0" u="none" strike="noStrike" dirty="0">
                <a:solidFill>
                  <a:srgbClr val="9B59B6"/>
                </a:solidFill>
                <a:effectLst/>
                <a:latin typeface="inherit"/>
                <a:hlinkClick r:id="rId2"/>
              </a:rPr>
              <a:t>Binomial Distribution Calculator</a:t>
            </a:r>
            <a:r>
              <a:rPr lang="en-US" sz="2000" b="0" i="0" dirty="0">
                <a:solidFill>
                  <a:srgbClr val="000000"/>
                </a:solidFill>
                <a:effectLst/>
                <a:latin typeface="Helvetica" panose="020B0604020202020204" pitchFamily="34" charset="0"/>
              </a:rPr>
              <a:t> to find the probability that a certain number of those emails are spam:</a:t>
            </a:r>
            <a:endParaRPr lang="en-US" sz="2000" b="0" i="0" dirty="0">
              <a:solidFill>
                <a:srgbClr val="3D3D3D"/>
              </a:solidFill>
              <a:effectLst/>
              <a:latin typeface="Lato" panose="020F0502020204030203" pitchFamily="34" charset="0"/>
            </a:endParaRPr>
          </a:p>
          <a:p>
            <a:pPr algn="l" fontAlgn="base">
              <a:lnSpc>
                <a:spcPct val="150000"/>
              </a:lnSpc>
              <a:buFont typeface="Arial" panose="020B0604020202020204" pitchFamily="34" charset="0"/>
              <a:buChar char="•"/>
            </a:pPr>
            <a:r>
              <a:rPr lang="en-US" sz="2000" b="0" i="0" dirty="0">
                <a:solidFill>
                  <a:srgbClr val="000000"/>
                </a:solidFill>
                <a:effectLst/>
                <a:latin typeface="Helvetica" panose="020B0604020202020204" pitchFamily="34" charset="0"/>
              </a:rPr>
              <a:t>P(X = 0 spam emails) = </a:t>
            </a:r>
            <a:r>
              <a:rPr lang="en-US" sz="2000" b="1" i="0" dirty="0">
                <a:solidFill>
                  <a:srgbClr val="000000"/>
                </a:solidFill>
                <a:effectLst/>
                <a:latin typeface="Helvetica" panose="020B0604020202020204" pitchFamily="34" charset="0"/>
              </a:rPr>
              <a:t>0.44200</a:t>
            </a:r>
            <a:endParaRPr lang="en-US" sz="2000" b="0" i="0" dirty="0">
              <a:solidFill>
                <a:srgbClr val="3D3D3D"/>
              </a:solidFill>
              <a:effectLst/>
              <a:latin typeface="inherit"/>
            </a:endParaRPr>
          </a:p>
          <a:p>
            <a:pPr algn="l" fontAlgn="base">
              <a:lnSpc>
                <a:spcPct val="150000"/>
              </a:lnSpc>
              <a:buFont typeface="Arial" panose="020B0604020202020204" pitchFamily="34" charset="0"/>
              <a:buChar char="•"/>
            </a:pPr>
            <a:r>
              <a:rPr lang="en-US" sz="2000" b="0" i="0" dirty="0">
                <a:solidFill>
                  <a:srgbClr val="000000"/>
                </a:solidFill>
                <a:effectLst/>
                <a:latin typeface="Helvetica" panose="020B0604020202020204" pitchFamily="34" charset="0"/>
              </a:rPr>
              <a:t>P(X = 1 spam email) = </a:t>
            </a:r>
            <a:r>
              <a:rPr lang="en-US" sz="2000" b="1" i="0" dirty="0">
                <a:solidFill>
                  <a:srgbClr val="000000"/>
                </a:solidFill>
                <a:effectLst/>
                <a:latin typeface="Helvetica" panose="020B0604020202020204" pitchFamily="34" charset="0"/>
              </a:rPr>
              <a:t>0.36834</a:t>
            </a:r>
            <a:endParaRPr lang="en-US" sz="2000" b="0" i="0" dirty="0">
              <a:solidFill>
                <a:srgbClr val="3D3D3D"/>
              </a:solidFill>
              <a:effectLst/>
              <a:latin typeface="inherit"/>
            </a:endParaRPr>
          </a:p>
          <a:p>
            <a:pPr algn="l" fontAlgn="base">
              <a:lnSpc>
                <a:spcPct val="150000"/>
              </a:lnSpc>
              <a:buFont typeface="Arial" panose="020B0604020202020204" pitchFamily="34" charset="0"/>
              <a:buChar char="•"/>
            </a:pPr>
            <a:r>
              <a:rPr lang="en-US" sz="2000" b="0" i="0" dirty="0">
                <a:solidFill>
                  <a:srgbClr val="000000"/>
                </a:solidFill>
                <a:effectLst/>
                <a:latin typeface="Helvetica" panose="020B0604020202020204" pitchFamily="34" charset="0"/>
              </a:rPr>
              <a:t>P(X = 2 spam emails) = </a:t>
            </a:r>
            <a:r>
              <a:rPr lang="en-US" sz="2000" b="1" i="0" dirty="0">
                <a:solidFill>
                  <a:srgbClr val="000000"/>
                </a:solidFill>
                <a:effectLst/>
                <a:latin typeface="Helvetica" panose="020B0604020202020204" pitchFamily="34" charset="0"/>
              </a:rPr>
              <a:t>0.14580</a:t>
            </a:r>
            <a:endParaRPr lang="en-US" sz="2000" b="0" i="0" dirty="0">
              <a:solidFill>
                <a:srgbClr val="3D3D3D"/>
              </a:solidFill>
              <a:effectLst/>
              <a:latin typeface="inherit"/>
            </a:endParaRPr>
          </a:p>
          <a:p>
            <a:pPr>
              <a:lnSpc>
                <a:spcPct val="150000"/>
              </a:lnSpc>
            </a:pPr>
            <a:br>
              <a:rPr lang="en-US" sz="2000" b="0" i="0" dirty="0">
                <a:solidFill>
                  <a:srgbClr val="3D3D3D"/>
                </a:solidFill>
                <a:effectLst/>
                <a:latin typeface="inherit"/>
              </a:rPr>
            </a:br>
            <a:endParaRPr lang="en-IN" sz="2000" dirty="0"/>
          </a:p>
        </p:txBody>
      </p:sp>
    </p:spTree>
    <p:extLst>
      <p:ext uri="{BB962C8B-B14F-4D97-AF65-F5344CB8AC3E}">
        <p14:creationId xmlns:p14="http://schemas.microsoft.com/office/powerpoint/2010/main" val="7467404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70C19-66F0-327D-959B-6C89CF8DAAEA}"/>
              </a:ext>
            </a:extLst>
          </p:cNvPr>
          <p:cNvSpPr txBox="1"/>
          <p:nvPr/>
        </p:nvSpPr>
        <p:spPr>
          <a:xfrm>
            <a:off x="1181100" y="933450"/>
            <a:ext cx="11277600" cy="5759269"/>
          </a:xfrm>
          <a:prstGeom prst="rect">
            <a:avLst/>
          </a:prstGeom>
          <a:noFill/>
        </p:spPr>
        <p:txBody>
          <a:bodyPr wrap="square">
            <a:spAutoFit/>
          </a:bodyPr>
          <a:lstStyle/>
          <a:p>
            <a:pPr algn="l" fontAlgn="base">
              <a:lnSpc>
                <a:spcPct val="150000"/>
              </a:lnSpc>
            </a:pPr>
            <a:r>
              <a:rPr lang="en-US" sz="2800" b="1" i="0" dirty="0">
                <a:solidFill>
                  <a:srgbClr val="0070C0"/>
                </a:solidFill>
                <a:effectLst/>
                <a:latin typeface="inherit"/>
              </a:rPr>
              <a:t>Example 4: Shopping Returns per Week</a:t>
            </a:r>
            <a:endParaRPr lang="en-US" sz="2800" b="1" i="0" dirty="0">
              <a:solidFill>
                <a:srgbClr val="0070C0"/>
              </a:solidFill>
              <a:effectLst/>
              <a:latin typeface="Montserrat" panose="00000500000000000000" pitchFamily="2" charset="0"/>
            </a:endParaRPr>
          </a:p>
          <a:p>
            <a:pPr algn="l" fontAlgn="base">
              <a:lnSpc>
                <a:spcPct val="150000"/>
              </a:lnSpc>
            </a:pPr>
            <a:r>
              <a:rPr lang="en-US" sz="2000" b="0" i="0" dirty="0">
                <a:solidFill>
                  <a:srgbClr val="000000"/>
                </a:solidFill>
                <a:effectLst/>
                <a:latin typeface="Helvetica" panose="020B0604020202020204" pitchFamily="34" charset="0"/>
              </a:rPr>
              <a:t>Retail stores use the binomial distribution to model the probability that they receive a certain number of shopping returns each week.</a:t>
            </a:r>
            <a:endParaRPr lang="en-US" sz="2000" b="0" i="0" dirty="0">
              <a:solidFill>
                <a:srgbClr val="3D3D3D"/>
              </a:solidFill>
              <a:effectLst/>
              <a:latin typeface="Lato" panose="020F0502020204030203" pitchFamily="34" charset="0"/>
            </a:endParaRPr>
          </a:p>
          <a:p>
            <a:pPr algn="l" fontAlgn="base">
              <a:lnSpc>
                <a:spcPct val="150000"/>
              </a:lnSpc>
            </a:pPr>
            <a:r>
              <a:rPr lang="en-US" sz="2000" b="0" i="0" dirty="0">
                <a:solidFill>
                  <a:srgbClr val="000000"/>
                </a:solidFill>
                <a:effectLst/>
                <a:latin typeface="Helvetica" panose="020B0604020202020204" pitchFamily="34" charset="0"/>
              </a:rPr>
              <a:t>For example, suppose it is known that 10% of all orders get returned at a certain store each week. If there are 50 orders that week, we can use a </a:t>
            </a:r>
            <a:r>
              <a:rPr lang="en-US" sz="2000" b="0" i="0" u="none" strike="noStrike" dirty="0">
                <a:solidFill>
                  <a:srgbClr val="9B59B6"/>
                </a:solidFill>
                <a:effectLst/>
                <a:latin typeface="inherit"/>
                <a:hlinkClick r:id="rId2"/>
              </a:rPr>
              <a:t>Binomial Distribution Calculator</a:t>
            </a:r>
            <a:r>
              <a:rPr lang="en-US" sz="2000" b="0" i="0" dirty="0">
                <a:solidFill>
                  <a:srgbClr val="000000"/>
                </a:solidFill>
                <a:effectLst/>
                <a:latin typeface="Helvetica" panose="020B0604020202020204" pitchFamily="34" charset="0"/>
              </a:rPr>
              <a:t> to find the probability that the store receives more than a certain number of returns that week:</a:t>
            </a:r>
            <a:endParaRPr lang="en-US" sz="2000" b="0" i="0" dirty="0">
              <a:solidFill>
                <a:srgbClr val="3D3D3D"/>
              </a:solidFill>
              <a:effectLst/>
              <a:latin typeface="Lato" panose="020F0502020204030203" pitchFamily="34" charset="0"/>
            </a:endParaRPr>
          </a:p>
          <a:p>
            <a:pPr algn="l" fontAlgn="base">
              <a:lnSpc>
                <a:spcPct val="150000"/>
              </a:lnSpc>
              <a:buFont typeface="Arial" panose="020B0604020202020204" pitchFamily="34" charset="0"/>
              <a:buChar char="•"/>
            </a:pPr>
            <a:r>
              <a:rPr lang="en-US" sz="2000" b="0" i="0" dirty="0">
                <a:solidFill>
                  <a:srgbClr val="000000"/>
                </a:solidFill>
                <a:effectLst/>
                <a:latin typeface="Helvetica" panose="020B0604020202020204" pitchFamily="34" charset="0"/>
              </a:rPr>
              <a:t>P(X &gt; 5 returns) = </a:t>
            </a:r>
            <a:r>
              <a:rPr lang="en-US" sz="2000" b="1" i="0" dirty="0">
                <a:solidFill>
                  <a:srgbClr val="000000"/>
                </a:solidFill>
                <a:effectLst/>
                <a:latin typeface="Helvetica" panose="020B0604020202020204" pitchFamily="34" charset="0"/>
              </a:rPr>
              <a:t>0.18492</a:t>
            </a:r>
            <a:endParaRPr lang="en-US" sz="2000" b="0" i="0" dirty="0">
              <a:solidFill>
                <a:srgbClr val="3D3D3D"/>
              </a:solidFill>
              <a:effectLst/>
              <a:latin typeface="inherit"/>
            </a:endParaRPr>
          </a:p>
          <a:p>
            <a:pPr algn="l" fontAlgn="base">
              <a:lnSpc>
                <a:spcPct val="150000"/>
              </a:lnSpc>
              <a:buFont typeface="Arial" panose="020B0604020202020204" pitchFamily="34" charset="0"/>
              <a:buChar char="•"/>
            </a:pPr>
            <a:r>
              <a:rPr lang="en-US" sz="2000" b="0" i="0" dirty="0">
                <a:solidFill>
                  <a:srgbClr val="000000"/>
                </a:solidFill>
                <a:effectLst/>
                <a:latin typeface="Helvetica" panose="020B0604020202020204" pitchFamily="34" charset="0"/>
              </a:rPr>
              <a:t>P(X &gt; 10 returns) = </a:t>
            </a:r>
            <a:r>
              <a:rPr lang="en-US" sz="2000" b="1" i="0" dirty="0">
                <a:solidFill>
                  <a:srgbClr val="000000"/>
                </a:solidFill>
                <a:effectLst/>
                <a:latin typeface="Helvetica" panose="020B0604020202020204" pitchFamily="34" charset="0"/>
              </a:rPr>
              <a:t>0.00935</a:t>
            </a:r>
            <a:endParaRPr lang="en-US" sz="2000" b="0" i="0" dirty="0">
              <a:solidFill>
                <a:srgbClr val="3D3D3D"/>
              </a:solidFill>
              <a:effectLst/>
              <a:latin typeface="inherit"/>
            </a:endParaRPr>
          </a:p>
          <a:p>
            <a:pPr algn="l" fontAlgn="base">
              <a:lnSpc>
                <a:spcPct val="150000"/>
              </a:lnSpc>
              <a:buFont typeface="Arial" panose="020B0604020202020204" pitchFamily="34" charset="0"/>
              <a:buChar char="•"/>
            </a:pPr>
            <a:r>
              <a:rPr lang="en-US" sz="2000" b="0" i="0" dirty="0">
                <a:solidFill>
                  <a:srgbClr val="000000"/>
                </a:solidFill>
                <a:effectLst/>
                <a:latin typeface="Helvetica" panose="020B0604020202020204" pitchFamily="34" charset="0"/>
              </a:rPr>
              <a:t>P(X &gt; 15 returns) = </a:t>
            </a:r>
            <a:r>
              <a:rPr lang="en-US" sz="2000" b="1" i="0" dirty="0">
                <a:solidFill>
                  <a:srgbClr val="000000"/>
                </a:solidFill>
                <a:effectLst/>
                <a:latin typeface="Helvetica" panose="020B0604020202020204" pitchFamily="34" charset="0"/>
              </a:rPr>
              <a:t>0.00002</a:t>
            </a:r>
            <a:endParaRPr lang="en-US" sz="2000" b="0" i="0" dirty="0">
              <a:solidFill>
                <a:srgbClr val="3D3D3D"/>
              </a:solidFill>
              <a:effectLst/>
              <a:latin typeface="inherit"/>
            </a:endParaRPr>
          </a:p>
          <a:p>
            <a:pPr algn="l" fontAlgn="base">
              <a:lnSpc>
                <a:spcPct val="150000"/>
              </a:lnSpc>
            </a:pPr>
            <a:r>
              <a:rPr lang="en-US" sz="2000" b="0" i="0" dirty="0">
                <a:solidFill>
                  <a:srgbClr val="000000"/>
                </a:solidFill>
                <a:effectLst/>
                <a:latin typeface="Helvetica" panose="020B0604020202020204" pitchFamily="34" charset="0"/>
              </a:rPr>
              <a:t>And so on.</a:t>
            </a:r>
            <a:endParaRPr lang="en-US" sz="2000" b="0" i="0" dirty="0">
              <a:solidFill>
                <a:srgbClr val="3D3D3D"/>
              </a:solidFill>
              <a:effectLst/>
              <a:latin typeface="Lato" panose="020F0502020204030203" pitchFamily="34" charset="0"/>
            </a:endParaRPr>
          </a:p>
          <a:p>
            <a:pPr algn="l" fontAlgn="base">
              <a:lnSpc>
                <a:spcPct val="150000"/>
              </a:lnSpc>
            </a:pPr>
            <a:r>
              <a:rPr lang="en-US" sz="2000" b="0" i="0" dirty="0">
                <a:solidFill>
                  <a:srgbClr val="000000"/>
                </a:solidFill>
                <a:effectLst/>
                <a:latin typeface="Helvetica" panose="020B0604020202020204" pitchFamily="34" charset="0"/>
              </a:rPr>
              <a:t>This gives the store an idea of how many customer service reps they need to have in the store that week to handle returns.</a:t>
            </a:r>
            <a:endParaRPr lang="en-US" sz="2000" b="0" i="0" dirty="0">
              <a:solidFill>
                <a:srgbClr val="3D3D3D"/>
              </a:solidFill>
              <a:effectLst/>
              <a:latin typeface="Lato" panose="020F0502020204030203" pitchFamily="34" charset="0"/>
            </a:endParaRPr>
          </a:p>
        </p:txBody>
      </p:sp>
    </p:spTree>
    <p:extLst>
      <p:ext uri="{BB962C8B-B14F-4D97-AF65-F5344CB8AC3E}">
        <p14:creationId xmlns:p14="http://schemas.microsoft.com/office/powerpoint/2010/main" val="43690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5897245" cy="701040"/>
          </a:xfrm>
          <a:prstGeom prst="rect">
            <a:avLst/>
          </a:prstGeom>
        </p:spPr>
        <p:txBody>
          <a:bodyPr vert="horz" wrap="square" lIns="0" tIns="16510" rIns="0" bIns="0" rtlCol="0">
            <a:spAutoFit/>
          </a:bodyPr>
          <a:lstStyle/>
          <a:p>
            <a:pPr marL="12700">
              <a:lnSpc>
                <a:spcPct val="100000"/>
              </a:lnSpc>
              <a:spcBef>
                <a:spcPts val="130"/>
              </a:spcBef>
            </a:pPr>
            <a:r>
              <a:rPr sz="4400" spc="-25" dirty="0">
                <a:latin typeface="Calibri Light"/>
                <a:cs typeface="Calibri Light"/>
              </a:rPr>
              <a:t>Statistical</a:t>
            </a:r>
            <a:r>
              <a:rPr sz="4400" spc="20" dirty="0">
                <a:latin typeface="Calibri Light"/>
                <a:cs typeface="Calibri Light"/>
              </a:rPr>
              <a:t> </a:t>
            </a:r>
            <a:r>
              <a:rPr sz="4400" spc="15" dirty="0">
                <a:latin typeface="Calibri Light"/>
                <a:cs typeface="Calibri Light"/>
              </a:rPr>
              <a:t>Decision</a:t>
            </a:r>
            <a:r>
              <a:rPr sz="4400" spc="-100" dirty="0">
                <a:latin typeface="Calibri Light"/>
                <a:cs typeface="Calibri Light"/>
              </a:rPr>
              <a:t> </a:t>
            </a:r>
            <a:r>
              <a:rPr sz="4400" spc="15" dirty="0">
                <a:latin typeface="Calibri Light"/>
                <a:cs typeface="Calibri Light"/>
              </a:rPr>
              <a:t>Theory</a:t>
            </a:r>
            <a:endParaRPr sz="4400">
              <a:latin typeface="Calibri Light"/>
              <a:cs typeface="Calibri Light"/>
            </a:endParaRPr>
          </a:p>
        </p:txBody>
      </p:sp>
      <p:sp>
        <p:nvSpPr>
          <p:cNvPr id="3" name="object 3"/>
          <p:cNvSpPr txBox="1"/>
          <p:nvPr/>
        </p:nvSpPr>
        <p:spPr>
          <a:xfrm>
            <a:off x="917575" y="1813877"/>
            <a:ext cx="10324465" cy="830580"/>
          </a:xfrm>
          <a:prstGeom prst="rect">
            <a:avLst/>
          </a:prstGeom>
        </p:spPr>
        <p:txBody>
          <a:bodyPr vert="horz" wrap="square" lIns="0" tIns="60325" rIns="0" bIns="0" rtlCol="0">
            <a:spAutoFit/>
          </a:bodyPr>
          <a:lstStyle/>
          <a:p>
            <a:pPr marL="241300" marR="5080" indent="-229235">
              <a:lnSpc>
                <a:spcPts val="3000"/>
              </a:lnSpc>
              <a:spcBef>
                <a:spcPts val="475"/>
              </a:spcBef>
              <a:buChar char="•"/>
              <a:tabLst>
                <a:tab pos="241935" algn="l"/>
                <a:tab pos="4806950" algn="l"/>
              </a:tabLst>
            </a:pPr>
            <a:r>
              <a:rPr sz="2750" spc="-15" dirty="0">
                <a:solidFill>
                  <a:srgbClr val="1F2023"/>
                </a:solidFill>
                <a:latin typeface="Arial MT"/>
                <a:cs typeface="Arial MT"/>
              </a:rPr>
              <a:t>Decision</a:t>
            </a:r>
            <a:r>
              <a:rPr sz="2750" spc="325" dirty="0">
                <a:solidFill>
                  <a:srgbClr val="1F2023"/>
                </a:solidFill>
                <a:latin typeface="Arial MT"/>
                <a:cs typeface="Arial MT"/>
              </a:rPr>
              <a:t> </a:t>
            </a:r>
            <a:r>
              <a:rPr sz="2750" spc="-45" dirty="0">
                <a:solidFill>
                  <a:srgbClr val="1F2023"/>
                </a:solidFill>
                <a:latin typeface="Arial MT"/>
                <a:cs typeface="Arial MT"/>
              </a:rPr>
              <a:t>theory,</a:t>
            </a:r>
            <a:r>
              <a:rPr sz="2750" spc="275" dirty="0">
                <a:solidFill>
                  <a:srgbClr val="1F2023"/>
                </a:solidFill>
                <a:latin typeface="Arial MT"/>
                <a:cs typeface="Arial MT"/>
              </a:rPr>
              <a:t> </a:t>
            </a:r>
            <a:r>
              <a:rPr sz="2750" spc="-40" dirty="0">
                <a:solidFill>
                  <a:srgbClr val="1F2023"/>
                </a:solidFill>
                <a:latin typeface="Arial MT"/>
                <a:cs typeface="Arial MT"/>
              </a:rPr>
              <a:t>in</a:t>
            </a:r>
            <a:r>
              <a:rPr sz="2750" spc="95" dirty="0">
                <a:solidFill>
                  <a:srgbClr val="1F2023"/>
                </a:solidFill>
                <a:latin typeface="Arial MT"/>
                <a:cs typeface="Arial MT"/>
              </a:rPr>
              <a:t> </a:t>
            </a:r>
            <a:r>
              <a:rPr sz="2750" spc="-15" dirty="0">
                <a:solidFill>
                  <a:srgbClr val="1F2023"/>
                </a:solidFill>
                <a:latin typeface="Arial MT"/>
                <a:cs typeface="Arial MT"/>
              </a:rPr>
              <a:t>statistics,	</a:t>
            </a:r>
            <a:r>
              <a:rPr sz="2750" b="1" spc="10" dirty="0">
                <a:solidFill>
                  <a:srgbClr val="FF0000"/>
                </a:solidFill>
                <a:latin typeface="Arial"/>
                <a:cs typeface="Arial"/>
              </a:rPr>
              <a:t>a </a:t>
            </a:r>
            <a:r>
              <a:rPr sz="2750" b="1" spc="30" dirty="0">
                <a:solidFill>
                  <a:srgbClr val="FF0000"/>
                </a:solidFill>
                <a:latin typeface="Arial"/>
                <a:cs typeface="Arial"/>
              </a:rPr>
              <a:t>set</a:t>
            </a:r>
            <a:r>
              <a:rPr sz="2750" b="1" spc="20" dirty="0">
                <a:solidFill>
                  <a:srgbClr val="FF0000"/>
                </a:solidFill>
                <a:latin typeface="Arial"/>
                <a:cs typeface="Arial"/>
              </a:rPr>
              <a:t> </a:t>
            </a:r>
            <a:r>
              <a:rPr sz="2750" b="1" spc="25" dirty="0">
                <a:solidFill>
                  <a:srgbClr val="FF0000"/>
                </a:solidFill>
                <a:latin typeface="Arial"/>
                <a:cs typeface="Arial"/>
              </a:rPr>
              <a:t>of</a:t>
            </a:r>
            <a:r>
              <a:rPr sz="2750" b="1" spc="-45" dirty="0">
                <a:solidFill>
                  <a:srgbClr val="FF0000"/>
                </a:solidFill>
                <a:latin typeface="Arial"/>
                <a:cs typeface="Arial"/>
              </a:rPr>
              <a:t> </a:t>
            </a:r>
            <a:r>
              <a:rPr sz="2750" b="1" spc="15" dirty="0">
                <a:solidFill>
                  <a:srgbClr val="FF0000"/>
                </a:solidFill>
                <a:latin typeface="Arial"/>
                <a:cs typeface="Arial"/>
              </a:rPr>
              <a:t>quantitative</a:t>
            </a:r>
            <a:r>
              <a:rPr sz="2750" b="1" spc="150" dirty="0">
                <a:solidFill>
                  <a:srgbClr val="FF0000"/>
                </a:solidFill>
                <a:latin typeface="Arial"/>
                <a:cs typeface="Arial"/>
              </a:rPr>
              <a:t> </a:t>
            </a:r>
            <a:r>
              <a:rPr sz="2750" b="1" spc="25" dirty="0">
                <a:solidFill>
                  <a:srgbClr val="FF0000"/>
                </a:solidFill>
                <a:latin typeface="Arial"/>
                <a:cs typeface="Arial"/>
              </a:rPr>
              <a:t>methods</a:t>
            </a:r>
            <a:r>
              <a:rPr sz="2750" b="1" spc="45" dirty="0">
                <a:solidFill>
                  <a:srgbClr val="FF0000"/>
                </a:solidFill>
                <a:latin typeface="Arial"/>
                <a:cs typeface="Arial"/>
              </a:rPr>
              <a:t> </a:t>
            </a:r>
            <a:r>
              <a:rPr sz="2750" b="1" spc="10" dirty="0">
                <a:solidFill>
                  <a:srgbClr val="1F2023"/>
                </a:solidFill>
                <a:latin typeface="Arial"/>
                <a:cs typeface="Arial"/>
              </a:rPr>
              <a:t>for </a:t>
            </a:r>
            <a:r>
              <a:rPr sz="2750" b="1" spc="-745" dirty="0">
                <a:solidFill>
                  <a:srgbClr val="1F2023"/>
                </a:solidFill>
                <a:latin typeface="Arial"/>
                <a:cs typeface="Arial"/>
              </a:rPr>
              <a:t> </a:t>
            </a:r>
            <a:r>
              <a:rPr sz="2750" b="1" spc="20" dirty="0">
                <a:solidFill>
                  <a:srgbClr val="1F2023"/>
                </a:solidFill>
                <a:latin typeface="Arial"/>
                <a:cs typeface="Arial"/>
              </a:rPr>
              <a:t>reaching</a:t>
            </a:r>
            <a:r>
              <a:rPr sz="2750" b="1" spc="5" dirty="0">
                <a:solidFill>
                  <a:srgbClr val="1F2023"/>
                </a:solidFill>
                <a:latin typeface="Arial"/>
                <a:cs typeface="Arial"/>
              </a:rPr>
              <a:t> </a:t>
            </a:r>
            <a:r>
              <a:rPr sz="2750" b="1" spc="15" dirty="0">
                <a:solidFill>
                  <a:srgbClr val="1F2023"/>
                </a:solidFill>
                <a:latin typeface="Arial"/>
                <a:cs typeface="Arial"/>
              </a:rPr>
              <a:t>optimal</a:t>
            </a:r>
            <a:r>
              <a:rPr sz="2750" b="1" spc="35" dirty="0">
                <a:solidFill>
                  <a:srgbClr val="1F2023"/>
                </a:solidFill>
                <a:latin typeface="Arial"/>
                <a:cs typeface="Arial"/>
              </a:rPr>
              <a:t> </a:t>
            </a:r>
            <a:r>
              <a:rPr sz="2750" b="1" spc="30" dirty="0">
                <a:solidFill>
                  <a:srgbClr val="1F2023"/>
                </a:solidFill>
                <a:latin typeface="Arial"/>
                <a:cs typeface="Arial"/>
              </a:rPr>
              <a:t>decisions</a:t>
            </a:r>
            <a:r>
              <a:rPr sz="2750" spc="30" dirty="0">
                <a:solidFill>
                  <a:srgbClr val="1F2023"/>
                </a:solidFill>
                <a:latin typeface="Arial MT"/>
                <a:cs typeface="Arial MT"/>
              </a:rPr>
              <a:t>.</a:t>
            </a:r>
            <a:endParaRPr sz="2750">
              <a:latin typeface="Arial MT"/>
              <a:cs typeface="Arial MT"/>
            </a:endParaRPr>
          </a:p>
        </p:txBody>
      </p:sp>
      <p:pic>
        <p:nvPicPr>
          <p:cNvPr id="4" name="object 4"/>
          <p:cNvPicPr/>
          <p:nvPr/>
        </p:nvPicPr>
        <p:blipFill>
          <a:blip r:embed="rId2" cstate="print"/>
          <a:stretch>
            <a:fillRect/>
          </a:stretch>
        </p:blipFill>
        <p:spPr>
          <a:xfrm>
            <a:off x="914400" y="2962275"/>
            <a:ext cx="5029200" cy="33528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39CF-D7C7-3BAB-C491-0D68808CC633}"/>
              </a:ext>
            </a:extLst>
          </p:cNvPr>
          <p:cNvSpPr>
            <a:spLocks noGrp="1"/>
          </p:cNvSpPr>
          <p:nvPr>
            <p:ph type="title"/>
          </p:nvPr>
        </p:nvSpPr>
        <p:spPr>
          <a:xfrm>
            <a:off x="952500" y="323850"/>
            <a:ext cx="12156440" cy="615553"/>
          </a:xfrm>
        </p:spPr>
        <p:txBody>
          <a:bodyPr/>
          <a:lstStyle/>
          <a:p>
            <a:r>
              <a:rPr lang="en-IN" sz="4000" b="1" i="0" dirty="0">
                <a:solidFill>
                  <a:srgbClr val="C00000"/>
                </a:solidFill>
                <a:effectLst/>
                <a:latin typeface="Soleil"/>
              </a:rPr>
              <a:t>Poisson Distribution</a:t>
            </a:r>
            <a:endParaRPr lang="en-IN" sz="4000" dirty="0">
              <a:solidFill>
                <a:srgbClr val="C00000"/>
              </a:solidFill>
            </a:endParaRPr>
          </a:p>
        </p:txBody>
      </p:sp>
      <p:sp>
        <p:nvSpPr>
          <p:cNvPr id="3" name="Text Placeholder 2">
            <a:extLst>
              <a:ext uri="{FF2B5EF4-FFF2-40B4-BE49-F238E27FC236}">
                <a16:creationId xmlns:a16="http://schemas.microsoft.com/office/drawing/2014/main" id="{765E1FA2-9B55-532D-FA82-81680D623663}"/>
              </a:ext>
            </a:extLst>
          </p:cNvPr>
          <p:cNvSpPr>
            <a:spLocks noGrp="1"/>
          </p:cNvSpPr>
          <p:nvPr>
            <p:ph type="body" idx="1"/>
          </p:nvPr>
        </p:nvSpPr>
        <p:spPr>
          <a:xfrm>
            <a:off x="1638300" y="1446014"/>
            <a:ext cx="9505315" cy="5170646"/>
          </a:xfrm>
        </p:spPr>
        <p:txBody>
          <a:bodyPr/>
          <a:lstStyle/>
          <a:p>
            <a:r>
              <a:rPr lang="en-US" sz="2800" b="0" i="0" dirty="0">
                <a:solidFill>
                  <a:srgbClr val="161616"/>
                </a:solidFill>
                <a:effectLst/>
                <a:latin typeface="Soleil"/>
              </a:rPr>
              <a:t>The </a:t>
            </a:r>
            <a:r>
              <a:rPr lang="en-US" sz="2800" b="1" i="0" dirty="0">
                <a:solidFill>
                  <a:srgbClr val="161616"/>
                </a:solidFill>
                <a:effectLst/>
                <a:latin typeface="Soleil"/>
              </a:rPr>
              <a:t>Poisson distribution</a:t>
            </a:r>
            <a:r>
              <a:rPr lang="en-US" sz="2800" b="0" i="0" dirty="0">
                <a:solidFill>
                  <a:srgbClr val="161616"/>
                </a:solidFill>
                <a:effectLst/>
                <a:latin typeface="Soleil"/>
              </a:rPr>
              <a:t> is the </a:t>
            </a:r>
            <a:r>
              <a:rPr lang="en-US" sz="2800" b="0" i="0" u="none" strike="noStrike" dirty="0">
                <a:solidFill>
                  <a:srgbClr val="0277BD"/>
                </a:solidFill>
                <a:effectLst/>
                <a:latin typeface="Soleil"/>
                <a:hlinkClick r:id="rId2" tooltip="discrete probability distribution"/>
              </a:rPr>
              <a:t>discrete probability distribution</a:t>
            </a:r>
            <a:r>
              <a:rPr lang="en-US" sz="2800" b="0" i="0" dirty="0">
                <a:solidFill>
                  <a:srgbClr val="161616"/>
                </a:solidFill>
                <a:effectLst/>
                <a:latin typeface="Soleil"/>
              </a:rPr>
              <a:t> of the number of events occurring in a given time period, given the average number of times the event occurs over that time period.</a:t>
            </a:r>
          </a:p>
          <a:p>
            <a:r>
              <a:rPr lang="en-US" sz="2800" dirty="0">
                <a:solidFill>
                  <a:srgbClr val="161616"/>
                </a:solidFill>
                <a:latin typeface="Soleil"/>
              </a:rPr>
              <a:t>Formula </a:t>
            </a:r>
          </a:p>
          <a:p>
            <a:endParaRPr lang="en-US" sz="2800" b="0" i="0" dirty="0">
              <a:solidFill>
                <a:srgbClr val="161616"/>
              </a:solidFill>
              <a:effectLst/>
              <a:latin typeface="Soleil"/>
            </a:endParaRPr>
          </a:p>
          <a:p>
            <a:endParaRPr lang="en-US" sz="2800" b="0" i="0" dirty="0">
              <a:solidFill>
                <a:srgbClr val="161616"/>
              </a:solidFill>
              <a:effectLst/>
              <a:latin typeface="Soleil"/>
            </a:endParaRPr>
          </a:p>
          <a:p>
            <a:endParaRPr lang="en-US" sz="2800" b="0" i="0" dirty="0">
              <a:solidFill>
                <a:srgbClr val="161616"/>
              </a:solidFill>
              <a:effectLst/>
              <a:latin typeface="Soleil"/>
            </a:endParaRPr>
          </a:p>
          <a:p>
            <a:r>
              <a:rPr lang="en-IN" sz="2800" dirty="0">
                <a:solidFill>
                  <a:srgbClr val="161616"/>
                </a:solidFill>
                <a:latin typeface="Soleil"/>
              </a:rPr>
              <a:t>where </a:t>
            </a:r>
          </a:p>
          <a:p>
            <a:r>
              <a:rPr lang="en-US" sz="2800" b="0" i="1" dirty="0">
                <a:solidFill>
                  <a:srgbClr val="161616"/>
                </a:solidFill>
                <a:effectLst/>
                <a:latin typeface="KaTeX_Math"/>
              </a:rPr>
              <a:t>	</a:t>
            </a:r>
            <a:r>
              <a:rPr lang="el-GR" sz="2800" b="0" i="1" dirty="0">
                <a:solidFill>
                  <a:srgbClr val="161616"/>
                </a:solidFill>
                <a:effectLst/>
                <a:latin typeface="KaTeX_Math"/>
              </a:rPr>
              <a:t>λ</a:t>
            </a:r>
            <a:r>
              <a:rPr lang="el-GR" sz="2800" b="0" i="0" dirty="0">
                <a:solidFill>
                  <a:srgbClr val="161616"/>
                </a:solidFill>
                <a:effectLst/>
                <a:latin typeface="Soleil"/>
              </a:rPr>
              <a:t> </a:t>
            </a:r>
            <a:r>
              <a:rPr lang="en-IN" sz="2800" dirty="0">
                <a:solidFill>
                  <a:srgbClr val="161616"/>
                </a:solidFill>
                <a:latin typeface="Soleil"/>
              </a:rPr>
              <a:t> is the expected value(average of x), </a:t>
            </a:r>
          </a:p>
          <a:p>
            <a:r>
              <a:rPr lang="en-IN" sz="2800" dirty="0">
                <a:solidFill>
                  <a:srgbClr val="161616"/>
                </a:solidFill>
                <a:latin typeface="Soleil"/>
              </a:rPr>
              <a:t>	k is number of events observed over a time period and </a:t>
            </a:r>
            <a:br>
              <a:rPr lang="en-IN" sz="2800" b="0" i="0" dirty="0">
                <a:solidFill>
                  <a:srgbClr val="161616"/>
                </a:solidFill>
                <a:effectLst/>
                <a:latin typeface="KaTeX_Main"/>
              </a:rPr>
            </a:br>
            <a:r>
              <a:rPr lang="en-IN" sz="2800" b="0" i="0" dirty="0">
                <a:solidFill>
                  <a:srgbClr val="161616"/>
                </a:solidFill>
                <a:effectLst/>
                <a:latin typeface="KaTeX_Main"/>
              </a:rPr>
              <a:t>	</a:t>
            </a:r>
            <a:r>
              <a:rPr lang="en-IN" sz="2800" b="0" i="1" dirty="0">
                <a:solidFill>
                  <a:srgbClr val="161616"/>
                </a:solidFill>
                <a:effectLst/>
                <a:latin typeface="KaTeX_Math"/>
              </a:rPr>
              <a:t>e is Euler’s number.</a:t>
            </a:r>
            <a:r>
              <a:rPr lang="en-IN" sz="2800" b="0" i="0" dirty="0">
                <a:solidFill>
                  <a:srgbClr val="161616"/>
                </a:solidFill>
                <a:effectLst/>
                <a:latin typeface="Soleil"/>
              </a:rPr>
              <a:t> </a:t>
            </a:r>
            <a:endParaRPr lang="en-IN" sz="2800" dirty="0"/>
          </a:p>
          <a:p>
            <a:endParaRPr lang="en-IN" sz="2800" dirty="0"/>
          </a:p>
        </p:txBody>
      </p:sp>
      <p:pic>
        <p:nvPicPr>
          <p:cNvPr id="4" name="Picture 3">
            <a:extLst>
              <a:ext uri="{FF2B5EF4-FFF2-40B4-BE49-F238E27FC236}">
                <a16:creationId xmlns:a16="http://schemas.microsoft.com/office/drawing/2014/main" id="{E5684D91-9BD9-7985-C405-ABBAB7C9463F}"/>
              </a:ext>
            </a:extLst>
          </p:cNvPr>
          <p:cNvPicPr>
            <a:picLocks noChangeAspect="1"/>
          </p:cNvPicPr>
          <p:nvPr/>
        </p:nvPicPr>
        <p:blipFill>
          <a:blip r:embed="rId3"/>
          <a:stretch>
            <a:fillRect/>
          </a:stretch>
        </p:blipFill>
        <p:spPr>
          <a:xfrm>
            <a:off x="3771900" y="3143250"/>
            <a:ext cx="3038475" cy="1038225"/>
          </a:xfrm>
          <a:prstGeom prst="rect">
            <a:avLst/>
          </a:prstGeom>
        </p:spPr>
      </p:pic>
    </p:spTree>
    <p:extLst>
      <p:ext uri="{BB962C8B-B14F-4D97-AF65-F5344CB8AC3E}">
        <p14:creationId xmlns:p14="http://schemas.microsoft.com/office/powerpoint/2010/main" val="26902395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DBC3FA-2F4F-2C97-F836-35B056258ED8}"/>
              </a:ext>
            </a:extLst>
          </p:cNvPr>
          <p:cNvSpPr txBox="1"/>
          <p:nvPr/>
        </p:nvSpPr>
        <p:spPr>
          <a:xfrm>
            <a:off x="1638300" y="857250"/>
            <a:ext cx="9906000" cy="6498639"/>
          </a:xfrm>
          <a:prstGeom prst="rect">
            <a:avLst/>
          </a:prstGeom>
          <a:noFill/>
        </p:spPr>
        <p:txBody>
          <a:bodyPr wrap="square">
            <a:spAutoFit/>
          </a:bodyPr>
          <a:lstStyle/>
          <a:p>
            <a:pPr algn="l">
              <a:lnSpc>
                <a:spcPct val="150000"/>
              </a:lnSpc>
            </a:pPr>
            <a:r>
              <a:rPr lang="en-US" sz="2000" b="0" i="0" dirty="0">
                <a:solidFill>
                  <a:srgbClr val="0D405F"/>
                </a:solidFill>
                <a:effectLst/>
                <a:latin typeface="Arial" panose="020B0604020202020204" pitchFamily="34" charset="0"/>
                <a:cs typeface="Arial" panose="020B0604020202020204" pitchFamily="34" charset="0"/>
              </a:rPr>
              <a:t>A Poisson distribution is a discrete probability distribution, meaning that it gives the probability of a </a:t>
            </a:r>
            <a:r>
              <a:rPr lang="en-US" sz="2000" b="0" i="0" u="none" strike="noStrike" dirty="0">
                <a:solidFill>
                  <a:srgbClr val="1F80E8"/>
                </a:solidFill>
                <a:effectLst/>
                <a:latin typeface="Arial" panose="020B0604020202020204" pitchFamily="34" charset="0"/>
                <a:cs typeface="Arial" panose="020B0604020202020204" pitchFamily="34" charset="0"/>
                <a:hlinkClick r:id="rId2"/>
              </a:rPr>
              <a:t>discrete</a:t>
            </a:r>
            <a:r>
              <a:rPr lang="en-US" sz="2000" b="0" i="0" dirty="0">
                <a:solidFill>
                  <a:srgbClr val="0D405F"/>
                </a:solidFill>
                <a:effectLst/>
                <a:latin typeface="Arial" panose="020B0604020202020204" pitchFamily="34" charset="0"/>
                <a:cs typeface="Arial" panose="020B0604020202020204" pitchFamily="34" charset="0"/>
              </a:rPr>
              <a:t> (i.e., countable) outcome. For Poisson distributions, the discrete outcome is the number of times an event occurs, represented by k.</a:t>
            </a:r>
          </a:p>
          <a:p>
            <a:pPr algn="l">
              <a:lnSpc>
                <a:spcPct val="150000"/>
              </a:lnSpc>
            </a:pPr>
            <a:r>
              <a:rPr lang="en-US" sz="2000" b="0" i="0" dirty="0">
                <a:solidFill>
                  <a:srgbClr val="0D405F"/>
                </a:solidFill>
                <a:effectLst/>
                <a:latin typeface="Arial" panose="020B0604020202020204" pitchFamily="34" charset="0"/>
                <a:cs typeface="Arial" panose="020B0604020202020204" pitchFamily="34" charset="0"/>
              </a:rPr>
              <a:t>You can use a Poisson distribution to predict or explain the number of events occurring within a given interval of time or space.</a:t>
            </a:r>
          </a:p>
          <a:p>
            <a:pPr algn="l">
              <a:lnSpc>
                <a:spcPct val="150000"/>
              </a:lnSpc>
            </a:pPr>
            <a:endParaRPr lang="en-US" sz="2000" dirty="0">
              <a:solidFill>
                <a:srgbClr val="0D405F"/>
              </a:solidFill>
              <a:latin typeface="Arial" panose="020B0604020202020204" pitchFamily="34" charset="0"/>
              <a:cs typeface="Arial" panose="020B0604020202020204" pitchFamily="34" charset="0"/>
            </a:endParaRPr>
          </a:p>
          <a:p>
            <a:pPr algn="l">
              <a:lnSpc>
                <a:spcPct val="150000"/>
              </a:lnSpc>
            </a:pPr>
            <a:r>
              <a:rPr lang="en-US" sz="2000" b="0" i="0" dirty="0">
                <a:solidFill>
                  <a:srgbClr val="0D405F"/>
                </a:solidFill>
                <a:effectLst/>
                <a:latin typeface="Arial" panose="020B0604020202020204" pitchFamily="34" charset="0"/>
                <a:cs typeface="Arial" panose="020B0604020202020204" pitchFamily="34" charset="0"/>
              </a:rPr>
              <a:t>You can use a Poisson distribution if:</a:t>
            </a:r>
          </a:p>
          <a:p>
            <a:pPr algn="l">
              <a:lnSpc>
                <a:spcPct val="150000"/>
              </a:lnSpc>
              <a:buFont typeface="+mj-lt"/>
              <a:buAutoNum type="arabicPeriod"/>
            </a:pPr>
            <a:r>
              <a:rPr lang="en-US" sz="2000" b="0" i="0" dirty="0">
                <a:solidFill>
                  <a:srgbClr val="0D405F"/>
                </a:solidFill>
                <a:effectLst/>
                <a:latin typeface="Arial" panose="020B0604020202020204" pitchFamily="34" charset="0"/>
                <a:cs typeface="Arial" panose="020B0604020202020204" pitchFamily="34" charset="0"/>
              </a:rPr>
              <a:t>Individual events happen at random and independently. That is, the probability of one event doesn’t affect the probability of another event.</a:t>
            </a:r>
          </a:p>
          <a:p>
            <a:pPr algn="l">
              <a:lnSpc>
                <a:spcPct val="150000"/>
              </a:lnSpc>
              <a:buFont typeface="+mj-lt"/>
              <a:buAutoNum type="arabicPeriod"/>
            </a:pPr>
            <a:r>
              <a:rPr lang="en-US" sz="2000" b="0" i="0" dirty="0">
                <a:solidFill>
                  <a:srgbClr val="0D405F"/>
                </a:solidFill>
                <a:effectLst/>
                <a:latin typeface="Arial" panose="020B0604020202020204" pitchFamily="34" charset="0"/>
                <a:cs typeface="Arial" panose="020B0604020202020204" pitchFamily="34" charset="0"/>
              </a:rPr>
              <a:t>You know the </a:t>
            </a:r>
            <a:r>
              <a:rPr lang="en-US" sz="2000" b="0" i="0" u="none" strike="noStrike" dirty="0">
                <a:solidFill>
                  <a:srgbClr val="1F80E8"/>
                </a:solidFill>
                <a:effectLst/>
                <a:latin typeface="Arial" panose="020B0604020202020204" pitchFamily="34" charset="0"/>
                <a:cs typeface="Arial" panose="020B0604020202020204" pitchFamily="34" charset="0"/>
                <a:hlinkClick r:id="rId3"/>
              </a:rPr>
              <a:t>mean</a:t>
            </a:r>
            <a:r>
              <a:rPr lang="en-US" sz="2000" b="0" i="0" dirty="0">
                <a:solidFill>
                  <a:srgbClr val="0D405F"/>
                </a:solidFill>
                <a:effectLst/>
                <a:latin typeface="Arial" panose="020B0604020202020204" pitchFamily="34" charset="0"/>
                <a:cs typeface="Arial" panose="020B0604020202020204" pitchFamily="34" charset="0"/>
              </a:rPr>
              <a:t> number of events occurring within a given interval of time or space. This number is called λ (lambda), and it is assumed to be constant.</a:t>
            </a:r>
          </a:p>
          <a:p>
            <a:pPr algn="l">
              <a:lnSpc>
                <a:spcPct val="150000"/>
              </a:lnSpc>
            </a:pPr>
            <a:r>
              <a:rPr lang="en-US" sz="2000" b="0" i="0" dirty="0">
                <a:solidFill>
                  <a:srgbClr val="0D405F"/>
                </a:solidFill>
                <a:effectLst/>
                <a:latin typeface="Arial" panose="020B0604020202020204" pitchFamily="34" charset="0"/>
                <a:cs typeface="Arial" panose="020B0604020202020204" pitchFamily="34" charset="0"/>
              </a:rPr>
              <a:t>When events follow a Poisson distribution, λ is the only thing you need to know to calculate the probability of an event occurring a certain number of times.</a:t>
            </a:r>
          </a:p>
          <a:p>
            <a:pPr algn="l">
              <a:lnSpc>
                <a:spcPct val="150000"/>
              </a:lnSpc>
            </a:pPr>
            <a:endParaRPr lang="en-US" sz="2000" b="0" i="0" dirty="0">
              <a:solidFill>
                <a:srgbClr val="0D405F"/>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8568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583CDB-1223-903E-E0EF-EBDB5AE8E448}"/>
              </a:ext>
            </a:extLst>
          </p:cNvPr>
          <p:cNvSpPr txBox="1"/>
          <p:nvPr/>
        </p:nvSpPr>
        <p:spPr>
          <a:xfrm>
            <a:off x="876300" y="247650"/>
            <a:ext cx="7203558" cy="584775"/>
          </a:xfrm>
          <a:prstGeom prst="rect">
            <a:avLst/>
          </a:prstGeom>
          <a:noFill/>
        </p:spPr>
        <p:txBody>
          <a:bodyPr wrap="square">
            <a:spAutoFit/>
          </a:bodyPr>
          <a:lstStyle/>
          <a:p>
            <a:pPr algn="l"/>
            <a:r>
              <a:rPr lang="en-IN" sz="3200" b="1" i="0" dirty="0">
                <a:solidFill>
                  <a:srgbClr val="C00000"/>
                </a:solidFill>
                <a:effectLst/>
                <a:latin typeface="Gilmer"/>
              </a:rPr>
              <a:t>Examples of Poisson distributions</a:t>
            </a:r>
          </a:p>
        </p:txBody>
      </p:sp>
      <p:sp>
        <p:nvSpPr>
          <p:cNvPr id="5" name="TextBox 4">
            <a:extLst>
              <a:ext uri="{FF2B5EF4-FFF2-40B4-BE49-F238E27FC236}">
                <a16:creationId xmlns:a16="http://schemas.microsoft.com/office/drawing/2014/main" id="{4044AA40-144C-8C3D-28A9-EFCF07AA3EEE}"/>
              </a:ext>
            </a:extLst>
          </p:cNvPr>
          <p:cNvSpPr txBox="1"/>
          <p:nvPr/>
        </p:nvSpPr>
        <p:spPr>
          <a:xfrm>
            <a:off x="1638300" y="704850"/>
            <a:ext cx="11125200" cy="7052636"/>
          </a:xfrm>
          <a:prstGeom prst="rect">
            <a:avLst/>
          </a:prstGeom>
          <a:noFill/>
        </p:spPr>
        <p:txBody>
          <a:bodyPr wrap="square">
            <a:spAutoFit/>
          </a:bodyPr>
          <a:lstStyle/>
          <a:p>
            <a:pPr algn="l">
              <a:lnSpc>
                <a:spcPct val="150000"/>
              </a:lnSpc>
            </a:pPr>
            <a:r>
              <a:rPr lang="en-US" sz="2400" b="1" i="0" dirty="0">
                <a:solidFill>
                  <a:srgbClr val="0070C0"/>
                </a:solidFill>
                <a:effectLst/>
                <a:latin typeface="Gilmer"/>
              </a:rPr>
              <a:t>Horse kick deaths</a:t>
            </a:r>
          </a:p>
          <a:p>
            <a:pPr algn="l">
              <a:lnSpc>
                <a:spcPct val="150000"/>
              </a:lnSpc>
            </a:pPr>
            <a:r>
              <a:rPr lang="en-US" sz="2000" b="0" i="0" dirty="0">
                <a:solidFill>
                  <a:srgbClr val="0D405F"/>
                </a:solidFill>
                <a:effectLst/>
                <a:latin typeface="Inter" panose="020B0604020202020204" charset="0"/>
              </a:rPr>
              <a:t>One of the first applications of the Poisson distribution was by statistician </a:t>
            </a:r>
            <a:r>
              <a:rPr lang="en-US" sz="2000" b="0" i="0" dirty="0" err="1">
                <a:solidFill>
                  <a:srgbClr val="0D405F"/>
                </a:solidFill>
                <a:effectLst/>
                <a:latin typeface="Inter" panose="020B0604020202020204" charset="0"/>
              </a:rPr>
              <a:t>Ladislaus</a:t>
            </a:r>
            <a:r>
              <a:rPr lang="en-US" sz="2000" b="0" i="0" dirty="0">
                <a:solidFill>
                  <a:srgbClr val="0D405F"/>
                </a:solidFill>
                <a:effectLst/>
                <a:latin typeface="Inter" panose="020B0604020202020204" charset="0"/>
              </a:rPr>
              <a:t> </a:t>
            </a:r>
            <a:r>
              <a:rPr lang="en-US" sz="2000" b="0" i="0" dirty="0" err="1">
                <a:solidFill>
                  <a:srgbClr val="0D405F"/>
                </a:solidFill>
                <a:effectLst/>
                <a:latin typeface="Inter" panose="020B0604020202020204" charset="0"/>
              </a:rPr>
              <a:t>Bortkiewicz</a:t>
            </a:r>
            <a:r>
              <a:rPr lang="en-US" sz="2000" b="0" i="0" dirty="0">
                <a:solidFill>
                  <a:srgbClr val="0D405F"/>
                </a:solidFill>
                <a:effectLst/>
                <a:latin typeface="Inter" panose="020B0604020202020204" charset="0"/>
              </a:rPr>
              <a:t>. In the late 1800s, he investigated accidental deaths by horse kick of soldiers in the Prussian army. He analyzed 20 years of data for 10 army corps, equivalent to 200 years of observations of one corps.</a:t>
            </a:r>
          </a:p>
          <a:p>
            <a:pPr algn="l">
              <a:lnSpc>
                <a:spcPct val="150000"/>
              </a:lnSpc>
            </a:pPr>
            <a:endParaRPr lang="en-US" sz="2000" dirty="0">
              <a:solidFill>
                <a:srgbClr val="0D405F"/>
              </a:solidFill>
              <a:latin typeface="Inter" panose="020B0604020202020204" charset="0"/>
            </a:endParaRPr>
          </a:p>
          <a:p>
            <a:pPr algn="l">
              <a:lnSpc>
                <a:spcPct val="150000"/>
              </a:lnSpc>
            </a:pPr>
            <a:r>
              <a:rPr lang="en-US" sz="2000" b="0" i="0" dirty="0">
                <a:solidFill>
                  <a:srgbClr val="0D405F"/>
                </a:solidFill>
                <a:effectLst/>
                <a:latin typeface="Inter" panose="020B0604020202020204" charset="0"/>
              </a:rPr>
              <a:t>He found that a </a:t>
            </a:r>
            <a:r>
              <a:rPr lang="en-US" sz="2000" b="0" i="0" u="none" strike="noStrike" dirty="0">
                <a:solidFill>
                  <a:srgbClr val="1F80E8"/>
                </a:solidFill>
                <a:effectLst/>
                <a:latin typeface="Inter" panose="020B0604020202020204" charset="0"/>
                <a:hlinkClick r:id="rId2"/>
              </a:rPr>
              <a:t>mean</a:t>
            </a:r>
            <a:r>
              <a:rPr lang="en-US" sz="2000" b="0" i="0" dirty="0">
                <a:solidFill>
                  <a:srgbClr val="0D405F"/>
                </a:solidFill>
                <a:effectLst/>
                <a:latin typeface="Inter" panose="020B0604020202020204" charset="0"/>
              </a:rPr>
              <a:t> of 0.61 soldiers per corps died from horse kicks each year. However, most years, no soldiers died from horse kicks. On the other end of the spectrum, one tragic year there were four soldiers in the same corps who died from horse kicks.</a:t>
            </a:r>
          </a:p>
          <a:p>
            <a:pPr algn="l">
              <a:lnSpc>
                <a:spcPct val="150000"/>
              </a:lnSpc>
            </a:pPr>
            <a:r>
              <a:rPr lang="en-US" sz="2000" b="0" i="0" dirty="0">
                <a:solidFill>
                  <a:srgbClr val="0D405F"/>
                </a:solidFill>
                <a:effectLst/>
                <a:latin typeface="Inter" panose="020B0604020202020204" charset="0"/>
              </a:rPr>
              <a:t>Using modern terminology:</a:t>
            </a:r>
          </a:p>
          <a:p>
            <a:pPr algn="l">
              <a:lnSpc>
                <a:spcPct val="150000"/>
              </a:lnSpc>
              <a:buFont typeface="Arial" panose="020B0604020202020204" pitchFamily="34" charset="0"/>
              <a:buChar char="•"/>
            </a:pPr>
            <a:r>
              <a:rPr lang="en-US" sz="2000" b="0" i="0" dirty="0">
                <a:solidFill>
                  <a:srgbClr val="0D405F"/>
                </a:solidFill>
                <a:effectLst/>
                <a:latin typeface="Inter" panose="020B0604020202020204" charset="0"/>
              </a:rPr>
              <a:t>A death by horse kick is an “event.”</a:t>
            </a:r>
          </a:p>
          <a:p>
            <a:pPr algn="l">
              <a:lnSpc>
                <a:spcPct val="150000"/>
              </a:lnSpc>
              <a:buFont typeface="Arial" panose="020B0604020202020204" pitchFamily="34" charset="0"/>
              <a:buChar char="•"/>
            </a:pPr>
            <a:r>
              <a:rPr lang="en-US" sz="2000" b="0" i="0" dirty="0">
                <a:solidFill>
                  <a:srgbClr val="0D405F"/>
                </a:solidFill>
                <a:effectLst/>
                <a:latin typeface="Inter" panose="020B0604020202020204" charset="0"/>
              </a:rPr>
              <a:t>The time interval is one year.</a:t>
            </a:r>
          </a:p>
          <a:p>
            <a:pPr algn="l">
              <a:lnSpc>
                <a:spcPct val="150000"/>
              </a:lnSpc>
              <a:buFont typeface="Arial" panose="020B0604020202020204" pitchFamily="34" charset="0"/>
              <a:buChar char="•"/>
            </a:pPr>
            <a:r>
              <a:rPr lang="en-US" sz="2000" b="0" i="0" dirty="0">
                <a:solidFill>
                  <a:srgbClr val="0D405F"/>
                </a:solidFill>
                <a:effectLst/>
                <a:latin typeface="Inter" panose="020B0604020202020204" charset="0"/>
              </a:rPr>
              <a:t>The mean number of events per time interval, λ, is 0.61.</a:t>
            </a:r>
          </a:p>
          <a:p>
            <a:pPr algn="l">
              <a:lnSpc>
                <a:spcPct val="150000"/>
              </a:lnSpc>
              <a:buFont typeface="Arial" panose="020B0604020202020204" pitchFamily="34" charset="0"/>
              <a:buChar char="•"/>
            </a:pPr>
            <a:r>
              <a:rPr lang="en-US" sz="2000" b="0" i="0" dirty="0">
                <a:solidFill>
                  <a:srgbClr val="0D405F"/>
                </a:solidFill>
                <a:effectLst/>
                <a:latin typeface="Inter" panose="020B0604020202020204" charset="0"/>
              </a:rPr>
              <a:t>The number of deaths by horse kick in a specific year is </a:t>
            </a:r>
            <a:r>
              <a:rPr lang="en-US" sz="2000" b="0" i="1" dirty="0">
                <a:solidFill>
                  <a:srgbClr val="0D405F"/>
                </a:solidFill>
                <a:effectLst/>
                <a:latin typeface="Inter" panose="020B0604020202020204" charset="0"/>
              </a:rPr>
              <a:t>k</a:t>
            </a:r>
            <a:r>
              <a:rPr lang="en-US" sz="2000" b="0" i="0" dirty="0">
                <a:solidFill>
                  <a:srgbClr val="0D405F"/>
                </a:solidFill>
                <a:effectLst/>
                <a:latin typeface="Inter" panose="020B0604020202020204" charset="0"/>
              </a:rPr>
              <a:t>.</a:t>
            </a:r>
          </a:p>
          <a:p>
            <a:pPr algn="l">
              <a:lnSpc>
                <a:spcPct val="150000"/>
              </a:lnSpc>
            </a:pPr>
            <a:endParaRPr lang="en-US" sz="2000" b="0" i="0" dirty="0">
              <a:solidFill>
                <a:srgbClr val="0D405F"/>
              </a:solidFill>
              <a:effectLst/>
              <a:latin typeface="Inter" panose="020B0604020202020204" charset="0"/>
            </a:endParaRPr>
          </a:p>
        </p:txBody>
      </p:sp>
    </p:spTree>
    <p:extLst>
      <p:ext uri="{BB962C8B-B14F-4D97-AF65-F5344CB8AC3E}">
        <p14:creationId xmlns:p14="http://schemas.microsoft.com/office/powerpoint/2010/main" val="24425895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C612BE-12CA-F9CF-34CE-3438F47EEBEB}"/>
              </a:ext>
            </a:extLst>
          </p:cNvPr>
          <p:cNvSpPr txBox="1"/>
          <p:nvPr/>
        </p:nvSpPr>
        <p:spPr>
          <a:xfrm>
            <a:off x="2095500" y="1619251"/>
            <a:ext cx="8709837" cy="2352952"/>
          </a:xfrm>
          <a:prstGeom prst="rect">
            <a:avLst/>
          </a:prstGeom>
          <a:noFill/>
        </p:spPr>
        <p:txBody>
          <a:bodyPr wrap="square">
            <a:spAutoFit/>
          </a:bodyPr>
          <a:lstStyle/>
          <a:p>
            <a:pPr algn="l">
              <a:lnSpc>
                <a:spcPct val="150000"/>
              </a:lnSpc>
            </a:pPr>
            <a:r>
              <a:rPr lang="en-US" sz="2000" b="0" i="0" dirty="0">
                <a:solidFill>
                  <a:srgbClr val="0D405F"/>
                </a:solidFill>
                <a:effectLst/>
                <a:latin typeface="Inter" panose="020B0604020202020204" charset="0"/>
              </a:rPr>
              <a:t>For example, a Poisson distribution could be used to explain or predict:</a:t>
            </a:r>
          </a:p>
          <a:p>
            <a:pPr algn="l">
              <a:lnSpc>
                <a:spcPct val="150000"/>
              </a:lnSpc>
              <a:buFont typeface="Arial" panose="020B0604020202020204" pitchFamily="34" charset="0"/>
              <a:buChar char="•"/>
            </a:pPr>
            <a:r>
              <a:rPr lang="en-US" sz="2000" b="0" i="0" dirty="0">
                <a:solidFill>
                  <a:srgbClr val="0D405F"/>
                </a:solidFill>
                <a:effectLst/>
                <a:latin typeface="Inter" panose="020B0604020202020204" charset="0"/>
              </a:rPr>
              <a:t>Text messages per hour</a:t>
            </a:r>
          </a:p>
          <a:p>
            <a:pPr algn="l">
              <a:lnSpc>
                <a:spcPct val="150000"/>
              </a:lnSpc>
              <a:buFont typeface="Arial" panose="020B0604020202020204" pitchFamily="34" charset="0"/>
              <a:buChar char="•"/>
            </a:pPr>
            <a:r>
              <a:rPr lang="en-US" sz="2000" b="0" i="0" dirty="0">
                <a:solidFill>
                  <a:srgbClr val="0D405F"/>
                </a:solidFill>
                <a:effectLst/>
                <a:latin typeface="Inter" panose="020B0604020202020204" charset="0"/>
              </a:rPr>
              <a:t>Machine malfunctions per year</a:t>
            </a:r>
          </a:p>
          <a:p>
            <a:pPr algn="l">
              <a:lnSpc>
                <a:spcPct val="150000"/>
              </a:lnSpc>
              <a:buFont typeface="Arial" panose="020B0604020202020204" pitchFamily="34" charset="0"/>
              <a:buChar char="•"/>
            </a:pPr>
            <a:r>
              <a:rPr lang="en-US" sz="2000" b="0" i="0" dirty="0">
                <a:solidFill>
                  <a:srgbClr val="0D405F"/>
                </a:solidFill>
                <a:effectLst/>
                <a:latin typeface="Inter" panose="020B0604020202020204" charset="0"/>
              </a:rPr>
              <a:t>Website visitors per month</a:t>
            </a:r>
          </a:p>
          <a:p>
            <a:pPr algn="l">
              <a:lnSpc>
                <a:spcPct val="150000"/>
              </a:lnSpc>
              <a:buFont typeface="Arial" panose="020B0604020202020204" pitchFamily="34" charset="0"/>
              <a:buChar char="•"/>
            </a:pPr>
            <a:r>
              <a:rPr lang="en-US" sz="2000" b="0" i="0" dirty="0">
                <a:solidFill>
                  <a:srgbClr val="0D405F"/>
                </a:solidFill>
                <a:effectLst/>
                <a:latin typeface="Inter" panose="020B0604020202020204" charset="0"/>
              </a:rPr>
              <a:t>Influenza cases per year</a:t>
            </a:r>
          </a:p>
        </p:txBody>
      </p:sp>
      <p:sp>
        <p:nvSpPr>
          <p:cNvPr id="5" name="TextBox 4">
            <a:extLst>
              <a:ext uri="{FF2B5EF4-FFF2-40B4-BE49-F238E27FC236}">
                <a16:creationId xmlns:a16="http://schemas.microsoft.com/office/drawing/2014/main" id="{C68512B6-F8AE-42EE-B22B-77991CCBCA2D}"/>
              </a:ext>
            </a:extLst>
          </p:cNvPr>
          <p:cNvSpPr txBox="1"/>
          <p:nvPr/>
        </p:nvSpPr>
        <p:spPr>
          <a:xfrm>
            <a:off x="1028700" y="781050"/>
            <a:ext cx="7203558" cy="523220"/>
          </a:xfrm>
          <a:prstGeom prst="rect">
            <a:avLst/>
          </a:prstGeom>
          <a:noFill/>
        </p:spPr>
        <p:txBody>
          <a:bodyPr wrap="square">
            <a:spAutoFit/>
          </a:bodyPr>
          <a:lstStyle/>
          <a:p>
            <a:pPr algn="l"/>
            <a:r>
              <a:rPr lang="en-US" sz="2800" b="1" i="0" dirty="0">
                <a:solidFill>
                  <a:srgbClr val="0070C0"/>
                </a:solidFill>
                <a:effectLst/>
                <a:latin typeface="Gilmer"/>
              </a:rPr>
              <a:t>Other examples of Poisson distributions</a:t>
            </a:r>
          </a:p>
        </p:txBody>
      </p:sp>
    </p:spTree>
    <p:extLst>
      <p:ext uri="{BB962C8B-B14F-4D97-AF65-F5344CB8AC3E}">
        <p14:creationId xmlns:p14="http://schemas.microsoft.com/office/powerpoint/2010/main" val="16130495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5179" y="212661"/>
            <a:ext cx="5634355" cy="448945"/>
          </a:xfrm>
          <a:prstGeom prst="rect">
            <a:avLst/>
          </a:prstGeom>
        </p:spPr>
        <p:txBody>
          <a:bodyPr vert="horz" wrap="square" lIns="0" tIns="15875" rIns="0" bIns="0" rtlCol="0">
            <a:spAutoFit/>
          </a:bodyPr>
          <a:lstStyle/>
          <a:p>
            <a:pPr marL="12700">
              <a:lnSpc>
                <a:spcPct val="100000"/>
              </a:lnSpc>
              <a:spcBef>
                <a:spcPts val="125"/>
              </a:spcBef>
            </a:pPr>
            <a:r>
              <a:rPr sz="2750" b="1" spc="10" dirty="0">
                <a:solidFill>
                  <a:srgbClr val="FF0000"/>
                </a:solidFill>
                <a:latin typeface="Times New Roman"/>
                <a:cs typeface="Times New Roman"/>
              </a:rPr>
              <a:t>Continuous</a:t>
            </a:r>
            <a:r>
              <a:rPr sz="2750" b="1" spc="85" dirty="0">
                <a:solidFill>
                  <a:srgbClr val="FF0000"/>
                </a:solidFill>
                <a:latin typeface="Times New Roman"/>
                <a:cs typeface="Times New Roman"/>
              </a:rPr>
              <a:t> </a:t>
            </a:r>
            <a:r>
              <a:rPr sz="2750" b="1" spc="-5" dirty="0">
                <a:solidFill>
                  <a:srgbClr val="FF0000"/>
                </a:solidFill>
                <a:latin typeface="Times New Roman"/>
                <a:cs typeface="Times New Roman"/>
              </a:rPr>
              <a:t>Probability</a:t>
            </a:r>
            <a:r>
              <a:rPr sz="2750" b="1" spc="155" dirty="0">
                <a:solidFill>
                  <a:srgbClr val="FF0000"/>
                </a:solidFill>
                <a:latin typeface="Times New Roman"/>
                <a:cs typeface="Times New Roman"/>
              </a:rPr>
              <a:t> </a:t>
            </a:r>
            <a:r>
              <a:rPr sz="2750" b="1" dirty="0">
                <a:solidFill>
                  <a:srgbClr val="FF0000"/>
                </a:solidFill>
                <a:latin typeface="Times New Roman"/>
                <a:cs typeface="Times New Roman"/>
              </a:rPr>
              <a:t>Distributions</a:t>
            </a:r>
            <a:endParaRPr sz="2750">
              <a:latin typeface="Times New Roman"/>
              <a:cs typeface="Times New Roman"/>
            </a:endParaRPr>
          </a:p>
        </p:txBody>
      </p:sp>
      <p:sp>
        <p:nvSpPr>
          <p:cNvPr id="3" name="object 3"/>
          <p:cNvSpPr txBox="1"/>
          <p:nvPr/>
        </p:nvSpPr>
        <p:spPr>
          <a:xfrm>
            <a:off x="609282" y="708723"/>
            <a:ext cx="10802620" cy="5808578"/>
          </a:xfrm>
          <a:prstGeom prst="rect">
            <a:avLst/>
          </a:prstGeom>
        </p:spPr>
        <p:txBody>
          <a:bodyPr vert="horz" wrap="square" lIns="0" tIns="12700" rIns="0" bIns="0" rtlCol="0">
            <a:spAutoFit/>
          </a:bodyPr>
          <a:lstStyle/>
          <a:p>
            <a:pPr marL="355600" indent="-343535">
              <a:lnSpc>
                <a:spcPct val="100000"/>
              </a:lnSpc>
              <a:spcBef>
                <a:spcPts val="100"/>
              </a:spcBef>
              <a:buFont typeface="Arial MT"/>
              <a:buChar char="•"/>
              <a:tabLst>
                <a:tab pos="355600" algn="l"/>
                <a:tab pos="356235" algn="l"/>
              </a:tabLst>
            </a:pPr>
            <a:r>
              <a:rPr sz="2400" spc="-50" dirty="0">
                <a:solidFill>
                  <a:srgbClr val="FF0000"/>
                </a:solidFill>
                <a:latin typeface="Times New Roman"/>
                <a:cs typeface="Times New Roman"/>
              </a:rPr>
              <a:t>When</a:t>
            </a:r>
            <a:r>
              <a:rPr sz="2400" spc="145" dirty="0">
                <a:solidFill>
                  <a:srgbClr val="FF0000"/>
                </a:solidFill>
                <a:latin typeface="Times New Roman"/>
                <a:cs typeface="Times New Roman"/>
              </a:rPr>
              <a:t> </a:t>
            </a:r>
            <a:r>
              <a:rPr sz="2400" spc="-25" dirty="0">
                <a:solidFill>
                  <a:srgbClr val="FF0000"/>
                </a:solidFill>
                <a:latin typeface="Times New Roman"/>
                <a:cs typeface="Times New Roman"/>
              </a:rPr>
              <a:t>the</a:t>
            </a:r>
            <a:r>
              <a:rPr sz="2400" spc="60" dirty="0">
                <a:solidFill>
                  <a:srgbClr val="FF0000"/>
                </a:solidFill>
                <a:latin typeface="Times New Roman"/>
                <a:cs typeface="Times New Roman"/>
              </a:rPr>
              <a:t> </a:t>
            </a:r>
            <a:r>
              <a:rPr sz="2400" spc="-15" dirty="0">
                <a:solidFill>
                  <a:srgbClr val="FF0000"/>
                </a:solidFill>
                <a:latin typeface="Times New Roman"/>
                <a:cs typeface="Times New Roman"/>
              </a:rPr>
              <a:t>random</a:t>
            </a:r>
            <a:r>
              <a:rPr sz="2400" spc="80" dirty="0">
                <a:solidFill>
                  <a:srgbClr val="FF0000"/>
                </a:solidFill>
                <a:latin typeface="Times New Roman"/>
                <a:cs typeface="Times New Roman"/>
              </a:rPr>
              <a:t> </a:t>
            </a:r>
            <a:r>
              <a:rPr sz="2400" spc="-15" dirty="0">
                <a:solidFill>
                  <a:srgbClr val="FF0000"/>
                </a:solidFill>
                <a:latin typeface="Times New Roman"/>
                <a:cs typeface="Times New Roman"/>
              </a:rPr>
              <a:t>variable</a:t>
            </a:r>
            <a:r>
              <a:rPr sz="2400" spc="65" dirty="0">
                <a:solidFill>
                  <a:srgbClr val="FF0000"/>
                </a:solidFill>
                <a:latin typeface="Times New Roman"/>
                <a:cs typeface="Times New Roman"/>
              </a:rPr>
              <a:t> </a:t>
            </a:r>
            <a:r>
              <a:rPr sz="2400" dirty="0">
                <a:solidFill>
                  <a:srgbClr val="FF0000"/>
                </a:solidFill>
                <a:latin typeface="Times New Roman"/>
                <a:cs typeface="Times New Roman"/>
              </a:rPr>
              <a:t>of</a:t>
            </a:r>
            <a:r>
              <a:rPr sz="2400" spc="-45" dirty="0">
                <a:solidFill>
                  <a:srgbClr val="FF0000"/>
                </a:solidFill>
                <a:latin typeface="Times New Roman"/>
                <a:cs typeface="Times New Roman"/>
              </a:rPr>
              <a:t> </a:t>
            </a:r>
            <a:r>
              <a:rPr sz="2400" spc="-25" dirty="0">
                <a:solidFill>
                  <a:srgbClr val="FF0000"/>
                </a:solidFill>
                <a:latin typeface="Times New Roman"/>
                <a:cs typeface="Times New Roman"/>
              </a:rPr>
              <a:t>interest</a:t>
            </a:r>
            <a:r>
              <a:rPr sz="2400" spc="155" dirty="0">
                <a:solidFill>
                  <a:srgbClr val="FF0000"/>
                </a:solidFill>
                <a:latin typeface="Times New Roman"/>
                <a:cs typeface="Times New Roman"/>
              </a:rPr>
              <a:t> </a:t>
            </a:r>
            <a:r>
              <a:rPr sz="2400" spc="-15" dirty="0">
                <a:solidFill>
                  <a:srgbClr val="FF0000"/>
                </a:solidFill>
                <a:latin typeface="Times New Roman"/>
                <a:cs typeface="Times New Roman"/>
              </a:rPr>
              <a:t>can</a:t>
            </a:r>
            <a:r>
              <a:rPr sz="2400" spc="75" dirty="0">
                <a:solidFill>
                  <a:srgbClr val="FF0000"/>
                </a:solidFill>
                <a:latin typeface="Times New Roman"/>
                <a:cs typeface="Times New Roman"/>
              </a:rPr>
              <a:t> </a:t>
            </a:r>
            <a:r>
              <a:rPr sz="2400" spc="-5" dirty="0">
                <a:solidFill>
                  <a:srgbClr val="FF0000"/>
                </a:solidFill>
                <a:latin typeface="Times New Roman"/>
                <a:cs typeface="Times New Roman"/>
              </a:rPr>
              <a:t>take</a:t>
            </a:r>
            <a:r>
              <a:rPr sz="2400" spc="-15" dirty="0">
                <a:solidFill>
                  <a:srgbClr val="FF0000"/>
                </a:solidFill>
                <a:latin typeface="Times New Roman"/>
                <a:cs typeface="Times New Roman"/>
              </a:rPr>
              <a:t> </a:t>
            </a:r>
            <a:r>
              <a:rPr sz="2400" spc="-35" dirty="0">
                <a:solidFill>
                  <a:srgbClr val="FF0000"/>
                </a:solidFill>
                <a:latin typeface="Times New Roman"/>
                <a:cs typeface="Times New Roman"/>
              </a:rPr>
              <a:t>any</a:t>
            </a:r>
            <a:r>
              <a:rPr sz="2400" spc="75" dirty="0">
                <a:solidFill>
                  <a:srgbClr val="FF0000"/>
                </a:solidFill>
                <a:latin typeface="Times New Roman"/>
                <a:cs typeface="Times New Roman"/>
              </a:rPr>
              <a:t> </a:t>
            </a:r>
            <a:r>
              <a:rPr sz="2400" spc="-35" dirty="0">
                <a:solidFill>
                  <a:srgbClr val="FF0000"/>
                </a:solidFill>
                <a:latin typeface="Times New Roman"/>
                <a:cs typeface="Times New Roman"/>
              </a:rPr>
              <a:t>value</a:t>
            </a:r>
            <a:r>
              <a:rPr sz="2400" spc="135" dirty="0">
                <a:solidFill>
                  <a:srgbClr val="FF0000"/>
                </a:solidFill>
                <a:latin typeface="Times New Roman"/>
                <a:cs typeface="Times New Roman"/>
              </a:rPr>
              <a:t> </a:t>
            </a:r>
            <a:r>
              <a:rPr sz="2400" dirty="0">
                <a:solidFill>
                  <a:srgbClr val="FF0000"/>
                </a:solidFill>
                <a:latin typeface="Times New Roman"/>
                <a:cs typeface="Times New Roman"/>
              </a:rPr>
              <a:t>in</a:t>
            </a:r>
            <a:r>
              <a:rPr sz="2400" spc="5" dirty="0">
                <a:solidFill>
                  <a:srgbClr val="FF0000"/>
                </a:solidFill>
                <a:latin typeface="Times New Roman"/>
                <a:cs typeface="Times New Roman"/>
              </a:rPr>
              <a:t> </a:t>
            </a:r>
            <a:r>
              <a:rPr sz="2400" spc="-10" dirty="0">
                <a:solidFill>
                  <a:srgbClr val="FF0000"/>
                </a:solidFill>
                <a:latin typeface="Times New Roman"/>
                <a:cs typeface="Times New Roman"/>
              </a:rPr>
              <a:t>an</a:t>
            </a:r>
            <a:r>
              <a:rPr sz="2400" dirty="0">
                <a:solidFill>
                  <a:srgbClr val="FF0000"/>
                </a:solidFill>
                <a:latin typeface="Times New Roman"/>
                <a:cs typeface="Times New Roman"/>
              </a:rPr>
              <a:t> </a:t>
            </a:r>
            <a:r>
              <a:rPr sz="2400" spc="-20" dirty="0">
                <a:solidFill>
                  <a:srgbClr val="FF0000"/>
                </a:solidFill>
                <a:latin typeface="Times New Roman"/>
                <a:cs typeface="Times New Roman"/>
              </a:rPr>
              <a:t>interval,</a:t>
            </a:r>
            <a:r>
              <a:rPr sz="2400" spc="155" dirty="0">
                <a:solidFill>
                  <a:srgbClr val="FF0000"/>
                </a:solidFill>
                <a:latin typeface="Times New Roman"/>
                <a:cs typeface="Times New Roman"/>
              </a:rPr>
              <a:t> </a:t>
            </a:r>
            <a:r>
              <a:rPr sz="2400" dirty="0">
                <a:solidFill>
                  <a:srgbClr val="FF0000"/>
                </a:solidFill>
                <a:latin typeface="Times New Roman"/>
                <a:cs typeface="Times New Roman"/>
              </a:rPr>
              <a:t>it</a:t>
            </a:r>
            <a:r>
              <a:rPr sz="2400" spc="-60" dirty="0">
                <a:solidFill>
                  <a:srgbClr val="FF0000"/>
                </a:solidFill>
                <a:latin typeface="Times New Roman"/>
                <a:cs typeface="Times New Roman"/>
              </a:rPr>
              <a:t> </a:t>
            </a:r>
            <a:r>
              <a:rPr sz="2400" dirty="0">
                <a:solidFill>
                  <a:srgbClr val="FF0000"/>
                </a:solidFill>
                <a:latin typeface="Times New Roman"/>
                <a:cs typeface="Times New Roman"/>
              </a:rPr>
              <a:t>is</a:t>
            </a:r>
            <a:r>
              <a:rPr sz="2400" spc="45" dirty="0">
                <a:solidFill>
                  <a:srgbClr val="FF0000"/>
                </a:solidFill>
                <a:latin typeface="Times New Roman"/>
                <a:cs typeface="Times New Roman"/>
              </a:rPr>
              <a:t> </a:t>
            </a:r>
            <a:r>
              <a:rPr sz="2400" spc="-10" dirty="0">
                <a:solidFill>
                  <a:srgbClr val="FF0000"/>
                </a:solidFill>
                <a:latin typeface="Times New Roman"/>
                <a:cs typeface="Times New Roman"/>
              </a:rPr>
              <a:t>called</a:t>
            </a:r>
            <a:endParaRPr sz="2400" dirty="0">
              <a:latin typeface="Times New Roman"/>
              <a:cs typeface="Times New Roman"/>
            </a:endParaRPr>
          </a:p>
          <a:p>
            <a:pPr marL="355600">
              <a:lnSpc>
                <a:spcPct val="100000"/>
              </a:lnSpc>
              <a:spcBef>
                <a:spcPts val="50"/>
              </a:spcBef>
            </a:pPr>
            <a:r>
              <a:rPr sz="2400" spc="-35" dirty="0">
                <a:solidFill>
                  <a:srgbClr val="FF0000"/>
                </a:solidFill>
                <a:latin typeface="Times New Roman"/>
                <a:cs typeface="Times New Roman"/>
              </a:rPr>
              <a:t>continuous</a:t>
            </a:r>
            <a:r>
              <a:rPr sz="2400" spc="254" dirty="0">
                <a:solidFill>
                  <a:srgbClr val="FF0000"/>
                </a:solidFill>
                <a:latin typeface="Times New Roman"/>
                <a:cs typeface="Times New Roman"/>
              </a:rPr>
              <a:t> </a:t>
            </a:r>
            <a:r>
              <a:rPr sz="2400" spc="-15" dirty="0">
                <a:solidFill>
                  <a:srgbClr val="FF0000"/>
                </a:solidFill>
                <a:latin typeface="Times New Roman"/>
                <a:cs typeface="Times New Roman"/>
              </a:rPr>
              <a:t>random</a:t>
            </a:r>
            <a:r>
              <a:rPr sz="2400" spc="65" dirty="0">
                <a:solidFill>
                  <a:srgbClr val="FF0000"/>
                </a:solidFill>
                <a:latin typeface="Times New Roman"/>
                <a:cs typeface="Times New Roman"/>
              </a:rPr>
              <a:t> </a:t>
            </a:r>
            <a:r>
              <a:rPr sz="2400" spc="-10" dirty="0">
                <a:solidFill>
                  <a:srgbClr val="FF0000"/>
                </a:solidFill>
                <a:latin typeface="Times New Roman"/>
                <a:cs typeface="Times New Roman"/>
              </a:rPr>
              <a:t>variable</a:t>
            </a:r>
            <a:r>
              <a:rPr sz="2400" spc="-10" dirty="0">
                <a:latin typeface="Times New Roman"/>
                <a:cs typeface="Times New Roman"/>
              </a:rPr>
              <a:t>.</a:t>
            </a:r>
            <a:endParaRPr sz="2400" dirty="0">
              <a:latin typeface="Times New Roman"/>
              <a:cs typeface="Times New Roman"/>
            </a:endParaRPr>
          </a:p>
          <a:p>
            <a:pPr marL="469900">
              <a:lnSpc>
                <a:spcPts val="2870"/>
              </a:lnSpc>
              <a:spcBef>
                <a:spcPts val="575"/>
              </a:spcBef>
            </a:pPr>
            <a:r>
              <a:rPr sz="2400" dirty="0">
                <a:latin typeface="Arial MT"/>
                <a:cs typeface="Arial MT"/>
              </a:rPr>
              <a:t>–</a:t>
            </a:r>
            <a:r>
              <a:rPr sz="2400" spc="250" dirty="0">
                <a:latin typeface="Arial MT"/>
                <a:cs typeface="Arial MT"/>
              </a:rPr>
              <a:t> </a:t>
            </a:r>
            <a:r>
              <a:rPr sz="2400" spc="-10" dirty="0">
                <a:latin typeface="Times New Roman"/>
                <a:cs typeface="Times New Roman"/>
              </a:rPr>
              <a:t>Every</a:t>
            </a:r>
            <a:r>
              <a:rPr sz="2400" spc="5" dirty="0">
                <a:latin typeface="Times New Roman"/>
                <a:cs typeface="Times New Roman"/>
              </a:rPr>
              <a:t> </a:t>
            </a:r>
            <a:r>
              <a:rPr sz="2400" spc="-25" dirty="0">
                <a:latin typeface="Times New Roman"/>
                <a:cs typeface="Times New Roman"/>
              </a:rPr>
              <a:t>continuous</a:t>
            </a:r>
            <a:r>
              <a:rPr sz="2400" spc="265" dirty="0">
                <a:latin typeface="Times New Roman"/>
                <a:cs typeface="Times New Roman"/>
              </a:rPr>
              <a:t> </a:t>
            </a:r>
            <a:r>
              <a:rPr sz="2400" spc="-15" dirty="0">
                <a:latin typeface="Times New Roman"/>
                <a:cs typeface="Times New Roman"/>
              </a:rPr>
              <a:t>random</a:t>
            </a:r>
            <a:r>
              <a:rPr sz="2400" dirty="0">
                <a:latin typeface="Times New Roman"/>
                <a:cs typeface="Times New Roman"/>
              </a:rPr>
              <a:t> </a:t>
            </a:r>
            <a:r>
              <a:rPr sz="2400" spc="-10" dirty="0">
                <a:latin typeface="Times New Roman"/>
                <a:cs typeface="Times New Roman"/>
              </a:rPr>
              <a:t>variable</a:t>
            </a:r>
            <a:r>
              <a:rPr sz="2400" spc="60" dirty="0">
                <a:latin typeface="Times New Roman"/>
                <a:cs typeface="Times New Roman"/>
              </a:rPr>
              <a:t> </a:t>
            </a:r>
            <a:r>
              <a:rPr sz="2400" spc="-35" dirty="0">
                <a:latin typeface="Times New Roman"/>
                <a:cs typeface="Times New Roman"/>
              </a:rPr>
              <a:t>has</a:t>
            </a:r>
            <a:r>
              <a:rPr sz="2400" spc="170" dirty="0">
                <a:latin typeface="Times New Roman"/>
                <a:cs typeface="Times New Roman"/>
              </a:rPr>
              <a:t> </a:t>
            </a:r>
            <a:r>
              <a:rPr sz="2400" spc="-10" dirty="0">
                <a:solidFill>
                  <a:srgbClr val="0A5ED6"/>
                </a:solidFill>
                <a:latin typeface="Times New Roman"/>
                <a:cs typeface="Times New Roman"/>
              </a:rPr>
              <a:t>an</a:t>
            </a:r>
            <a:r>
              <a:rPr sz="2400" dirty="0">
                <a:solidFill>
                  <a:srgbClr val="0A5ED6"/>
                </a:solidFill>
                <a:latin typeface="Times New Roman"/>
                <a:cs typeface="Times New Roman"/>
              </a:rPr>
              <a:t> </a:t>
            </a:r>
            <a:r>
              <a:rPr sz="2400" spc="-25" dirty="0">
                <a:solidFill>
                  <a:srgbClr val="0A5ED6"/>
                </a:solidFill>
                <a:latin typeface="Times New Roman"/>
                <a:cs typeface="Times New Roman"/>
              </a:rPr>
              <a:t>infinite,</a:t>
            </a:r>
            <a:r>
              <a:rPr sz="2400" spc="155" dirty="0">
                <a:solidFill>
                  <a:srgbClr val="0A5ED6"/>
                </a:solidFill>
                <a:latin typeface="Times New Roman"/>
                <a:cs typeface="Times New Roman"/>
              </a:rPr>
              <a:t> </a:t>
            </a:r>
            <a:r>
              <a:rPr sz="2400" spc="-35" dirty="0">
                <a:solidFill>
                  <a:srgbClr val="0A5ED6"/>
                </a:solidFill>
                <a:latin typeface="Times New Roman"/>
                <a:cs typeface="Times New Roman"/>
              </a:rPr>
              <a:t>uncountable</a:t>
            </a:r>
            <a:r>
              <a:rPr sz="2400" spc="285" dirty="0">
                <a:solidFill>
                  <a:srgbClr val="0A5ED6"/>
                </a:solidFill>
                <a:latin typeface="Times New Roman"/>
                <a:cs typeface="Times New Roman"/>
              </a:rPr>
              <a:t> </a:t>
            </a:r>
            <a:r>
              <a:rPr sz="2400" spc="-55" dirty="0">
                <a:solidFill>
                  <a:srgbClr val="0A5ED6"/>
                </a:solidFill>
                <a:latin typeface="Times New Roman"/>
                <a:cs typeface="Times New Roman"/>
              </a:rPr>
              <a:t>number</a:t>
            </a:r>
            <a:r>
              <a:rPr sz="2400" spc="325" dirty="0">
                <a:solidFill>
                  <a:srgbClr val="0A5ED6"/>
                </a:solidFill>
                <a:latin typeface="Times New Roman"/>
                <a:cs typeface="Times New Roman"/>
              </a:rPr>
              <a:t> </a:t>
            </a:r>
            <a:r>
              <a:rPr sz="2400" dirty="0">
                <a:solidFill>
                  <a:srgbClr val="0A5ED6"/>
                </a:solidFill>
                <a:latin typeface="Times New Roman"/>
                <a:cs typeface="Times New Roman"/>
              </a:rPr>
              <a:t>of</a:t>
            </a:r>
            <a:r>
              <a:rPr sz="2400" spc="30" dirty="0">
                <a:solidFill>
                  <a:srgbClr val="0A5ED6"/>
                </a:solidFill>
                <a:latin typeface="Times New Roman"/>
                <a:cs typeface="Times New Roman"/>
              </a:rPr>
              <a:t> </a:t>
            </a:r>
            <a:r>
              <a:rPr sz="2400" spc="-30" dirty="0">
                <a:solidFill>
                  <a:srgbClr val="0A5ED6"/>
                </a:solidFill>
                <a:latin typeface="Times New Roman"/>
                <a:cs typeface="Times New Roman"/>
              </a:rPr>
              <a:t>possible</a:t>
            </a:r>
            <a:endParaRPr sz="2400" dirty="0">
              <a:latin typeface="Times New Roman"/>
              <a:cs typeface="Times New Roman"/>
            </a:endParaRPr>
          </a:p>
          <a:p>
            <a:pPr marL="755650">
              <a:lnSpc>
                <a:spcPts val="2870"/>
              </a:lnSpc>
            </a:pPr>
            <a:r>
              <a:rPr sz="2400" spc="-35" dirty="0">
                <a:solidFill>
                  <a:srgbClr val="0A5ED6"/>
                </a:solidFill>
                <a:latin typeface="Times New Roman"/>
                <a:cs typeface="Times New Roman"/>
              </a:rPr>
              <a:t>values</a:t>
            </a:r>
            <a:r>
              <a:rPr sz="2400" spc="190" dirty="0">
                <a:solidFill>
                  <a:srgbClr val="0A5ED6"/>
                </a:solidFill>
                <a:latin typeface="Times New Roman"/>
                <a:cs typeface="Times New Roman"/>
              </a:rPr>
              <a:t> </a:t>
            </a:r>
            <a:r>
              <a:rPr sz="2400" dirty="0">
                <a:latin typeface="Times New Roman"/>
                <a:cs typeface="Times New Roman"/>
              </a:rPr>
              <a:t>(i.e.,</a:t>
            </a:r>
            <a:r>
              <a:rPr sz="2400" spc="-80" dirty="0">
                <a:latin typeface="Times New Roman"/>
                <a:cs typeface="Times New Roman"/>
              </a:rPr>
              <a:t> </a:t>
            </a:r>
            <a:r>
              <a:rPr sz="2400" spc="-35" dirty="0">
                <a:latin typeface="Times New Roman"/>
                <a:cs typeface="Times New Roman"/>
              </a:rPr>
              <a:t>any</a:t>
            </a:r>
            <a:r>
              <a:rPr sz="2400" spc="65" dirty="0">
                <a:latin typeface="Times New Roman"/>
                <a:cs typeface="Times New Roman"/>
              </a:rPr>
              <a:t> </a:t>
            </a:r>
            <a:r>
              <a:rPr sz="2400" spc="-35" dirty="0">
                <a:latin typeface="Times New Roman"/>
                <a:cs typeface="Times New Roman"/>
              </a:rPr>
              <a:t>value</a:t>
            </a:r>
            <a:r>
              <a:rPr sz="2400" spc="204" dirty="0">
                <a:latin typeface="Times New Roman"/>
                <a:cs typeface="Times New Roman"/>
              </a:rPr>
              <a:t> </a:t>
            </a:r>
            <a:r>
              <a:rPr sz="2400" dirty="0">
                <a:latin typeface="Times New Roman"/>
                <a:cs typeface="Times New Roman"/>
              </a:rPr>
              <a:t>in</a:t>
            </a:r>
            <a:r>
              <a:rPr sz="2400" spc="-70" dirty="0">
                <a:latin typeface="Times New Roman"/>
                <a:cs typeface="Times New Roman"/>
              </a:rPr>
              <a:t> </a:t>
            </a:r>
            <a:r>
              <a:rPr sz="2400" spc="-10" dirty="0">
                <a:latin typeface="Times New Roman"/>
                <a:cs typeface="Times New Roman"/>
              </a:rPr>
              <a:t>an</a:t>
            </a:r>
            <a:r>
              <a:rPr sz="2400" spc="65" dirty="0">
                <a:latin typeface="Times New Roman"/>
                <a:cs typeface="Times New Roman"/>
              </a:rPr>
              <a:t> </a:t>
            </a:r>
            <a:r>
              <a:rPr sz="2400" spc="-15" dirty="0">
                <a:latin typeface="Times New Roman"/>
                <a:cs typeface="Times New Roman"/>
              </a:rPr>
              <a:t>interval).</a:t>
            </a:r>
            <a:endParaRPr sz="2400" dirty="0">
              <a:latin typeface="Times New Roman"/>
              <a:cs typeface="Times New Roman"/>
            </a:endParaRPr>
          </a:p>
          <a:p>
            <a:pPr>
              <a:lnSpc>
                <a:spcPct val="100000"/>
              </a:lnSpc>
            </a:pPr>
            <a:endParaRPr sz="3500" dirty="0">
              <a:latin typeface="Times New Roman"/>
              <a:cs typeface="Times New Roman"/>
            </a:endParaRPr>
          </a:p>
          <a:p>
            <a:pPr marL="355600" indent="-343535">
              <a:lnSpc>
                <a:spcPct val="100000"/>
              </a:lnSpc>
              <a:spcBef>
                <a:spcPts val="5"/>
              </a:spcBef>
              <a:buFont typeface="Arial MT"/>
              <a:buChar char="•"/>
              <a:tabLst>
                <a:tab pos="355600" algn="l"/>
                <a:tab pos="356235" algn="l"/>
              </a:tabLst>
            </a:pPr>
            <a:r>
              <a:rPr sz="2400" b="1" dirty="0">
                <a:latin typeface="Times New Roman"/>
                <a:cs typeface="Times New Roman"/>
              </a:rPr>
              <a:t>Examples</a:t>
            </a:r>
            <a:r>
              <a:rPr sz="2400" b="1" spc="-30" dirty="0">
                <a:latin typeface="Times New Roman"/>
                <a:cs typeface="Times New Roman"/>
              </a:rPr>
              <a:t> </a:t>
            </a:r>
            <a:endParaRPr lang="en-US" sz="2400" b="1" spc="-30" dirty="0">
              <a:latin typeface="Times New Roman"/>
              <a:cs typeface="Times New Roman"/>
            </a:endParaRPr>
          </a:p>
          <a:p>
            <a:pPr marL="812800" lvl="1" indent="-343535">
              <a:spcBef>
                <a:spcPts val="5"/>
              </a:spcBef>
              <a:buFont typeface="Arial MT"/>
              <a:buChar char="•"/>
              <a:tabLst>
                <a:tab pos="355600" algn="l"/>
                <a:tab pos="356235" algn="l"/>
              </a:tabLst>
            </a:pPr>
            <a:r>
              <a:rPr sz="2400" spc="-40" dirty="0">
                <a:latin typeface="Times New Roman"/>
                <a:cs typeface="Times New Roman"/>
              </a:rPr>
              <a:t>Temperature</a:t>
            </a:r>
            <a:r>
              <a:rPr sz="2400" spc="210" dirty="0">
                <a:latin typeface="Times New Roman"/>
                <a:cs typeface="Times New Roman"/>
              </a:rPr>
              <a:t> </a:t>
            </a:r>
            <a:r>
              <a:rPr sz="2400" dirty="0">
                <a:latin typeface="Times New Roman"/>
                <a:cs typeface="Times New Roman"/>
              </a:rPr>
              <a:t>on</a:t>
            </a:r>
            <a:r>
              <a:rPr sz="2400" spc="5"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spc="-35" dirty="0">
                <a:latin typeface="Times New Roman"/>
                <a:cs typeface="Times New Roman"/>
              </a:rPr>
              <a:t>given</a:t>
            </a:r>
            <a:r>
              <a:rPr sz="2400" spc="150" dirty="0">
                <a:latin typeface="Times New Roman"/>
                <a:cs typeface="Times New Roman"/>
              </a:rPr>
              <a:t> </a:t>
            </a:r>
            <a:r>
              <a:rPr sz="2400" spc="-60" dirty="0">
                <a:latin typeface="Times New Roman"/>
                <a:cs typeface="Times New Roman"/>
              </a:rPr>
              <a:t>day,</a:t>
            </a:r>
            <a:r>
              <a:rPr sz="2400" spc="75" dirty="0">
                <a:latin typeface="Times New Roman"/>
                <a:cs typeface="Times New Roman"/>
              </a:rPr>
              <a:t> </a:t>
            </a:r>
            <a:r>
              <a:rPr sz="2400" spc="-40" dirty="0">
                <a:latin typeface="Times New Roman"/>
                <a:cs typeface="Times New Roman"/>
              </a:rPr>
              <a:t>Length,</a:t>
            </a:r>
            <a:r>
              <a:rPr sz="2400" spc="225" dirty="0">
                <a:latin typeface="Times New Roman"/>
                <a:cs typeface="Times New Roman"/>
              </a:rPr>
              <a:t> </a:t>
            </a:r>
            <a:r>
              <a:rPr sz="2400" spc="-35" dirty="0">
                <a:latin typeface="Times New Roman"/>
                <a:cs typeface="Times New Roman"/>
              </a:rPr>
              <a:t>height,</a:t>
            </a:r>
            <a:r>
              <a:rPr sz="2400" spc="235" dirty="0">
                <a:latin typeface="Times New Roman"/>
                <a:cs typeface="Times New Roman"/>
              </a:rPr>
              <a:t> </a:t>
            </a:r>
            <a:r>
              <a:rPr sz="2400" spc="-30" dirty="0">
                <a:latin typeface="Times New Roman"/>
                <a:cs typeface="Times New Roman"/>
              </a:rPr>
              <a:t>intensity</a:t>
            </a:r>
            <a:r>
              <a:rPr sz="2400" spc="229" dirty="0">
                <a:latin typeface="Times New Roman"/>
                <a:cs typeface="Times New Roman"/>
              </a:rPr>
              <a:t> </a:t>
            </a:r>
            <a:r>
              <a:rPr sz="2400" dirty="0">
                <a:latin typeface="Times New Roman"/>
                <a:cs typeface="Times New Roman"/>
              </a:rPr>
              <a:t>of</a:t>
            </a:r>
            <a:r>
              <a:rPr sz="2400" spc="20" dirty="0">
                <a:latin typeface="Times New Roman"/>
                <a:cs typeface="Times New Roman"/>
              </a:rPr>
              <a:t> </a:t>
            </a:r>
            <a:r>
              <a:rPr sz="2400" spc="-30" dirty="0">
                <a:latin typeface="Times New Roman"/>
                <a:cs typeface="Times New Roman"/>
              </a:rPr>
              <a:t>light</a:t>
            </a:r>
            <a:r>
              <a:rPr sz="2400" spc="85" dirty="0">
                <a:latin typeface="Times New Roman"/>
                <a:cs typeface="Times New Roman"/>
              </a:rPr>
              <a:t> </a:t>
            </a:r>
            <a:r>
              <a:rPr sz="2400" spc="-20" dirty="0">
                <a:latin typeface="Times New Roman"/>
                <a:cs typeface="Times New Roman"/>
              </a:rPr>
              <a:t>falling</a:t>
            </a:r>
            <a:r>
              <a:rPr sz="2400" spc="150" dirty="0">
                <a:latin typeface="Times New Roman"/>
                <a:cs typeface="Times New Roman"/>
              </a:rPr>
              <a:t> </a:t>
            </a:r>
            <a:r>
              <a:rPr sz="2400" dirty="0">
                <a:latin typeface="Times New Roman"/>
                <a:cs typeface="Times New Roman"/>
              </a:rPr>
              <a:t>on</a:t>
            </a:r>
            <a:r>
              <a:rPr sz="2400" spc="5" dirty="0">
                <a:latin typeface="Times New Roman"/>
                <a:cs typeface="Times New Roman"/>
              </a:rPr>
              <a:t> </a:t>
            </a:r>
            <a:r>
              <a:rPr sz="2400" dirty="0">
                <a:latin typeface="Times New Roman"/>
                <a:cs typeface="Times New Roman"/>
              </a:rPr>
              <a:t>a</a:t>
            </a:r>
          </a:p>
          <a:p>
            <a:pPr marL="812800" lvl="1">
              <a:spcBef>
                <a:spcPts val="45"/>
              </a:spcBef>
            </a:pPr>
            <a:r>
              <a:rPr sz="2400" spc="-35" dirty="0">
                <a:latin typeface="Times New Roman"/>
                <a:cs typeface="Times New Roman"/>
              </a:rPr>
              <a:t>given</a:t>
            </a:r>
            <a:r>
              <a:rPr sz="2400" spc="114" dirty="0">
                <a:latin typeface="Times New Roman"/>
                <a:cs typeface="Times New Roman"/>
              </a:rPr>
              <a:t> </a:t>
            </a:r>
            <a:r>
              <a:rPr sz="2400" spc="-25" dirty="0">
                <a:latin typeface="Times New Roman"/>
                <a:cs typeface="Times New Roman"/>
              </a:rPr>
              <a:t>region.</a:t>
            </a:r>
            <a:endParaRPr sz="2400" dirty="0">
              <a:latin typeface="Times New Roman"/>
              <a:cs typeface="Times New Roman"/>
            </a:endParaRPr>
          </a:p>
          <a:p>
            <a:pPr marL="812800" lvl="1" indent="-343535">
              <a:spcBef>
                <a:spcPts val="500"/>
              </a:spcBef>
              <a:buFont typeface="Arial MT"/>
              <a:buChar char="•"/>
              <a:tabLst>
                <a:tab pos="355600" algn="l"/>
                <a:tab pos="356235" algn="l"/>
              </a:tabLst>
            </a:pPr>
            <a:r>
              <a:rPr sz="2400" spc="10" dirty="0">
                <a:latin typeface="Calibri"/>
                <a:cs typeface="Calibri"/>
              </a:rPr>
              <a:t>The</a:t>
            </a:r>
            <a:r>
              <a:rPr sz="2400" spc="-10" dirty="0">
                <a:latin typeface="Calibri"/>
                <a:cs typeface="Calibri"/>
              </a:rPr>
              <a:t> </a:t>
            </a:r>
            <a:r>
              <a:rPr sz="2400" spc="-5" dirty="0">
                <a:latin typeface="Calibri"/>
                <a:cs typeface="Calibri"/>
              </a:rPr>
              <a:t>length</a:t>
            </a:r>
            <a:r>
              <a:rPr sz="2400" spc="-80" dirty="0">
                <a:latin typeface="Calibri"/>
                <a:cs typeface="Calibri"/>
              </a:rPr>
              <a:t> </a:t>
            </a:r>
            <a:r>
              <a:rPr sz="2400" dirty="0">
                <a:latin typeface="Calibri"/>
                <a:cs typeface="Calibri"/>
              </a:rPr>
              <a:t>of time</a:t>
            </a:r>
            <a:r>
              <a:rPr sz="2400" spc="-10" dirty="0">
                <a:latin typeface="Calibri"/>
                <a:cs typeface="Calibri"/>
              </a:rPr>
              <a:t> </a:t>
            </a:r>
            <a:r>
              <a:rPr sz="2400" spc="-15" dirty="0">
                <a:latin typeface="Calibri"/>
                <a:cs typeface="Calibri"/>
              </a:rPr>
              <a:t>it</a:t>
            </a:r>
            <a:r>
              <a:rPr sz="2400" dirty="0">
                <a:latin typeface="Calibri"/>
                <a:cs typeface="Calibri"/>
              </a:rPr>
              <a:t> </a:t>
            </a:r>
            <a:r>
              <a:rPr sz="2400" spc="-10" dirty="0">
                <a:latin typeface="Calibri"/>
                <a:cs typeface="Calibri"/>
              </a:rPr>
              <a:t>takes</a:t>
            </a:r>
            <a:r>
              <a:rPr sz="2400" spc="-130" dirty="0">
                <a:latin typeface="Calibri"/>
                <a:cs typeface="Calibri"/>
              </a:rPr>
              <a:t> </a:t>
            </a:r>
            <a:r>
              <a:rPr sz="2400" dirty="0">
                <a:latin typeface="Calibri"/>
                <a:cs typeface="Calibri"/>
              </a:rPr>
              <a:t>a</a:t>
            </a:r>
            <a:r>
              <a:rPr sz="2400" spc="30" dirty="0">
                <a:latin typeface="Calibri"/>
                <a:cs typeface="Calibri"/>
              </a:rPr>
              <a:t> </a:t>
            </a:r>
            <a:r>
              <a:rPr sz="2400" spc="5" dirty="0">
                <a:latin typeface="Calibri"/>
                <a:cs typeface="Calibri"/>
              </a:rPr>
              <a:t>truck</a:t>
            </a:r>
            <a:r>
              <a:rPr sz="2400" spc="-60" dirty="0">
                <a:latin typeface="Calibri"/>
                <a:cs typeface="Calibri"/>
              </a:rPr>
              <a:t> </a:t>
            </a:r>
            <a:r>
              <a:rPr sz="2400" spc="-15" dirty="0">
                <a:latin typeface="Calibri"/>
                <a:cs typeface="Calibri"/>
              </a:rPr>
              <a:t>driver</a:t>
            </a:r>
            <a:r>
              <a:rPr sz="2400" spc="45" dirty="0">
                <a:latin typeface="Calibri"/>
                <a:cs typeface="Calibri"/>
              </a:rPr>
              <a:t> </a:t>
            </a:r>
            <a:r>
              <a:rPr sz="2400" spc="5" dirty="0">
                <a:latin typeface="Calibri"/>
                <a:cs typeface="Calibri"/>
              </a:rPr>
              <a:t>to</a:t>
            </a:r>
            <a:r>
              <a:rPr sz="2400" spc="-85" dirty="0">
                <a:latin typeface="Calibri"/>
                <a:cs typeface="Calibri"/>
              </a:rPr>
              <a:t> </a:t>
            </a:r>
            <a:r>
              <a:rPr sz="2400" spc="-5" dirty="0">
                <a:latin typeface="Calibri"/>
                <a:cs typeface="Calibri"/>
              </a:rPr>
              <a:t>go</a:t>
            </a:r>
            <a:r>
              <a:rPr sz="2400" spc="-10" dirty="0">
                <a:latin typeface="Calibri"/>
                <a:cs typeface="Calibri"/>
              </a:rPr>
              <a:t> </a:t>
            </a:r>
            <a:r>
              <a:rPr sz="2400" spc="-20" dirty="0">
                <a:latin typeface="Calibri"/>
                <a:cs typeface="Calibri"/>
              </a:rPr>
              <a:t>from</a:t>
            </a:r>
            <a:r>
              <a:rPr sz="2400" spc="15" dirty="0">
                <a:latin typeface="Calibri"/>
                <a:cs typeface="Calibri"/>
              </a:rPr>
              <a:t> </a:t>
            </a:r>
            <a:r>
              <a:rPr sz="2400" spc="5" dirty="0">
                <a:latin typeface="Calibri"/>
                <a:cs typeface="Calibri"/>
              </a:rPr>
              <a:t>New</a:t>
            </a:r>
            <a:r>
              <a:rPr sz="2400" spc="-85" dirty="0">
                <a:latin typeface="Calibri"/>
                <a:cs typeface="Calibri"/>
              </a:rPr>
              <a:t> </a:t>
            </a:r>
            <a:r>
              <a:rPr sz="2400" spc="-35" dirty="0">
                <a:latin typeface="Calibri"/>
                <a:cs typeface="Calibri"/>
              </a:rPr>
              <a:t>York</a:t>
            </a:r>
            <a:r>
              <a:rPr sz="2400" spc="-60" dirty="0">
                <a:latin typeface="Calibri"/>
                <a:cs typeface="Calibri"/>
              </a:rPr>
              <a:t> </a:t>
            </a:r>
            <a:r>
              <a:rPr sz="2400" spc="-10" dirty="0">
                <a:latin typeface="Calibri"/>
                <a:cs typeface="Calibri"/>
              </a:rPr>
              <a:t>City</a:t>
            </a:r>
            <a:r>
              <a:rPr sz="2400" spc="20" dirty="0">
                <a:latin typeface="Calibri"/>
                <a:cs typeface="Calibri"/>
              </a:rPr>
              <a:t> </a:t>
            </a:r>
            <a:r>
              <a:rPr sz="2400" spc="5" dirty="0">
                <a:latin typeface="Calibri"/>
                <a:cs typeface="Calibri"/>
              </a:rPr>
              <a:t>to</a:t>
            </a:r>
            <a:r>
              <a:rPr sz="2400" spc="-85" dirty="0">
                <a:latin typeface="Calibri"/>
                <a:cs typeface="Calibri"/>
              </a:rPr>
              <a:t> </a:t>
            </a:r>
            <a:r>
              <a:rPr sz="2400" spc="-15" dirty="0">
                <a:latin typeface="Calibri"/>
                <a:cs typeface="Calibri"/>
              </a:rPr>
              <a:t>Miami.</a:t>
            </a:r>
            <a:endParaRPr sz="2400" dirty="0">
              <a:latin typeface="Calibri"/>
              <a:cs typeface="Calibri"/>
            </a:endParaRPr>
          </a:p>
          <a:p>
            <a:pPr marL="812800" lvl="1" indent="-343535">
              <a:spcBef>
                <a:spcPts val="575"/>
              </a:spcBef>
              <a:buFont typeface="Arial MT"/>
              <a:buChar char="•"/>
              <a:tabLst>
                <a:tab pos="355600" algn="l"/>
                <a:tab pos="356235" algn="l"/>
              </a:tabLst>
            </a:pPr>
            <a:r>
              <a:rPr sz="2400" spc="10" dirty="0">
                <a:latin typeface="Calibri"/>
                <a:cs typeface="Calibri"/>
              </a:rPr>
              <a:t>The</a:t>
            </a:r>
            <a:r>
              <a:rPr sz="2400" spc="-20" dirty="0">
                <a:latin typeface="Calibri"/>
                <a:cs typeface="Calibri"/>
              </a:rPr>
              <a:t> </a:t>
            </a:r>
            <a:r>
              <a:rPr sz="2400" spc="5" dirty="0">
                <a:latin typeface="Calibri"/>
                <a:cs typeface="Calibri"/>
              </a:rPr>
              <a:t>depth</a:t>
            </a:r>
            <a:r>
              <a:rPr sz="2400" spc="-90" dirty="0">
                <a:latin typeface="Calibri"/>
                <a:cs typeface="Calibri"/>
              </a:rPr>
              <a:t> </a:t>
            </a:r>
            <a:r>
              <a:rPr sz="2400" dirty="0">
                <a:latin typeface="Calibri"/>
                <a:cs typeface="Calibri"/>
              </a:rPr>
              <a:t>of</a:t>
            </a:r>
            <a:r>
              <a:rPr sz="2400" spc="-10" dirty="0">
                <a:latin typeface="Calibri"/>
                <a:cs typeface="Calibri"/>
              </a:rPr>
              <a:t> </a:t>
            </a:r>
            <a:r>
              <a:rPr sz="2400" spc="-15" dirty="0">
                <a:latin typeface="Calibri"/>
                <a:cs typeface="Calibri"/>
              </a:rPr>
              <a:t>drilling</a:t>
            </a:r>
            <a:r>
              <a:rPr sz="2400" spc="40" dirty="0">
                <a:latin typeface="Calibri"/>
                <a:cs typeface="Calibri"/>
              </a:rPr>
              <a:t> </a:t>
            </a:r>
            <a:r>
              <a:rPr sz="2400" spc="5" dirty="0">
                <a:latin typeface="Calibri"/>
                <a:cs typeface="Calibri"/>
              </a:rPr>
              <a:t>to</a:t>
            </a:r>
            <a:r>
              <a:rPr sz="2400" spc="-95" dirty="0">
                <a:latin typeface="Calibri"/>
                <a:cs typeface="Calibri"/>
              </a:rPr>
              <a:t> </a:t>
            </a:r>
            <a:r>
              <a:rPr sz="2400" spc="-5" dirty="0">
                <a:latin typeface="Calibri"/>
                <a:cs typeface="Calibri"/>
              </a:rPr>
              <a:t>find</a:t>
            </a:r>
            <a:r>
              <a:rPr sz="2400" spc="-15" dirty="0">
                <a:latin typeface="Calibri"/>
                <a:cs typeface="Calibri"/>
              </a:rPr>
              <a:t> oil.</a:t>
            </a:r>
            <a:endParaRPr sz="2400" dirty="0">
              <a:latin typeface="Calibri"/>
              <a:cs typeface="Calibri"/>
            </a:endParaRPr>
          </a:p>
          <a:p>
            <a:pPr marL="812800" lvl="1" indent="-343535">
              <a:spcBef>
                <a:spcPts val="575"/>
              </a:spcBef>
              <a:buFont typeface="Arial MT"/>
              <a:buChar char="•"/>
              <a:tabLst>
                <a:tab pos="355600" algn="l"/>
                <a:tab pos="356235" algn="l"/>
              </a:tabLst>
            </a:pPr>
            <a:r>
              <a:rPr sz="2400" spc="10" dirty="0">
                <a:latin typeface="Calibri"/>
                <a:cs typeface="Calibri"/>
              </a:rPr>
              <a:t>The</a:t>
            </a:r>
            <a:r>
              <a:rPr sz="2400" spc="-15" dirty="0">
                <a:latin typeface="Calibri"/>
                <a:cs typeface="Calibri"/>
              </a:rPr>
              <a:t> </a:t>
            </a:r>
            <a:r>
              <a:rPr sz="2400" spc="-5" dirty="0">
                <a:latin typeface="Calibri"/>
                <a:cs typeface="Calibri"/>
              </a:rPr>
              <a:t>weight</a:t>
            </a:r>
            <a:r>
              <a:rPr sz="2400" spc="-65" dirty="0">
                <a:latin typeface="Calibri"/>
                <a:cs typeface="Calibri"/>
              </a:rPr>
              <a:t> </a:t>
            </a:r>
            <a:r>
              <a:rPr sz="2400" dirty="0">
                <a:latin typeface="Calibri"/>
                <a:cs typeface="Calibri"/>
              </a:rPr>
              <a:t>of</a:t>
            </a:r>
            <a:r>
              <a:rPr sz="2400" spc="-5" dirty="0">
                <a:latin typeface="Calibri"/>
                <a:cs typeface="Calibri"/>
              </a:rPr>
              <a:t> </a:t>
            </a:r>
            <a:r>
              <a:rPr sz="2400" dirty="0">
                <a:latin typeface="Calibri"/>
                <a:cs typeface="Calibri"/>
              </a:rPr>
              <a:t>a</a:t>
            </a:r>
            <a:r>
              <a:rPr sz="2400" spc="-40" dirty="0">
                <a:latin typeface="Calibri"/>
                <a:cs typeface="Calibri"/>
              </a:rPr>
              <a:t> </a:t>
            </a:r>
            <a:r>
              <a:rPr sz="2400" spc="5" dirty="0">
                <a:latin typeface="Calibri"/>
                <a:cs typeface="Calibri"/>
              </a:rPr>
              <a:t>truck</a:t>
            </a:r>
            <a:r>
              <a:rPr sz="2400" spc="-60" dirty="0">
                <a:latin typeface="Calibri"/>
                <a:cs typeface="Calibri"/>
              </a:rPr>
              <a:t> </a:t>
            </a:r>
            <a:r>
              <a:rPr sz="2400" spc="-15" dirty="0">
                <a:latin typeface="Calibri"/>
                <a:cs typeface="Calibri"/>
              </a:rPr>
              <a:t>in</a:t>
            </a:r>
            <a:r>
              <a:rPr sz="2400" spc="-10" dirty="0">
                <a:latin typeface="Calibri"/>
                <a:cs typeface="Calibri"/>
              </a:rPr>
              <a:t> </a:t>
            </a:r>
            <a:r>
              <a:rPr sz="2400" dirty="0">
                <a:latin typeface="Calibri"/>
                <a:cs typeface="Calibri"/>
              </a:rPr>
              <a:t>a</a:t>
            </a:r>
            <a:r>
              <a:rPr sz="2400" spc="30" dirty="0">
                <a:latin typeface="Calibri"/>
                <a:cs typeface="Calibri"/>
              </a:rPr>
              <a:t> </a:t>
            </a:r>
            <a:r>
              <a:rPr sz="2400" spc="5" dirty="0">
                <a:latin typeface="Calibri"/>
                <a:cs typeface="Calibri"/>
              </a:rPr>
              <a:t>truck-weighing</a:t>
            </a:r>
            <a:r>
              <a:rPr sz="2400" spc="-170" dirty="0">
                <a:latin typeface="Calibri"/>
                <a:cs typeface="Calibri"/>
              </a:rPr>
              <a:t> </a:t>
            </a:r>
            <a:r>
              <a:rPr sz="2400" dirty="0">
                <a:latin typeface="Calibri"/>
                <a:cs typeface="Calibri"/>
              </a:rPr>
              <a:t>station.</a:t>
            </a:r>
          </a:p>
          <a:p>
            <a:pPr marL="812800" lvl="1" indent="-343535">
              <a:spcBef>
                <a:spcPts val="575"/>
              </a:spcBef>
              <a:buFont typeface="Arial MT"/>
              <a:buChar char="•"/>
              <a:tabLst>
                <a:tab pos="355600" algn="l"/>
                <a:tab pos="356235" algn="l"/>
              </a:tabLst>
            </a:pPr>
            <a:r>
              <a:rPr sz="2400" spc="10" dirty="0">
                <a:latin typeface="Calibri"/>
                <a:cs typeface="Calibri"/>
              </a:rPr>
              <a:t>The</a:t>
            </a:r>
            <a:r>
              <a:rPr sz="2400" spc="-15" dirty="0">
                <a:latin typeface="Calibri"/>
                <a:cs typeface="Calibri"/>
              </a:rPr>
              <a:t> </a:t>
            </a:r>
            <a:r>
              <a:rPr sz="2400" spc="5" dirty="0">
                <a:latin typeface="Calibri"/>
                <a:cs typeface="Calibri"/>
              </a:rPr>
              <a:t>amount</a:t>
            </a:r>
            <a:r>
              <a:rPr sz="2400" spc="-80" dirty="0">
                <a:latin typeface="Calibri"/>
                <a:cs typeface="Calibri"/>
              </a:rPr>
              <a:t> </a:t>
            </a:r>
            <a:r>
              <a:rPr sz="2400" dirty="0">
                <a:latin typeface="Calibri"/>
                <a:cs typeface="Calibri"/>
              </a:rPr>
              <a:t>of</a:t>
            </a:r>
            <a:r>
              <a:rPr sz="2400" spc="-80" dirty="0">
                <a:latin typeface="Calibri"/>
                <a:cs typeface="Calibri"/>
              </a:rPr>
              <a:t> </a:t>
            </a:r>
            <a:r>
              <a:rPr sz="2400" spc="-5" dirty="0">
                <a:latin typeface="Calibri"/>
                <a:cs typeface="Calibri"/>
              </a:rPr>
              <a:t>water</a:t>
            </a:r>
            <a:r>
              <a:rPr sz="2400" spc="-25" dirty="0">
                <a:latin typeface="Calibri"/>
                <a:cs typeface="Calibri"/>
              </a:rPr>
              <a:t> </a:t>
            </a:r>
            <a:r>
              <a:rPr sz="2400" spc="-15" dirty="0">
                <a:latin typeface="Calibri"/>
                <a:cs typeface="Calibri"/>
              </a:rPr>
              <a:t>in</a:t>
            </a:r>
            <a:r>
              <a:rPr sz="2400" spc="-10" dirty="0">
                <a:latin typeface="Calibri"/>
                <a:cs typeface="Calibri"/>
              </a:rPr>
              <a:t> </a:t>
            </a:r>
            <a:r>
              <a:rPr sz="2400" dirty="0">
                <a:latin typeface="Calibri"/>
                <a:cs typeface="Calibri"/>
              </a:rPr>
              <a:t>a</a:t>
            </a:r>
            <a:r>
              <a:rPr sz="2400" spc="-45" dirty="0">
                <a:latin typeface="Calibri"/>
                <a:cs typeface="Calibri"/>
              </a:rPr>
              <a:t> </a:t>
            </a:r>
            <a:r>
              <a:rPr sz="2400" spc="5" dirty="0">
                <a:latin typeface="Calibri"/>
                <a:cs typeface="Calibri"/>
              </a:rPr>
              <a:t>12-ounce</a:t>
            </a:r>
            <a:r>
              <a:rPr sz="2400" spc="-15" dirty="0">
                <a:latin typeface="Calibri"/>
                <a:cs typeface="Calibri"/>
              </a:rPr>
              <a:t> </a:t>
            </a:r>
            <a:r>
              <a:rPr sz="2400" dirty="0">
                <a:latin typeface="Calibri"/>
                <a:cs typeface="Calibri"/>
              </a:rPr>
              <a:t>bottle.</a:t>
            </a:r>
          </a:p>
          <a:p>
            <a:pPr marL="12700" marR="620395">
              <a:lnSpc>
                <a:spcPct val="101699"/>
              </a:lnSpc>
              <a:spcBef>
                <a:spcPts val="525"/>
              </a:spcBef>
            </a:pPr>
            <a:r>
              <a:rPr sz="2400" spc="5" dirty="0">
                <a:solidFill>
                  <a:srgbClr val="FF0000"/>
                </a:solidFill>
                <a:latin typeface="Calibri"/>
                <a:cs typeface="Calibri"/>
              </a:rPr>
              <a:t>For</a:t>
            </a:r>
            <a:r>
              <a:rPr sz="2400" spc="-110" dirty="0">
                <a:solidFill>
                  <a:srgbClr val="FF0000"/>
                </a:solidFill>
                <a:latin typeface="Calibri"/>
                <a:cs typeface="Calibri"/>
              </a:rPr>
              <a:t> </a:t>
            </a:r>
            <a:r>
              <a:rPr sz="2400" dirty="0">
                <a:solidFill>
                  <a:srgbClr val="FF0000"/>
                </a:solidFill>
                <a:latin typeface="Calibri"/>
                <a:cs typeface="Calibri"/>
              </a:rPr>
              <a:t>each of</a:t>
            </a:r>
            <a:r>
              <a:rPr sz="2400" spc="-5" dirty="0">
                <a:solidFill>
                  <a:srgbClr val="FF0000"/>
                </a:solidFill>
                <a:latin typeface="Calibri"/>
                <a:cs typeface="Calibri"/>
              </a:rPr>
              <a:t> </a:t>
            </a:r>
            <a:r>
              <a:rPr sz="2400" spc="10" dirty="0">
                <a:solidFill>
                  <a:srgbClr val="FF0000"/>
                </a:solidFill>
                <a:latin typeface="Calibri"/>
                <a:cs typeface="Calibri"/>
              </a:rPr>
              <a:t>these,</a:t>
            </a:r>
            <a:r>
              <a:rPr sz="2400" spc="-80" dirty="0">
                <a:solidFill>
                  <a:srgbClr val="FF0000"/>
                </a:solidFill>
                <a:latin typeface="Calibri"/>
                <a:cs typeface="Calibri"/>
              </a:rPr>
              <a:t> </a:t>
            </a:r>
            <a:r>
              <a:rPr sz="2400" spc="-15" dirty="0">
                <a:solidFill>
                  <a:srgbClr val="FF0000"/>
                </a:solidFill>
                <a:latin typeface="Calibri"/>
                <a:cs typeface="Calibri"/>
              </a:rPr>
              <a:t>if</a:t>
            </a:r>
            <a:r>
              <a:rPr sz="2400" spc="65" dirty="0">
                <a:solidFill>
                  <a:srgbClr val="FF0000"/>
                </a:solidFill>
                <a:latin typeface="Calibri"/>
                <a:cs typeface="Calibri"/>
              </a:rPr>
              <a:t> </a:t>
            </a:r>
            <a:r>
              <a:rPr sz="2400" spc="5" dirty="0">
                <a:solidFill>
                  <a:srgbClr val="FF0000"/>
                </a:solidFill>
                <a:latin typeface="Calibri"/>
                <a:cs typeface="Calibri"/>
              </a:rPr>
              <a:t>the</a:t>
            </a:r>
            <a:r>
              <a:rPr sz="2400" spc="-80" dirty="0">
                <a:solidFill>
                  <a:srgbClr val="FF0000"/>
                </a:solidFill>
                <a:latin typeface="Calibri"/>
                <a:cs typeface="Calibri"/>
              </a:rPr>
              <a:t> </a:t>
            </a:r>
            <a:r>
              <a:rPr sz="2400" spc="-20" dirty="0">
                <a:solidFill>
                  <a:srgbClr val="FF0000"/>
                </a:solidFill>
                <a:latin typeface="Calibri"/>
                <a:cs typeface="Calibri"/>
              </a:rPr>
              <a:t>variable</a:t>
            </a:r>
            <a:r>
              <a:rPr sz="2400" spc="135" dirty="0">
                <a:solidFill>
                  <a:srgbClr val="FF0000"/>
                </a:solidFill>
                <a:latin typeface="Calibri"/>
                <a:cs typeface="Calibri"/>
              </a:rPr>
              <a:t> </a:t>
            </a:r>
            <a:r>
              <a:rPr sz="2400" spc="-15" dirty="0">
                <a:solidFill>
                  <a:srgbClr val="FF0000"/>
                </a:solidFill>
                <a:latin typeface="Calibri"/>
                <a:cs typeface="Calibri"/>
              </a:rPr>
              <a:t>is</a:t>
            </a:r>
            <a:r>
              <a:rPr sz="2400" spc="45" dirty="0">
                <a:solidFill>
                  <a:srgbClr val="FF0000"/>
                </a:solidFill>
                <a:latin typeface="Calibri"/>
                <a:cs typeface="Calibri"/>
              </a:rPr>
              <a:t> </a:t>
            </a:r>
            <a:r>
              <a:rPr sz="2400" spc="10" dirty="0">
                <a:solidFill>
                  <a:srgbClr val="FF0000"/>
                </a:solidFill>
                <a:latin typeface="Calibri"/>
                <a:cs typeface="Calibri"/>
              </a:rPr>
              <a:t>X,</a:t>
            </a:r>
            <a:r>
              <a:rPr sz="2400" spc="-15" dirty="0">
                <a:solidFill>
                  <a:srgbClr val="FF0000"/>
                </a:solidFill>
                <a:latin typeface="Calibri"/>
                <a:cs typeface="Calibri"/>
              </a:rPr>
              <a:t> </a:t>
            </a:r>
            <a:r>
              <a:rPr sz="2400" spc="5" dirty="0">
                <a:solidFill>
                  <a:srgbClr val="FF0000"/>
                </a:solidFill>
                <a:latin typeface="Calibri"/>
                <a:cs typeface="Calibri"/>
              </a:rPr>
              <a:t>then</a:t>
            </a:r>
            <a:r>
              <a:rPr sz="2400" spc="-70" dirty="0">
                <a:solidFill>
                  <a:srgbClr val="FF0000"/>
                </a:solidFill>
                <a:latin typeface="Calibri"/>
                <a:cs typeface="Calibri"/>
              </a:rPr>
              <a:t> </a:t>
            </a:r>
            <a:r>
              <a:rPr sz="2400" dirty="0">
                <a:solidFill>
                  <a:srgbClr val="FF0000"/>
                </a:solidFill>
                <a:latin typeface="Calibri"/>
                <a:cs typeface="Calibri"/>
              </a:rPr>
              <a:t>x&gt;0</a:t>
            </a:r>
            <a:r>
              <a:rPr sz="2400" spc="-25" dirty="0">
                <a:solidFill>
                  <a:srgbClr val="FF0000"/>
                </a:solidFill>
                <a:latin typeface="Calibri"/>
                <a:cs typeface="Calibri"/>
              </a:rPr>
              <a:t> </a:t>
            </a:r>
            <a:r>
              <a:rPr sz="2400" spc="-5" dirty="0">
                <a:solidFill>
                  <a:srgbClr val="FF0000"/>
                </a:solidFill>
                <a:latin typeface="Calibri"/>
                <a:cs typeface="Calibri"/>
              </a:rPr>
              <a:t>and </a:t>
            </a:r>
            <a:r>
              <a:rPr sz="2400" dirty="0">
                <a:solidFill>
                  <a:srgbClr val="FF0000"/>
                </a:solidFill>
                <a:latin typeface="Calibri"/>
                <a:cs typeface="Calibri"/>
              </a:rPr>
              <a:t>less</a:t>
            </a:r>
            <a:r>
              <a:rPr sz="2400" spc="20" dirty="0">
                <a:solidFill>
                  <a:srgbClr val="FF0000"/>
                </a:solidFill>
                <a:latin typeface="Calibri"/>
                <a:cs typeface="Calibri"/>
              </a:rPr>
              <a:t> </a:t>
            </a:r>
            <a:r>
              <a:rPr sz="2400" dirty="0">
                <a:solidFill>
                  <a:srgbClr val="FF0000"/>
                </a:solidFill>
                <a:latin typeface="Calibri"/>
                <a:cs typeface="Calibri"/>
              </a:rPr>
              <a:t>than</a:t>
            </a:r>
            <a:r>
              <a:rPr sz="2400" spc="-5" dirty="0">
                <a:solidFill>
                  <a:srgbClr val="FF0000"/>
                </a:solidFill>
                <a:latin typeface="Calibri"/>
                <a:cs typeface="Calibri"/>
              </a:rPr>
              <a:t> </a:t>
            </a:r>
            <a:r>
              <a:rPr sz="2400" spc="15" dirty="0">
                <a:solidFill>
                  <a:srgbClr val="FF0000"/>
                </a:solidFill>
                <a:latin typeface="Calibri"/>
                <a:cs typeface="Calibri"/>
              </a:rPr>
              <a:t>some</a:t>
            </a:r>
            <a:r>
              <a:rPr sz="2400" spc="-80" dirty="0">
                <a:solidFill>
                  <a:srgbClr val="FF0000"/>
                </a:solidFill>
                <a:latin typeface="Calibri"/>
                <a:cs typeface="Calibri"/>
              </a:rPr>
              <a:t> </a:t>
            </a:r>
            <a:r>
              <a:rPr sz="2400" dirty="0">
                <a:solidFill>
                  <a:srgbClr val="FF0000"/>
                </a:solidFill>
                <a:latin typeface="Calibri"/>
                <a:cs typeface="Calibri"/>
              </a:rPr>
              <a:t>maximum</a:t>
            </a:r>
            <a:r>
              <a:rPr sz="2400" spc="-140" dirty="0">
                <a:solidFill>
                  <a:srgbClr val="FF0000"/>
                </a:solidFill>
                <a:latin typeface="Calibri"/>
                <a:cs typeface="Calibri"/>
              </a:rPr>
              <a:t> </a:t>
            </a:r>
            <a:r>
              <a:rPr sz="2400" spc="-15" dirty="0">
                <a:solidFill>
                  <a:srgbClr val="FF0000"/>
                </a:solidFill>
                <a:latin typeface="Calibri"/>
                <a:cs typeface="Calibri"/>
              </a:rPr>
              <a:t>value </a:t>
            </a:r>
            <a:r>
              <a:rPr sz="2400" spc="-525" dirty="0">
                <a:solidFill>
                  <a:srgbClr val="FF0000"/>
                </a:solidFill>
                <a:latin typeface="Calibri"/>
                <a:cs typeface="Calibri"/>
              </a:rPr>
              <a:t> </a:t>
            </a:r>
            <a:r>
              <a:rPr sz="2400" dirty="0">
                <a:solidFill>
                  <a:srgbClr val="FF0000"/>
                </a:solidFill>
                <a:latin typeface="Calibri"/>
                <a:cs typeface="Calibri"/>
              </a:rPr>
              <a:t>possible,</a:t>
            </a:r>
            <a:r>
              <a:rPr sz="2400" spc="-85" dirty="0">
                <a:solidFill>
                  <a:srgbClr val="FF0000"/>
                </a:solidFill>
                <a:latin typeface="Calibri"/>
                <a:cs typeface="Calibri"/>
              </a:rPr>
              <a:t> </a:t>
            </a:r>
            <a:r>
              <a:rPr sz="2400" spc="5" dirty="0">
                <a:solidFill>
                  <a:srgbClr val="FF0000"/>
                </a:solidFill>
                <a:latin typeface="Calibri"/>
                <a:cs typeface="Calibri"/>
              </a:rPr>
              <a:t>but</a:t>
            </a:r>
            <a:r>
              <a:rPr sz="2400" dirty="0">
                <a:solidFill>
                  <a:srgbClr val="FF0000"/>
                </a:solidFill>
                <a:latin typeface="Calibri"/>
                <a:cs typeface="Calibri"/>
              </a:rPr>
              <a:t> </a:t>
            </a:r>
            <a:r>
              <a:rPr sz="2400" spc="-15" dirty="0">
                <a:solidFill>
                  <a:srgbClr val="FF0000"/>
                </a:solidFill>
                <a:latin typeface="Calibri"/>
                <a:cs typeface="Calibri"/>
              </a:rPr>
              <a:t>it</a:t>
            </a:r>
            <a:r>
              <a:rPr sz="2400" dirty="0">
                <a:solidFill>
                  <a:srgbClr val="FF0000"/>
                </a:solidFill>
                <a:latin typeface="Calibri"/>
                <a:cs typeface="Calibri"/>
              </a:rPr>
              <a:t> can</a:t>
            </a:r>
            <a:r>
              <a:rPr sz="2400" spc="-5" dirty="0">
                <a:solidFill>
                  <a:srgbClr val="FF0000"/>
                </a:solidFill>
                <a:latin typeface="Calibri"/>
                <a:cs typeface="Calibri"/>
              </a:rPr>
              <a:t> </a:t>
            </a:r>
            <a:r>
              <a:rPr sz="2400" spc="-15" dirty="0">
                <a:solidFill>
                  <a:srgbClr val="FF0000"/>
                </a:solidFill>
                <a:latin typeface="Calibri"/>
                <a:cs typeface="Calibri"/>
              </a:rPr>
              <a:t>take</a:t>
            </a:r>
            <a:r>
              <a:rPr sz="2400" spc="-85" dirty="0">
                <a:solidFill>
                  <a:srgbClr val="FF0000"/>
                </a:solidFill>
                <a:latin typeface="Calibri"/>
                <a:cs typeface="Calibri"/>
              </a:rPr>
              <a:t> </a:t>
            </a:r>
            <a:r>
              <a:rPr sz="2400" dirty="0">
                <a:solidFill>
                  <a:srgbClr val="FF0000"/>
                </a:solidFill>
                <a:latin typeface="Calibri"/>
                <a:cs typeface="Calibri"/>
              </a:rPr>
              <a:t>on</a:t>
            </a:r>
            <a:r>
              <a:rPr sz="2400" spc="-5" dirty="0">
                <a:solidFill>
                  <a:srgbClr val="FF0000"/>
                </a:solidFill>
                <a:latin typeface="Calibri"/>
                <a:cs typeface="Calibri"/>
              </a:rPr>
              <a:t> </a:t>
            </a:r>
            <a:r>
              <a:rPr sz="2400" spc="-30" dirty="0">
                <a:solidFill>
                  <a:srgbClr val="FF0000"/>
                </a:solidFill>
                <a:latin typeface="Calibri"/>
                <a:cs typeface="Calibri"/>
              </a:rPr>
              <a:t>any</a:t>
            </a:r>
            <a:r>
              <a:rPr sz="2400" spc="15" dirty="0">
                <a:solidFill>
                  <a:srgbClr val="FF0000"/>
                </a:solidFill>
                <a:latin typeface="Calibri"/>
                <a:cs typeface="Calibri"/>
              </a:rPr>
              <a:t> </a:t>
            </a:r>
            <a:r>
              <a:rPr sz="2400" spc="-20" dirty="0">
                <a:solidFill>
                  <a:srgbClr val="FF0000"/>
                </a:solidFill>
                <a:latin typeface="Calibri"/>
                <a:cs typeface="Calibri"/>
              </a:rPr>
              <a:t>value</a:t>
            </a:r>
            <a:r>
              <a:rPr sz="2400" spc="60" dirty="0">
                <a:solidFill>
                  <a:srgbClr val="FF0000"/>
                </a:solidFill>
                <a:latin typeface="Calibri"/>
                <a:cs typeface="Calibri"/>
              </a:rPr>
              <a:t> </a:t>
            </a:r>
            <a:r>
              <a:rPr sz="2400" spc="-5" dirty="0">
                <a:solidFill>
                  <a:srgbClr val="FF0000"/>
                </a:solidFill>
                <a:latin typeface="Calibri"/>
                <a:cs typeface="Calibri"/>
              </a:rPr>
              <a:t>within this</a:t>
            </a:r>
            <a:r>
              <a:rPr sz="2400" spc="-60" dirty="0">
                <a:solidFill>
                  <a:srgbClr val="FF0000"/>
                </a:solidFill>
                <a:latin typeface="Calibri"/>
                <a:cs typeface="Calibri"/>
              </a:rPr>
              <a:t> </a:t>
            </a:r>
            <a:r>
              <a:rPr sz="2400" spc="-25" dirty="0">
                <a:solidFill>
                  <a:srgbClr val="FF0000"/>
                </a:solidFill>
                <a:latin typeface="Calibri"/>
                <a:cs typeface="Calibri"/>
              </a:rPr>
              <a:t>range</a:t>
            </a:r>
            <a:endParaRPr sz="2400" dirty="0">
              <a:latin typeface="Calibri"/>
              <a:cs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3550" y="284797"/>
            <a:ext cx="9615170" cy="2738120"/>
          </a:xfrm>
          <a:prstGeom prst="rect">
            <a:avLst/>
          </a:prstGeom>
        </p:spPr>
        <p:txBody>
          <a:bodyPr vert="horz" wrap="square" lIns="0" tIns="11430" rIns="0" bIns="0" rtlCol="0">
            <a:spAutoFit/>
          </a:bodyPr>
          <a:lstStyle/>
          <a:p>
            <a:pPr marL="355600" marR="5080" indent="-342900">
              <a:lnSpc>
                <a:spcPct val="100400"/>
              </a:lnSpc>
              <a:spcBef>
                <a:spcPts val="90"/>
              </a:spcBef>
              <a:buFont typeface="Arial MT"/>
              <a:buChar char="•"/>
              <a:tabLst>
                <a:tab pos="354965" algn="l"/>
                <a:tab pos="355600" algn="l"/>
              </a:tabLst>
            </a:pPr>
            <a:r>
              <a:rPr sz="2400" spc="-35" dirty="0">
                <a:latin typeface="Times New Roman"/>
                <a:cs typeface="Times New Roman"/>
              </a:rPr>
              <a:t>Continuous</a:t>
            </a:r>
            <a:r>
              <a:rPr sz="2400" spc="280" dirty="0">
                <a:latin typeface="Times New Roman"/>
                <a:cs typeface="Times New Roman"/>
              </a:rPr>
              <a:t> </a:t>
            </a:r>
            <a:r>
              <a:rPr sz="2400" spc="-15" dirty="0">
                <a:latin typeface="Times New Roman"/>
                <a:cs typeface="Times New Roman"/>
              </a:rPr>
              <a:t>random</a:t>
            </a:r>
            <a:r>
              <a:rPr sz="2400" spc="90" dirty="0">
                <a:latin typeface="Times New Roman"/>
                <a:cs typeface="Times New Roman"/>
              </a:rPr>
              <a:t> </a:t>
            </a:r>
            <a:r>
              <a:rPr sz="2400" spc="-10" dirty="0">
                <a:latin typeface="Times New Roman"/>
                <a:cs typeface="Times New Roman"/>
              </a:rPr>
              <a:t>variable</a:t>
            </a:r>
            <a:r>
              <a:rPr sz="2400" spc="75" dirty="0">
                <a:latin typeface="Times New Roman"/>
                <a:cs typeface="Times New Roman"/>
              </a:rPr>
              <a:t> </a:t>
            </a:r>
            <a:r>
              <a:rPr sz="2400" spc="-25" dirty="0">
                <a:latin typeface="Times New Roman"/>
                <a:cs typeface="Times New Roman"/>
              </a:rPr>
              <a:t>differs</a:t>
            </a:r>
            <a:r>
              <a:rPr sz="2400" spc="125" dirty="0">
                <a:latin typeface="Times New Roman"/>
                <a:cs typeface="Times New Roman"/>
              </a:rPr>
              <a:t> </a:t>
            </a:r>
            <a:r>
              <a:rPr sz="2400" spc="-10" dirty="0">
                <a:latin typeface="Times New Roman"/>
                <a:cs typeface="Times New Roman"/>
              </a:rPr>
              <a:t>from</a:t>
            </a:r>
            <a:r>
              <a:rPr sz="2400" spc="20" dirty="0">
                <a:latin typeface="Times New Roman"/>
                <a:cs typeface="Times New Roman"/>
              </a:rPr>
              <a:t> </a:t>
            </a:r>
            <a:r>
              <a:rPr sz="2400" spc="-15" dirty="0">
                <a:latin typeface="Times New Roman"/>
                <a:cs typeface="Times New Roman"/>
              </a:rPr>
              <a:t>discrete</a:t>
            </a:r>
            <a:r>
              <a:rPr sz="2400" spc="75" dirty="0">
                <a:latin typeface="Times New Roman"/>
                <a:cs typeface="Times New Roman"/>
              </a:rPr>
              <a:t> </a:t>
            </a:r>
            <a:r>
              <a:rPr sz="2400" spc="-15" dirty="0">
                <a:latin typeface="Times New Roman"/>
                <a:cs typeface="Times New Roman"/>
              </a:rPr>
              <a:t>random</a:t>
            </a:r>
            <a:r>
              <a:rPr sz="2400" spc="90" dirty="0">
                <a:latin typeface="Times New Roman"/>
                <a:cs typeface="Times New Roman"/>
              </a:rPr>
              <a:t> </a:t>
            </a:r>
            <a:r>
              <a:rPr sz="2400" spc="-10" dirty="0">
                <a:latin typeface="Times New Roman"/>
                <a:cs typeface="Times New Roman"/>
              </a:rPr>
              <a:t>variable.</a:t>
            </a:r>
            <a:r>
              <a:rPr sz="2400" spc="55" dirty="0">
                <a:latin typeface="Times New Roman"/>
                <a:cs typeface="Times New Roman"/>
              </a:rPr>
              <a:t> </a:t>
            </a:r>
            <a:r>
              <a:rPr sz="2400" spc="-20" dirty="0">
                <a:solidFill>
                  <a:srgbClr val="FF0000"/>
                </a:solidFill>
                <a:latin typeface="Times New Roman"/>
                <a:cs typeface="Times New Roman"/>
              </a:rPr>
              <a:t>Discrete </a:t>
            </a:r>
            <a:r>
              <a:rPr sz="2400" spc="-585" dirty="0">
                <a:solidFill>
                  <a:srgbClr val="FF0000"/>
                </a:solidFill>
                <a:latin typeface="Times New Roman"/>
                <a:cs typeface="Times New Roman"/>
              </a:rPr>
              <a:t> </a:t>
            </a:r>
            <a:r>
              <a:rPr sz="2400" spc="-10" dirty="0">
                <a:solidFill>
                  <a:srgbClr val="FF0000"/>
                </a:solidFill>
                <a:latin typeface="Times New Roman"/>
                <a:cs typeface="Times New Roman"/>
              </a:rPr>
              <a:t>random variables can </a:t>
            </a:r>
            <a:r>
              <a:rPr sz="2400" spc="-5" dirty="0">
                <a:solidFill>
                  <a:srgbClr val="FF0000"/>
                </a:solidFill>
                <a:latin typeface="Times New Roman"/>
                <a:cs typeface="Times New Roman"/>
              </a:rPr>
              <a:t>take </a:t>
            </a:r>
            <a:r>
              <a:rPr sz="2400" dirty="0">
                <a:solidFill>
                  <a:srgbClr val="FF0000"/>
                </a:solidFill>
                <a:latin typeface="Times New Roman"/>
                <a:cs typeface="Times New Roman"/>
              </a:rPr>
              <a:t>on </a:t>
            </a:r>
            <a:r>
              <a:rPr sz="2400" spc="-20" dirty="0">
                <a:solidFill>
                  <a:srgbClr val="FF0000"/>
                </a:solidFill>
                <a:latin typeface="Times New Roman"/>
                <a:cs typeface="Times New Roman"/>
              </a:rPr>
              <a:t>only </a:t>
            </a:r>
            <a:r>
              <a:rPr sz="2400" dirty="0">
                <a:solidFill>
                  <a:srgbClr val="FF0000"/>
                </a:solidFill>
                <a:latin typeface="Times New Roman"/>
                <a:cs typeface="Times New Roman"/>
              </a:rPr>
              <a:t>a </a:t>
            </a:r>
            <a:r>
              <a:rPr sz="2400" spc="-20" dirty="0">
                <a:solidFill>
                  <a:srgbClr val="FF0000"/>
                </a:solidFill>
                <a:latin typeface="Times New Roman"/>
                <a:cs typeface="Times New Roman"/>
              </a:rPr>
              <a:t>finite </a:t>
            </a:r>
            <a:r>
              <a:rPr sz="2400" spc="-50" dirty="0">
                <a:solidFill>
                  <a:srgbClr val="FF0000"/>
                </a:solidFill>
                <a:latin typeface="Times New Roman"/>
                <a:cs typeface="Times New Roman"/>
              </a:rPr>
              <a:t>number</a:t>
            </a:r>
            <a:r>
              <a:rPr sz="2400" spc="-45" dirty="0">
                <a:solidFill>
                  <a:srgbClr val="FF0000"/>
                </a:solidFill>
                <a:latin typeface="Times New Roman"/>
                <a:cs typeface="Times New Roman"/>
              </a:rPr>
              <a:t> </a:t>
            </a:r>
            <a:r>
              <a:rPr sz="2400" dirty="0">
                <a:solidFill>
                  <a:srgbClr val="FF0000"/>
                </a:solidFill>
                <a:latin typeface="Times New Roman"/>
                <a:cs typeface="Times New Roman"/>
              </a:rPr>
              <a:t>of </a:t>
            </a:r>
            <a:r>
              <a:rPr sz="2400" spc="-30" dirty="0">
                <a:solidFill>
                  <a:srgbClr val="FF0000"/>
                </a:solidFill>
                <a:latin typeface="Times New Roman"/>
                <a:cs typeface="Times New Roman"/>
              </a:rPr>
              <a:t>values</a:t>
            </a:r>
            <a:r>
              <a:rPr sz="2400" spc="-25" dirty="0">
                <a:solidFill>
                  <a:srgbClr val="FF0000"/>
                </a:solidFill>
                <a:latin typeface="Times New Roman"/>
                <a:cs typeface="Times New Roman"/>
              </a:rPr>
              <a:t> </a:t>
            </a:r>
            <a:r>
              <a:rPr sz="2400" dirty="0">
                <a:solidFill>
                  <a:srgbClr val="FF0000"/>
                </a:solidFill>
                <a:latin typeface="Times New Roman"/>
                <a:cs typeface="Times New Roman"/>
              </a:rPr>
              <a:t>or </a:t>
            </a:r>
            <a:r>
              <a:rPr sz="2400" spc="-10" dirty="0">
                <a:solidFill>
                  <a:srgbClr val="FF0000"/>
                </a:solidFill>
                <a:latin typeface="Times New Roman"/>
                <a:cs typeface="Times New Roman"/>
              </a:rPr>
              <a:t>at </a:t>
            </a:r>
            <a:r>
              <a:rPr sz="2400" spc="-65" dirty="0">
                <a:solidFill>
                  <a:srgbClr val="FF0000"/>
                </a:solidFill>
                <a:latin typeface="Times New Roman"/>
                <a:cs typeface="Times New Roman"/>
              </a:rPr>
              <a:t>most</a:t>
            </a:r>
            <a:r>
              <a:rPr sz="2400" spc="-60" dirty="0">
                <a:solidFill>
                  <a:srgbClr val="FF0000"/>
                </a:solidFill>
                <a:latin typeface="Times New Roman"/>
                <a:cs typeface="Times New Roman"/>
              </a:rPr>
              <a:t> </a:t>
            </a:r>
            <a:r>
              <a:rPr sz="2400" dirty="0">
                <a:solidFill>
                  <a:srgbClr val="FF0000"/>
                </a:solidFill>
                <a:latin typeface="Times New Roman"/>
                <a:cs typeface="Times New Roman"/>
              </a:rPr>
              <a:t>a </a:t>
            </a:r>
            <a:r>
              <a:rPr sz="2400" spc="5" dirty="0">
                <a:solidFill>
                  <a:srgbClr val="FF0000"/>
                </a:solidFill>
                <a:latin typeface="Times New Roman"/>
                <a:cs typeface="Times New Roman"/>
              </a:rPr>
              <a:t> </a:t>
            </a:r>
            <a:r>
              <a:rPr sz="2400" spc="-20" dirty="0">
                <a:solidFill>
                  <a:srgbClr val="FF0000"/>
                </a:solidFill>
                <a:latin typeface="Times New Roman"/>
                <a:cs typeface="Times New Roman"/>
              </a:rPr>
              <a:t>countable</a:t>
            </a:r>
            <a:r>
              <a:rPr sz="2400" spc="130" dirty="0">
                <a:solidFill>
                  <a:srgbClr val="FF0000"/>
                </a:solidFill>
                <a:latin typeface="Times New Roman"/>
                <a:cs typeface="Times New Roman"/>
              </a:rPr>
              <a:t> </a:t>
            </a:r>
            <a:r>
              <a:rPr sz="2400" spc="-25" dirty="0">
                <a:solidFill>
                  <a:srgbClr val="FF0000"/>
                </a:solidFill>
                <a:latin typeface="Times New Roman"/>
                <a:cs typeface="Times New Roman"/>
              </a:rPr>
              <a:t>infinity</a:t>
            </a:r>
            <a:r>
              <a:rPr sz="2400" spc="145" dirty="0">
                <a:solidFill>
                  <a:srgbClr val="FF0000"/>
                </a:solidFill>
                <a:latin typeface="Times New Roman"/>
                <a:cs typeface="Times New Roman"/>
              </a:rPr>
              <a:t> </a:t>
            </a:r>
            <a:r>
              <a:rPr sz="2400" dirty="0">
                <a:solidFill>
                  <a:srgbClr val="FF0000"/>
                </a:solidFill>
                <a:latin typeface="Times New Roman"/>
                <a:cs typeface="Times New Roman"/>
              </a:rPr>
              <a:t>of</a:t>
            </a:r>
            <a:r>
              <a:rPr sz="2400" spc="25" dirty="0">
                <a:solidFill>
                  <a:srgbClr val="FF0000"/>
                </a:solidFill>
                <a:latin typeface="Times New Roman"/>
                <a:cs typeface="Times New Roman"/>
              </a:rPr>
              <a:t> </a:t>
            </a:r>
            <a:r>
              <a:rPr sz="2400" spc="-40" dirty="0">
                <a:solidFill>
                  <a:srgbClr val="FF0000"/>
                </a:solidFill>
                <a:latin typeface="Times New Roman"/>
                <a:cs typeface="Times New Roman"/>
              </a:rPr>
              <a:t>values.</a:t>
            </a:r>
            <a:endParaRPr sz="2400">
              <a:latin typeface="Times New Roman"/>
              <a:cs typeface="Times New Roman"/>
            </a:endParaRPr>
          </a:p>
          <a:p>
            <a:pPr>
              <a:lnSpc>
                <a:spcPct val="100000"/>
              </a:lnSpc>
              <a:spcBef>
                <a:spcPts val="50"/>
              </a:spcBef>
              <a:buFont typeface="Arial MT"/>
              <a:buChar char="•"/>
            </a:pPr>
            <a:endParaRPr sz="3450">
              <a:latin typeface="Times New Roman"/>
              <a:cs typeface="Times New Roman"/>
            </a:endParaRPr>
          </a:p>
          <a:p>
            <a:pPr marL="355600" marR="45720" indent="-342900">
              <a:lnSpc>
                <a:spcPct val="100400"/>
              </a:lnSpc>
              <a:buFont typeface="Arial MT"/>
              <a:buChar char="•"/>
              <a:tabLst>
                <a:tab pos="354965" algn="l"/>
                <a:tab pos="355600" algn="l"/>
              </a:tabLst>
            </a:pPr>
            <a:r>
              <a:rPr sz="2400" dirty="0">
                <a:latin typeface="Times New Roman"/>
                <a:cs typeface="Times New Roman"/>
              </a:rPr>
              <a:t>A </a:t>
            </a:r>
            <a:r>
              <a:rPr sz="2400" spc="-25" dirty="0">
                <a:latin typeface="Times New Roman"/>
                <a:cs typeface="Times New Roman"/>
              </a:rPr>
              <a:t>continuous</a:t>
            </a:r>
            <a:r>
              <a:rPr sz="2400" spc="-20" dirty="0">
                <a:latin typeface="Times New Roman"/>
                <a:cs typeface="Times New Roman"/>
              </a:rPr>
              <a:t> </a:t>
            </a:r>
            <a:r>
              <a:rPr sz="2400" spc="-15" dirty="0">
                <a:latin typeface="Times New Roman"/>
                <a:cs typeface="Times New Roman"/>
              </a:rPr>
              <a:t>random </a:t>
            </a:r>
            <a:r>
              <a:rPr sz="2400" spc="-10" dirty="0">
                <a:latin typeface="Times New Roman"/>
                <a:cs typeface="Times New Roman"/>
              </a:rPr>
              <a:t>variable </a:t>
            </a:r>
            <a:r>
              <a:rPr sz="2400" dirty="0">
                <a:latin typeface="Times New Roman"/>
                <a:cs typeface="Times New Roman"/>
              </a:rPr>
              <a:t>is </a:t>
            </a:r>
            <a:r>
              <a:rPr sz="2400" spc="-15" dirty="0">
                <a:latin typeface="Times New Roman"/>
                <a:cs typeface="Times New Roman"/>
              </a:rPr>
              <a:t>described </a:t>
            </a:r>
            <a:r>
              <a:rPr sz="2400" dirty="0">
                <a:latin typeface="Times New Roman"/>
                <a:cs typeface="Times New Roman"/>
              </a:rPr>
              <a:t>by </a:t>
            </a:r>
            <a:r>
              <a:rPr sz="2400" dirty="0">
                <a:solidFill>
                  <a:srgbClr val="FF0000"/>
                </a:solidFill>
                <a:latin typeface="Times New Roman"/>
                <a:cs typeface="Times New Roman"/>
              </a:rPr>
              <a:t>Probability </a:t>
            </a:r>
            <a:r>
              <a:rPr sz="2400" spc="-30" dirty="0">
                <a:solidFill>
                  <a:srgbClr val="FF0000"/>
                </a:solidFill>
                <a:latin typeface="Times New Roman"/>
                <a:cs typeface="Times New Roman"/>
              </a:rPr>
              <a:t>density </a:t>
            </a:r>
            <a:r>
              <a:rPr sz="2400" spc="-35" dirty="0">
                <a:solidFill>
                  <a:srgbClr val="FF0000"/>
                </a:solidFill>
                <a:latin typeface="Times New Roman"/>
                <a:cs typeface="Times New Roman"/>
              </a:rPr>
              <a:t>function. </a:t>
            </a:r>
            <a:r>
              <a:rPr sz="2400" spc="-30" dirty="0">
                <a:solidFill>
                  <a:srgbClr val="FF0000"/>
                </a:solidFill>
                <a:latin typeface="Times New Roman"/>
                <a:cs typeface="Times New Roman"/>
              </a:rPr>
              <a:t> This</a:t>
            </a:r>
            <a:r>
              <a:rPr sz="2400" spc="114" dirty="0">
                <a:solidFill>
                  <a:srgbClr val="FF0000"/>
                </a:solidFill>
                <a:latin typeface="Times New Roman"/>
                <a:cs typeface="Times New Roman"/>
              </a:rPr>
              <a:t> </a:t>
            </a:r>
            <a:r>
              <a:rPr sz="2400" spc="-25" dirty="0">
                <a:solidFill>
                  <a:srgbClr val="FF0000"/>
                </a:solidFill>
                <a:latin typeface="Times New Roman"/>
                <a:cs typeface="Times New Roman"/>
              </a:rPr>
              <a:t>function</a:t>
            </a:r>
            <a:r>
              <a:rPr sz="2400" spc="155" dirty="0">
                <a:solidFill>
                  <a:srgbClr val="FF0000"/>
                </a:solidFill>
                <a:latin typeface="Times New Roman"/>
                <a:cs typeface="Times New Roman"/>
              </a:rPr>
              <a:t> </a:t>
            </a:r>
            <a:r>
              <a:rPr sz="2400" dirty="0">
                <a:solidFill>
                  <a:srgbClr val="FF0000"/>
                </a:solidFill>
                <a:latin typeface="Times New Roman"/>
                <a:cs typeface="Times New Roman"/>
              </a:rPr>
              <a:t>is</a:t>
            </a:r>
            <a:r>
              <a:rPr sz="2400" spc="45" dirty="0">
                <a:solidFill>
                  <a:srgbClr val="FF0000"/>
                </a:solidFill>
                <a:latin typeface="Times New Roman"/>
                <a:cs typeface="Times New Roman"/>
              </a:rPr>
              <a:t> </a:t>
            </a:r>
            <a:r>
              <a:rPr sz="2400" spc="-50" dirty="0">
                <a:solidFill>
                  <a:srgbClr val="FF0000"/>
                </a:solidFill>
                <a:latin typeface="Times New Roman"/>
                <a:cs typeface="Times New Roman"/>
              </a:rPr>
              <a:t>used</a:t>
            </a:r>
            <a:r>
              <a:rPr sz="2400" spc="155" dirty="0">
                <a:solidFill>
                  <a:srgbClr val="FF0000"/>
                </a:solidFill>
                <a:latin typeface="Times New Roman"/>
                <a:cs typeface="Times New Roman"/>
              </a:rPr>
              <a:t> </a:t>
            </a:r>
            <a:r>
              <a:rPr sz="2400" dirty="0">
                <a:solidFill>
                  <a:srgbClr val="FF0000"/>
                </a:solidFill>
                <a:latin typeface="Times New Roman"/>
                <a:cs typeface="Times New Roman"/>
              </a:rPr>
              <a:t>to</a:t>
            </a:r>
            <a:r>
              <a:rPr sz="2400" spc="5" dirty="0">
                <a:solidFill>
                  <a:srgbClr val="FF0000"/>
                </a:solidFill>
                <a:latin typeface="Times New Roman"/>
                <a:cs typeface="Times New Roman"/>
              </a:rPr>
              <a:t> </a:t>
            </a:r>
            <a:r>
              <a:rPr sz="2400" dirty="0">
                <a:solidFill>
                  <a:srgbClr val="FF0000"/>
                </a:solidFill>
                <a:latin typeface="Times New Roman"/>
                <a:cs typeface="Times New Roman"/>
              </a:rPr>
              <a:t>obtain</a:t>
            </a:r>
            <a:r>
              <a:rPr sz="2400" spc="5" dirty="0">
                <a:solidFill>
                  <a:srgbClr val="FF0000"/>
                </a:solidFill>
                <a:latin typeface="Times New Roman"/>
                <a:cs typeface="Times New Roman"/>
              </a:rPr>
              <a:t> </a:t>
            </a:r>
            <a:r>
              <a:rPr sz="2400" spc="-25" dirty="0">
                <a:solidFill>
                  <a:srgbClr val="FF0000"/>
                </a:solidFill>
                <a:latin typeface="Times New Roman"/>
                <a:cs typeface="Times New Roman"/>
              </a:rPr>
              <a:t>the</a:t>
            </a:r>
            <a:r>
              <a:rPr sz="2400" spc="60" dirty="0">
                <a:solidFill>
                  <a:srgbClr val="FF0000"/>
                </a:solidFill>
                <a:latin typeface="Times New Roman"/>
                <a:cs typeface="Times New Roman"/>
              </a:rPr>
              <a:t> </a:t>
            </a:r>
            <a:r>
              <a:rPr sz="2400" dirty="0">
                <a:solidFill>
                  <a:srgbClr val="FF0000"/>
                </a:solidFill>
                <a:latin typeface="Times New Roman"/>
                <a:cs typeface="Times New Roman"/>
              </a:rPr>
              <a:t>probability</a:t>
            </a:r>
            <a:r>
              <a:rPr sz="2400" spc="-70" dirty="0">
                <a:solidFill>
                  <a:srgbClr val="FF0000"/>
                </a:solidFill>
                <a:latin typeface="Times New Roman"/>
                <a:cs typeface="Times New Roman"/>
              </a:rPr>
              <a:t> </a:t>
            </a:r>
            <a:r>
              <a:rPr sz="2400" spc="-20" dirty="0">
                <a:solidFill>
                  <a:srgbClr val="FF0000"/>
                </a:solidFill>
                <a:latin typeface="Times New Roman"/>
                <a:cs typeface="Times New Roman"/>
              </a:rPr>
              <a:t>that</a:t>
            </a:r>
            <a:r>
              <a:rPr sz="2400" spc="85" dirty="0">
                <a:solidFill>
                  <a:srgbClr val="FF0000"/>
                </a:solidFill>
                <a:latin typeface="Times New Roman"/>
                <a:cs typeface="Times New Roman"/>
              </a:rPr>
              <a:t> </a:t>
            </a:r>
            <a:r>
              <a:rPr sz="2400" spc="-25" dirty="0">
                <a:solidFill>
                  <a:srgbClr val="FF0000"/>
                </a:solidFill>
                <a:latin typeface="Times New Roman"/>
                <a:cs typeface="Times New Roman"/>
              </a:rPr>
              <a:t>the</a:t>
            </a:r>
            <a:r>
              <a:rPr sz="2400" spc="65" dirty="0">
                <a:solidFill>
                  <a:srgbClr val="FF0000"/>
                </a:solidFill>
                <a:latin typeface="Times New Roman"/>
                <a:cs typeface="Times New Roman"/>
              </a:rPr>
              <a:t> </a:t>
            </a:r>
            <a:r>
              <a:rPr sz="2400" spc="-30" dirty="0">
                <a:solidFill>
                  <a:srgbClr val="FF0000"/>
                </a:solidFill>
                <a:latin typeface="Times New Roman"/>
                <a:cs typeface="Times New Roman"/>
              </a:rPr>
              <a:t>value</a:t>
            </a:r>
            <a:r>
              <a:rPr sz="2400" spc="140" dirty="0">
                <a:solidFill>
                  <a:srgbClr val="FF0000"/>
                </a:solidFill>
                <a:latin typeface="Times New Roman"/>
                <a:cs typeface="Times New Roman"/>
              </a:rPr>
              <a:t> </a:t>
            </a:r>
            <a:r>
              <a:rPr sz="2400" dirty="0">
                <a:solidFill>
                  <a:srgbClr val="FF0000"/>
                </a:solidFill>
                <a:latin typeface="Times New Roman"/>
                <a:cs typeface="Times New Roman"/>
              </a:rPr>
              <a:t>of</a:t>
            </a:r>
            <a:r>
              <a:rPr sz="2400" spc="25" dirty="0">
                <a:solidFill>
                  <a:srgbClr val="FF0000"/>
                </a:solidFill>
                <a:latin typeface="Times New Roman"/>
                <a:cs typeface="Times New Roman"/>
              </a:rPr>
              <a:t> </a:t>
            </a:r>
            <a:r>
              <a:rPr sz="2400" dirty="0">
                <a:solidFill>
                  <a:srgbClr val="FF0000"/>
                </a:solidFill>
                <a:latin typeface="Times New Roman"/>
                <a:cs typeface="Times New Roman"/>
              </a:rPr>
              <a:t>a</a:t>
            </a:r>
            <a:r>
              <a:rPr sz="2400" spc="-10" dirty="0">
                <a:solidFill>
                  <a:srgbClr val="FF0000"/>
                </a:solidFill>
                <a:latin typeface="Times New Roman"/>
                <a:cs typeface="Times New Roman"/>
              </a:rPr>
              <a:t> </a:t>
            </a:r>
            <a:r>
              <a:rPr sz="2400" spc="-30" dirty="0">
                <a:solidFill>
                  <a:srgbClr val="FF0000"/>
                </a:solidFill>
                <a:latin typeface="Times New Roman"/>
                <a:cs typeface="Times New Roman"/>
              </a:rPr>
              <a:t>continuous </a:t>
            </a:r>
            <a:r>
              <a:rPr sz="2400" spc="-585" dirty="0">
                <a:solidFill>
                  <a:srgbClr val="FF0000"/>
                </a:solidFill>
                <a:latin typeface="Times New Roman"/>
                <a:cs typeface="Times New Roman"/>
              </a:rPr>
              <a:t> </a:t>
            </a:r>
            <a:r>
              <a:rPr sz="2400" spc="-15" dirty="0">
                <a:solidFill>
                  <a:srgbClr val="FF0000"/>
                </a:solidFill>
                <a:latin typeface="Times New Roman"/>
                <a:cs typeface="Times New Roman"/>
              </a:rPr>
              <a:t>random</a:t>
            </a:r>
            <a:r>
              <a:rPr sz="2400" spc="80" dirty="0">
                <a:solidFill>
                  <a:srgbClr val="FF0000"/>
                </a:solidFill>
                <a:latin typeface="Times New Roman"/>
                <a:cs typeface="Times New Roman"/>
              </a:rPr>
              <a:t> </a:t>
            </a:r>
            <a:r>
              <a:rPr sz="2400" spc="-10" dirty="0">
                <a:solidFill>
                  <a:srgbClr val="FF0000"/>
                </a:solidFill>
                <a:latin typeface="Times New Roman"/>
                <a:cs typeface="Times New Roman"/>
              </a:rPr>
              <a:t>variable</a:t>
            </a:r>
            <a:r>
              <a:rPr sz="2400" spc="-15" dirty="0">
                <a:solidFill>
                  <a:srgbClr val="FF0000"/>
                </a:solidFill>
                <a:latin typeface="Times New Roman"/>
                <a:cs typeface="Times New Roman"/>
              </a:rPr>
              <a:t> </a:t>
            </a:r>
            <a:r>
              <a:rPr sz="2400" dirty="0">
                <a:solidFill>
                  <a:srgbClr val="FF0000"/>
                </a:solidFill>
                <a:latin typeface="Times New Roman"/>
                <a:cs typeface="Times New Roman"/>
              </a:rPr>
              <a:t>is</a:t>
            </a:r>
            <a:r>
              <a:rPr sz="2400" spc="40" dirty="0">
                <a:solidFill>
                  <a:srgbClr val="FF0000"/>
                </a:solidFill>
                <a:latin typeface="Times New Roman"/>
                <a:cs typeface="Times New Roman"/>
              </a:rPr>
              <a:t> </a:t>
            </a:r>
            <a:r>
              <a:rPr sz="2400" dirty="0">
                <a:solidFill>
                  <a:srgbClr val="FF0000"/>
                </a:solidFill>
                <a:latin typeface="Times New Roman"/>
                <a:cs typeface="Times New Roman"/>
              </a:rPr>
              <a:t>in </a:t>
            </a:r>
            <a:r>
              <a:rPr sz="2400" spc="-25" dirty="0">
                <a:solidFill>
                  <a:srgbClr val="FF0000"/>
                </a:solidFill>
                <a:latin typeface="Times New Roman"/>
                <a:cs typeface="Times New Roman"/>
              </a:rPr>
              <a:t>the</a:t>
            </a:r>
            <a:r>
              <a:rPr sz="2400" spc="60" dirty="0">
                <a:solidFill>
                  <a:srgbClr val="FF0000"/>
                </a:solidFill>
                <a:latin typeface="Times New Roman"/>
                <a:cs typeface="Times New Roman"/>
              </a:rPr>
              <a:t> </a:t>
            </a:r>
            <a:r>
              <a:rPr sz="2400" spc="-35" dirty="0">
                <a:solidFill>
                  <a:srgbClr val="FF0000"/>
                </a:solidFill>
                <a:latin typeface="Times New Roman"/>
                <a:cs typeface="Times New Roman"/>
              </a:rPr>
              <a:t>given</a:t>
            </a:r>
            <a:r>
              <a:rPr sz="2400" spc="145" dirty="0">
                <a:solidFill>
                  <a:srgbClr val="FF0000"/>
                </a:solidFill>
                <a:latin typeface="Times New Roman"/>
                <a:cs typeface="Times New Roman"/>
              </a:rPr>
              <a:t> </a:t>
            </a:r>
            <a:r>
              <a:rPr sz="2400" spc="-20" dirty="0">
                <a:solidFill>
                  <a:srgbClr val="FF0000"/>
                </a:solidFill>
                <a:latin typeface="Times New Roman"/>
                <a:cs typeface="Times New Roman"/>
              </a:rPr>
              <a:t>interval.</a:t>
            </a:r>
            <a:endParaRPr sz="2400">
              <a:latin typeface="Times New Roman"/>
              <a:cs typeface="Times New Roman"/>
            </a:endParaRPr>
          </a:p>
        </p:txBody>
      </p:sp>
      <p:pic>
        <p:nvPicPr>
          <p:cNvPr id="15" name="object 15"/>
          <p:cNvPicPr/>
          <p:nvPr/>
        </p:nvPicPr>
        <p:blipFill>
          <a:blip r:embed="rId2" cstate="print"/>
          <a:stretch>
            <a:fillRect/>
          </a:stretch>
        </p:blipFill>
        <p:spPr>
          <a:xfrm>
            <a:off x="1181100" y="3685760"/>
            <a:ext cx="3200400" cy="2705100"/>
          </a:xfrm>
          <a:prstGeom prst="rect">
            <a:avLst/>
          </a:prstGeom>
        </p:spPr>
      </p:pic>
      <p:pic>
        <p:nvPicPr>
          <p:cNvPr id="19" name="Google Shape;1768;p172">
            <a:extLst>
              <a:ext uri="{FF2B5EF4-FFF2-40B4-BE49-F238E27FC236}">
                <a16:creationId xmlns:a16="http://schemas.microsoft.com/office/drawing/2014/main" id="{3819CEAC-808E-CD02-8656-C2758E1E841E}"/>
              </a:ext>
            </a:extLst>
          </p:cNvPr>
          <p:cNvPicPr preferRelativeResize="0"/>
          <p:nvPr/>
        </p:nvPicPr>
        <p:blipFill rotWithShape="1">
          <a:blip r:embed="rId3">
            <a:alphaModFix/>
          </a:blip>
          <a:srcRect/>
          <a:stretch/>
        </p:blipFill>
        <p:spPr>
          <a:xfrm>
            <a:off x="5454252" y="3695063"/>
            <a:ext cx="4032647" cy="273812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61;p171">
            <a:extLst>
              <a:ext uri="{FF2B5EF4-FFF2-40B4-BE49-F238E27FC236}">
                <a16:creationId xmlns:a16="http://schemas.microsoft.com/office/drawing/2014/main" id="{63B8E817-EFF3-A482-B45F-8A33F940CC10}"/>
              </a:ext>
            </a:extLst>
          </p:cNvPr>
          <p:cNvSpPr txBox="1"/>
          <p:nvPr/>
        </p:nvSpPr>
        <p:spPr>
          <a:xfrm>
            <a:off x="2400300" y="1771650"/>
            <a:ext cx="8757681" cy="3459759"/>
          </a:xfrm>
          <a:prstGeom prst="rect">
            <a:avLst/>
          </a:prstGeom>
          <a:blipFill rotWithShape="1">
            <a:blip r:embed="rId2">
              <a:alphaModFix/>
            </a:blip>
            <a:stretch>
              <a:fillRect l="-703" t="-4357" b="-1561"/>
            </a:stretch>
          </a:blipFill>
          <a:ln>
            <a:noFill/>
          </a:ln>
        </p:spPr>
        <p:txBody>
          <a:bodyPr spcFirstLastPara="1" wrap="square" lIns="58025" tIns="29000" rIns="58025" bIns="29000" anchor="t" anchorCtr="0">
            <a:noAutofit/>
          </a:bodyPr>
          <a:lstStyle/>
          <a:p>
            <a:pPr marL="0" marR="0" lvl="0" indent="0" algn="l" rtl="0">
              <a:lnSpc>
                <a:spcPct val="100000"/>
              </a:lnSpc>
              <a:spcBef>
                <a:spcPts val="0"/>
              </a:spcBef>
              <a:spcAft>
                <a:spcPts val="0"/>
              </a:spcAft>
              <a:buClr>
                <a:srgbClr val="000000"/>
              </a:buClr>
              <a:buSzPts val="1143"/>
              <a:buFont typeface="Arial"/>
              <a:buNone/>
            </a:pPr>
            <a:r>
              <a:rPr lang="en-US" sz="2400" b="0" i="0" u="none" strike="noStrike" cap="none" dirty="0">
                <a:solidFill>
                  <a:srgbClr val="000000"/>
                </a:solidFill>
                <a:latin typeface="Calibri"/>
                <a:ea typeface="Calibri"/>
                <a:cs typeface="Calibri"/>
                <a:sym typeface="Calibri"/>
              </a:rPr>
              <a:t> </a:t>
            </a:r>
            <a:endParaRPr sz="2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12676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7279" y="461010"/>
            <a:ext cx="7463790" cy="701040"/>
          </a:xfrm>
          <a:prstGeom prst="rect">
            <a:avLst/>
          </a:prstGeom>
        </p:spPr>
        <p:txBody>
          <a:bodyPr vert="horz" wrap="square" lIns="0" tIns="16510" rIns="0" bIns="0" rtlCol="0">
            <a:spAutoFit/>
          </a:bodyPr>
          <a:lstStyle/>
          <a:p>
            <a:pPr marL="12700">
              <a:lnSpc>
                <a:spcPct val="100000"/>
              </a:lnSpc>
              <a:spcBef>
                <a:spcPts val="130"/>
              </a:spcBef>
            </a:pPr>
            <a:r>
              <a:rPr sz="4400" dirty="0"/>
              <a:t>Continuous</a:t>
            </a:r>
            <a:r>
              <a:rPr sz="4400" spc="-50" dirty="0"/>
              <a:t> </a:t>
            </a:r>
            <a:r>
              <a:rPr sz="4400" spc="5" dirty="0"/>
              <a:t>Uniform</a:t>
            </a:r>
            <a:r>
              <a:rPr sz="4400" spc="-195" dirty="0"/>
              <a:t> </a:t>
            </a:r>
            <a:r>
              <a:rPr sz="4400" spc="10" dirty="0"/>
              <a:t>Distribution</a:t>
            </a:r>
            <a:endParaRPr sz="4400"/>
          </a:p>
        </p:txBody>
      </p:sp>
      <p:sp>
        <p:nvSpPr>
          <p:cNvPr id="3" name="object 3"/>
          <p:cNvSpPr txBox="1"/>
          <p:nvPr/>
        </p:nvSpPr>
        <p:spPr>
          <a:xfrm>
            <a:off x="688975" y="1606930"/>
            <a:ext cx="9909175" cy="4323715"/>
          </a:xfrm>
          <a:prstGeom prst="rect">
            <a:avLst/>
          </a:prstGeom>
        </p:spPr>
        <p:txBody>
          <a:bodyPr vert="horz" wrap="square" lIns="0" tIns="33655" rIns="0" bIns="0" rtlCol="0">
            <a:spAutoFit/>
          </a:bodyPr>
          <a:lstStyle/>
          <a:p>
            <a:pPr marL="355600" marR="5080" indent="-343535">
              <a:lnSpc>
                <a:spcPts val="3829"/>
              </a:lnSpc>
              <a:spcBef>
                <a:spcPts val="265"/>
              </a:spcBef>
              <a:buFont typeface="Arial MT"/>
              <a:buChar char="•"/>
              <a:tabLst>
                <a:tab pos="355600" algn="l"/>
                <a:tab pos="356235" algn="l"/>
              </a:tabLst>
            </a:pPr>
            <a:r>
              <a:rPr sz="3200" spc="-5" dirty="0">
                <a:latin typeface="Calibri"/>
                <a:cs typeface="Calibri"/>
              </a:rPr>
              <a:t>For</a:t>
            </a:r>
            <a:r>
              <a:rPr sz="3200" spc="-50" dirty="0">
                <a:latin typeface="Calibri"/>
                <a:cs typeface="Calibri"/>
              </a:rPr>
              <a:t> </a:t>
            </a:r>
            <a:r>
              <a:rPr sz="3200" spc="10" dirty="0">
                <a:latin typeface="Calibri"/>
                <a:cs typeface="Calibri"/>
              </a:rPr>
              <a:t>Uniform</a:t>
            </a:r>
            <a:r>
              <a:rPr sz="3200" spc="-150" dirty="0">
                <a:latin typeface="Calibri"/>
                <a:cs typeface="Calibri"/>
              </a:rPr>
              <a:t> </a:t>
            </a:r>
            <a:r>
              <a:rPr sz="3200" spc="15" dirty="0">
                <a:latin typeface="Calibri"/>
                <a:cs typeface="Calibri"/>
              </a:rPr>
              <a:t>distribution,</a:t>
            </a:r>
            <a:r>
              <a:rPr sz="3200" spc="-254" dirty="0">
                <a:latin typeface="Calibri"/>
                <a:cs typeface="Calibri"/>
              </a:rPr>
              <a:t> </a:t>
            </a:r>
            <a:r>
              <a:rPr sz="3200" spc="5" dirty="0">
                <a:latin typeface="Calibri"/>
                <a:cs typeface="Calibri"/>
              </a:rPr>
              <a:t>f(x)</a:t>
            </a:r>
            <a:r>
              <a:rPr sz="3200" spc="-55" dirty="0">
                <a:latin typeface="Calibri"/>
                <a:cs typeface="Calibri"/>
              </a:rPr>
              <a:t> </a:t>
            </a:r>
            <a:r>
              <a:rPr sz="3200" spc="5" dirty="0">
                <a:latin typeface="Calibri"/>
                <a:cs typeface="Calibri"/>
              </a:rPr>
              <a:t>is</a:t>
            </a:r>
            <a:r>
              <a:rPr sz="3200" spc="-30" dirty="0">
                <a:latin typeface="Calibri"/>
                <a:cs typeface="Calibri"/>
              </a:rPr>
              <a:t> </a:t>
            </a:r>
            <a:r>
              <a:rPr sz="3200" spc="5" dirty="0">
                <a:latin typeface="Calibri"/>
                <a:cs typeface="Calibri"/>
              </a:rPr>
              <a:t>constant</a:t>
            </a:r>
            <a:r>
              <a:rPr sz="3200" spc="-150" dirty="0">
                <a:latin typeface="Calibri"/>
                <a:cs typeface="Calibri"/>
              </a:rPr>
              <a:t> </a:t>
            </a:r>
            <a:r>
              <a:rPr sz="3200" spc="-5" dirty="0">
                <a:latin typeface="Calibri"/>
                <a:cs typeface="Calibri"/>
              </a:rPr>
              <a:t>over</a:t>
            </a:r>
            <a:r>
              <a:rPr sz="3200" spc="-50" dirty="0">
                <a:latin typeface="Calibri"/>
                <a:cs typeface="Calibri"/>
              </a:rPr>
              <a:t> </a:t>
            </a:r>
            <a:r>
              <a:rPr sz="3200" spc="5" dirty="0">
                <a:latin typeface="Calibri"/>
                <a:cs typeface="Calibri"/>
              </a:rPr>
              <a:t>the</a:t>
            </a:r>
            <a:r>
              <a:rPr sz="3200" spc="-75" dirty="0">
                <a:latin typeface="Calibri"/>
                <a:cs typeface="Calibri"/>
              </a:rPr>
              <a:t> </a:t>
            </a:r>
            <a:r>
              <a:rPr sz="3200" spc="20" dirty="0">
                <a:latin typeface="Calibri"/>
                <a:cs typeface="Calibri"/>
              </a:rPr>
              <a:t>possible </a:t>
            </a:r>
            <a:r>
              <a:rPr sz="3200" spc="-710" dirty="0">
                <a:latin typeface="Calibri"/>
                <a:cs typeface="Calibri"/>
              </a:rPr>
              <a:t> </a:t>
            </a:r>
            <a:r>
              <a:rPr sz="3200" dirty="0">
                <a:latin typeface="Calibri"/>
                <a:cs typeface="Calibri"/>
              </a:rPr>
              <a:t>value</a:t>
            </a:r>
            <a:r>
              <a:rPr sz="3200" spc="-85" dirty="0">
                <a:latin typeface="Calibri"/>
                <a:cs typeface="Calibri"/>
              </a:rPr>
              <a:t> </a:t>
            </a:r>
            <a:r>
              <a:rPr sz="3200" spc="20" dirty="0">
                <a:latin typeface="Calibri"/>
                <a:cs typeface="Calibri"/>
              </a:rPr>
              <a:t>of</a:t>
            </a:r>
            <a:r>
              <a:rPr sz="3200" spc="10" dirty="0">
                <a:latin typeface="Calibri"/>
                <a:cs typeface="Calibri"/>
              </a:rPr>
              <a:t> </a:t>
            </a:r>
            <a:r>
              <a:rPr sz="3200" spc="20" dirty="0">
                <a:latin typeface="Calibri"/>
                <a:cs typeface="Calibri"/>
              </a:rPr>
              <a:t>x.</a:t>
            </a:r>
            <a:endParaRPr sz="3200">
              <a:latin typeface="Calibri"/>
              <a:cs typeface="Calibri"/>
            </a:endParaRPr>
          </a:p>
          <a:p>
            <a:pPr marL="355600" indent="-343535">
              <a:lnSpc>
                <a:spcPct val="100000"/>
              </a:lnSpc>
              <a:spcBef>
                <a:spcPts val="690"/>
              </a:spcBef>
              <a:buFont typeface="Arial MT"/>
              <a:buChar char="•"/>
              <a:tabLst>
                <a:tab pos="355600" algn="l"/>
                <a:tab pos="356235" algn="l"/>
              </a:tabLst>
            </a:pPr>
            <a:r>
              <a:rPr sz="3200" spc="15" dirty="0">
                <a:latin typeface="Calibri"/>
                <a:cs typeface="Calibri"/>
              </a:rPr>
              <a:t>A</a:t>
            </a:r>
            <a:r>
              <a:rPr sz="3200" spc="-60" dirty="0">
                <a:latin typeface="Calibri"/>
                <a:cs typeface="Calibri"/>
              </a:rPr>
              <a:t>r</a:t>
            </a:r>
            <a:r>
              <a:rPr sz="3200" spc="-25" dirty="0">
                <a:latin typeface="Calibri"/>
                <a:cs typeface="Calibri"/>
              </a:rPr>
              <a:t>e</a:t>
            </a:r>
            <a:r>
              <a:rPr sz="3200" spc="10" dirty="0">
                <a:latin typeface="Calibri"/>
                <a:cs typeface="Calibri"/>
              </a:rPr>
              <a:t>a</a:t>
            </a:r>
            <a:r>
              <a:rPr sz="3200" spc="-25" dirty="0">
                <a:latin typeface="Calibri"/>
                <a:cs typeface="Calibri"/>
              </a:rPr>
              <a:t> </a:t>
            </a:r>
            <a:r>
              <a:rPr sz="3200" spc="5" dirty="0">
                <a:latin typeface="Calibri"/>
                <a:cs typeface="Calibri"/>
              </a:rPr>
              <a:t>l</a:t>
            </a:r>
            <a:r>
              <a:rPr sz="3200" spc="40" dirty="0">
                <a:latin typeface="Calibri"/>
                <a:cs typeface="Calibri"/>
              </a:rPr>
              <a:t>o</a:t>
            </a:r>
            <a:r>
              <a:rPr sz="3200" spc="30" dirty="0">
                <a:latin typeface="Calibri"/>
                <a:cs typeface="Calibri"/>
              </a:rPr>
              <a:t>o</a:t>
            </a:r>
            <a:r>
              <a:rPr sz="3200" spc="35" dirty="0">
                <a:latin typeface="Calibri"/>
                <a:cs typeface="Calibri"/>
              </a:rPr>
              <a:t>k</a:t>
            </a:r>
            <a:r>
              <a:rPr sz="3200" spc="10" dirty="0">
                <a:latin typeface="Calibri"/>
                <a:cs typeface="Calibri"/>
              </a:rPr>
              <a:t>s</a:t>
            </a:r>
            <a:r>
              <a:rPr sz="3200" spc="-190" dirty="0">
                <a:latin typeface="Calibri"/>
                <a:cs typeface="Calibri"/>
              </a:rPr>
              <a:t> </a:t>
            </a:r>
            <a:r>
              <a:rPr sz="3200" spc="5" dirty="0">
                <a:latin typeface="Calibri"/>
                <a:cs typeface="Calibri"/>
              </a:rPr>
              <a:t>l</a:t>
            </a:r>
            <a:r>
              <a:rPr sz="3200" spc="15" dirty="0">
                <a:latin typeface="Calibri"/>
                <a:cs typeface="Calibri"/>
              </a:rPr>
              <a:t>i</a:t>
            </a:r>
            <a:r>
              <a:rPr sz="3200" spc="-35" dirty="0">
                <a:latin typeface="Calibri"/>
                <a:cs typeface="Calibri"/>
              </a:rPr>
              <a:t>k</a:t>
            </a:r>
            <a:r>
              <a:rPr sz="3200" spc="10" dirty="0">
                <a:latin typeface="Calibri"/>
                <a:cs typeface="Calibri"/>
              </a:rPr>
              <a:t>e</a:t>
            </a:r>
            <a:r>
              <a:rPr sz="3200" spc="-80" dirty="0">
                <a:latin typeface="Calibri"/>
                <a:cs typeface="Calibri"/>
              </a:rPr>
              <a:t> </a:t>
            </a:r>
            <a:r>
              <a:rPr sz="3200" spc="10" dirty="0">
                <a:latin typeface="Calibri"/>
                <a:cs typeface="Calibri"/>
              </a:rPr>
              <a:t>a</a:t>
            </a:r>
            <a:r>
              <a:rPr sz="3200" spc="-25" dirty="0">
                <a:latin typeface="Calibri"/>
                <a:cs typeface="Calibri"/>
              </a:rPr>
              <a:t> </a:t>
            </a:r>
            <a:r>
              <a:rPr sz="3200" spc="-70" dirty="0">
                <a:latin typeface="Calibri"/>
                <a:cs typeface="Calibri"/>
              </a:rPr>
              <a:t>r</a:t>
            </a:r>
            <a:r>
              <a:rPr sz="3200" spc="-25" dirty="0">
                <a:latin typeface="Calibri"/>
                <a:cs typeface="Calibri"/>
              </a:rPr>
              <a:t>e</a:t>
            </a:r>
            <a:r>
              <a:rPr sz="3200" spc="-10" dirty="0">
                <a:latin typeface="Calibri"/>
                <a:cs typeface="Calibri"/>
              </a:rPr>
              <a:t>c</a:t>
            </a:r>
            <a:r>
              <a:rPr sz="3200" spc="-100" dirty="0">
                <a:latin typeface="Calibri"/>
                <a:cs typeface="Calibri"/>
              </a:rPr>
              <a:t>t</a:t>
            </a:r>
            <a:r>
              <a:rPr sz="3200" spc="35" dirty="0">
                <a:latin typeface="Calibri"/>
                <a:cs typeface="Calibri"/>
              </a:rPr>
              <a:t>an</a:t>
            </a:r>
            <a:r>
              <a:rPr sz="3200" spc="-15" dirty="0">
                <a:latin typeface="Calibri"/>
                <a:cs typeface="Calibri"/>
              </a:rPr>
              <a:t>g</a:t>
            </a:r>
            <a:r>
              <a:rPr sz="3200" spc="5" dirty="0">
                <a:latin typeface="Calibri"/>
                <a:cs typeface="Calibri"/>
              </a:rPr>
              <a:t>l</a:t>
            </a:r>
            <a:r>
              <a:rPr sz="3200" spc="-15" dirty="0">
                <a:latin typeface="Calibri"/>
                <a:cs typeface="Calibri"/>
              </a:rPr>
              <a:t>e</a:t>
            </a:r>
            <a:r>
              <a:rPr sz="3200" spc="5" dirty="0">
                <a:latin typeface="Calibri"/>
                <a:cs typeface="Calibri"/>
              </a:rPr>
              <a:t>.</a:t>
            </a:r>
            <a:endParaRPr sz="3200">
              <a:latin typeface="Calibri"/>
              <a:cs typeface="Calibri"/>
            </a:endParaRPr>
          </a:p>
          <a:p>
            <a:pPr marL="355600" marR="734060" indent="-343535">
              <a:lnSpc>
                <a:spcPct val="100000"/>
              </a:lnSpc>
              <a:spcBef>
                <a:spcPts val="740"/>
              </a:spcBef>
              <a:buFont typeface="Arial MT"/>
              <a:buChar char="•"/>
              <a:tabLst>
                <a:tab pos="355600" algn="l"/>
                <a:tab pos="356235" algn="l"/>
              </a:tabLst>
            </a:pPr>
            <a:r>
              <a:rPr sz="3200" spc="-50" dirty="0">
                <a:latin typeface="Calibri"/>
                <a:cs typeface="Calibri"/>
              </a:rPr>
              <a:t>F</a:t>
            </a:r>
            <a:r>
              <a:rPr sz="3200" spc="30" dirty="0">
                <a:latin typeface="Calibri"/>
                <a:cs typeface="Calibri"/>
              </a:rPr>
              <a:t>o</a:t>
            </a:r>
            <a:r>
              <a:rPr sz="3200" spc="10" dirty="0">
                <a:latin typeface="Calibri"/>
                <a:cs typeface="Calibri"/>
              </a:rPr>
              <a:t>r</a:t>
            </a:r>
            <a:r>
              <a:rPr sz="3200" spc="-50" dirty="0">
                <a:latin typeface="Calibri"/>
                <a:cs typeface="Calibri"/>
              </a:rPr>
              <a:t> </a:t>
            </a:r>
            <a:r>
              <a:rPr sz="3200" spc="-25" dirty="0">
                <a:latin typeface="Calibri"/>
                <a:cs typeface="Calibri"/>
              </a:rPr>
              <a:t>t</a:t>
            </a:r>
            <a:r>
              <a:rPr sz="3200" spc="35" dirty="0">
                <a:latin typeface="Calibri"/>
                <a:cs typeface="Calibri"/>
              </a:rPr>
              <a:t>h</a:t>
            </a:r>
            <a:r>
              <a:rPr sz="3200" spc="10" dirty="0">
                <a:latin typeface="Calibri"/>
                <a:cs typeface="Calibri"/>
              </a:rPr>
              <a:t>e</a:t>
            </a:r>
            <a:r>
              <a:rPr sz="3200" spc="-10" dirty="0">
                <a:latin typeface="Calibri"/>
                <a:cs typeface="Calibri"/>
              </a:rPr>
              <a:t> </a:t>
            </a:r>
            <a:r>
              <a:rPr sz="3200" spc="35" dirty="0">
                <a:latin typeface="Calibri"/>
                <a:cs typeface="Calibri"/>
              </a:rPr>
              <a:t>a</a:t>
            </a:r>
            <a:r>
              <a:rPr sz="3200" spc="-70" dirty="0">
                <a:latin typeface="Calibri"/>
                <a:cs typeface="Calibri"/>
              </a:rPr>
              <a:t>r</a:t>
            </a:r>
            <a:r>
              <a:rPr sz="3200" spc="-25" dirty="0">
                <a:latin typeface="Calibri"/>
                <a:cs typeface="Calibri"/>
              </a:rPr>
              <a:t>e</a:t>
            </a:r>
            <a:r>
              <a:rPr sz="3200" spc="10" dirty="0">
                <a:latin typeface="Calibri"/>
                <a:cs typeface="Calibri"/>
              </a:rPr>
              <a:t>a</a:t>
            </a:r>
            <a:r>
              <a:rPr sz="3200" spc="-25" dirty="0">
                <a:latin typeface="Calibri"/>
                <a:cs typeface="Calibri"/>
              </a:rPr>
              <a:t> </a:t>
            </a:r>
            <a:r>
              <a:rPr sz="3200" spc="10" dirty="0">
                <a:latin typeface="Calibri"/>
                <a:cs typeface="Calibri"/>
              </a:rPr>
              <a:t>in</a:t>
            </a:r>
            <a:r>
              <a:rPr sz="3200" spc="-15" dirty="0">
                <a:latin typeface="Calibri"/>
                <a:cs typeface="Calibri"/>
              </a:rPr>
              <a:t> </a:t>
            </a:r>
            <a:r>
              <a:rPr sz="3200" spc="-10" dirty="0">
                <a:latin typeface="Calibri"/>
                <a:cs typeface="Calibri"/>
              </a:rPr>
              <a:t>c</a:t>
            </a:r>
            <a:r>
              <a:rPr sz="3200" spc="30" dirty="0">
                <a:latin typeface="Calibri"/>
                <a:cs typeface="Calibri"/>
              </a:rPr>
              <a:t>o</a:t>
            </a:r>
            <a:r>
              <a:rPr sz="3200" spc="35" dirty="0">
                <a:latin typeface="Calibri"/>
                <a:cs typeface="Calibri"/>
              </a:rPr>
              <a:t>n</a:t>
            </a:r>
            <a:r>
              <a:rPr sz="3200" spc="-25" dirty="0">
                <a:latin typeface="Calibri"/>
                <a:cs typeface="Calibri"/>
              </a:rPr>
              <a:t>t</a:t>
            </a:r>
            <a:r>
              <a:rPr sz="3200" spc="5" dirty="0">
                <a:latin typeface="Calibri"/>
                <a:cs typeface="Calibri"/>
              </a:rPr>
              <a:t>i</a:t>
            </a:r>
            <a:r>
              <a:rPr sz="3200" spc="45" dirty="0">
                <a:latin typeface="Calibri"/>
                <a:cs typeface="Calibri"/>
              </a:rPr>
              <a:t>n</a:t>
            </a:r>
            <a:r>
              <a:rPr sz="3200" spc="35" dirty="0">
                <a:latin typeface="Calibri"/>
                <a:cs typeface="Calibri"/>
              </a:rPr>
              <a:t>u</a:t>
            </a:r>
            <a:r>
              <a:rPr sz="3200" spc="30" dirty="0">
                <a:latin typeface="Calibri"/>
                <a:cs typeface="Calibri"/>
              </a:rPr>
              <a:t>o</a:t>
            </a:r>
            <a:r>
              <a:rPr sz="3200" spc="-35" dirty="0">
                <a:latin typeface="Calibri"/>
                <a:cs typeface="Calibri"/>
              </a:rPr>
              <a:t>u</a:t>
            </a:r>
            <a:r>
              <a:rPr sz="3200" spc="10" dirty="0">
                <a:latin typeface="Calibri"/>
                <a:cs typeface="Calibri"/>
              </a:rPr>
              <a:t>s</a:t>
            </a:r>
            <a:r>
              <a:rPr sz="3200" spc="-190" dirty="0">
                <a:latin typeface="Calibri"/>
                <a:cs typeface="Calibri"/>
              </a:rPr>
              <a:t> </a:t>
            </a:r>
            <a:r>
              <a:rPr sz="3200" spc="35" dirty="0">
                <a:latin typeface="Calibri"/>
                <a:cs typeface="Calibri"/>
              </a:rPr>
              <a:t>d</a:t>
            </a:r>
            <a:r>
              <a:rPr sz="3200" spc="5" dirty="0">
                <a:latin typeface="Calibri"/>
                <a:cs typeface="Calibri"/>
              </a:rPr>
              <a:t>i</a:t>
            </a:r>
            <a:r>
              <a:rPr sz="3200" spc="25" dirty="0">
                <a:latin typeface="Calibri"/>
                <a:cs typeface="Calibri"/>
              </a:rPr>
              <a:t>s</a:t>
            </a:r>
            <a:r>
              <a:rPr sz="3200" spc="-25" dirty="0">
                <a:latin typeface="Calibri"/>
                <a:cs typeface="Calibri"/>
              </a:rPr>
              <a:t>t</a:t>
            </a:r>
            <a:r>
              <a:rPr sz="3200" spc="5" dirty="0">
                <a:latin typeface="Calibri"/>
                <a:cs typeface="Calibri"/>
              </a:rPr>
              <a:t>ri</a:t>
            </a:r>
            <a:r>
              <a:rPr sz="3200" spc="45" dirty="0">
                <a:latin typeface="Calibri"/>
                <a:cs typeface="Calibri"/>
              </a:rPr>
              <a:t>b</a:t>
            </a:r>
            <a:r>
              <a:rPr sz="3200" spc="35" dirty="0">
                <a:latin typeface="Calibri"/>
                <a:cs typeface="Calibri"/>
              </a:rPr>
              <a:t>u</a:t>
            </a:r>
            <a:r>
              <a:rPr sz="3200" spc="-25" dirty="0">
                <a:latin typeface="Calibri"/>
                <a:cs typeface="Calibri"/>
              </a:rPr>
              <a:t>t</a:t>
            </a:r>
            <a:r>
              <a:rPr sz="3200" spc="5" dirty="0">
                <a:latin typeface="Calibri"/>
                <a:cs typeface="Calibri"/>
              </a:rPr>
              <a:t>i</a:t>
            </a:r>
            <a:r>
              <a:rPr sz="3200" spc="40" dirty="0">
                <a:latin typeface="Calibri"/>
                <a:cs typeface="Calibri"/>
              </a:rPr>
              <a:t>o</a:t>
            </a:r>
            <a:r>
              <a:rPr sz="3200" spc="15" dirty="0">
                <a:latin typeface="Calibri"/>
                <a:cs typeface="Calibri"/>
              </a:rPr>
              <a:t>n</a:t>
            </a:r>
            <a:r>
              <a:rPr sz="3200" spc="-245" dirty="0">
                <a:latin typeface="Calibri"/>
                <a:cs typeface="Calibri"/>
              </a:rPr>
              <a:t> </a:t>
            </a:r>
            <a:r>
              <a:rPr sz="3200" spc="30" dirty="0">
                <a:latin typeface="Calibri"/>
                <a:cs typeface="Calibri"/>
              </a:rPr>
              <a:t>w</a:t>
            </a:r>
            <a:r>
              <a:rPr sz="3200" spc="10" dirty="0">
                <a:latin typeface="Calibri"/>
                <a:cs typeface="Calibri"/>
              </a:rPr>
              <a:t>e</a:t>
            </a:r>
            <a:r>
              <a:rPr sz="3200" spc="-80" dirty="0">
                <a:latin typeface="Calibri"/>
                <a:cs typeface="Calibri"/>
              </a:rPr>
              <a:t> </a:t>
            </a:r>
            <a:r>
              <a:rPr sz="3200" spc="35" dirty="0">
                <a:latin typeface="Calibri"/>
                <a:cs typeface="Calibri"/>
              </a:rPr>
              <a:t>n</a:t>
            </a:r>
            <a:r>
              <a:rPr sz="3200" spc="-25" dirty="0">
                <a:latin typeface="Calibri"/>
                <a:cs typeface="Calibri"/>
              </a:rPr>
              <a:t>ee</a:t>
            </a:r>
            <a:r>
              <a:rPr sz="3200" spc="15" dirty="0">
                <a:latin typeface="Calibri"/>
                <a:cs typeface="Calibri"/>
              </a:rPr>
              <a:t>d</a:t>
            </a:r>
            <a:r>
              <a:rPr sz="3200" spc="-25" dirty="0">
                <a:latin typeface="Calibri"/>
                <a:cs typeface="Calibri"/>
              </a:rPr>
              <a:t> t</a:t>
            </a:r>
            <a:r>
              <a:rPr sz="3200" spc="15" dirty="0">
                <a:latin typeface="Calibri"/>
                <a:cs typeface="Calibri"/>
              </a:rPr>
              <a:t>o</a:t>
            </a:r>
            <a:r>
              <a:rPr sz="3200" spc="-35" dirty="0">
                <a:latin typeface="Calibri"/>
                <a:cs typeface="Calibri"/>
              </a:rPr>
              <a:t> </a:t>
            </a:r>
            <a:r>
              <a:rPr sz="3200" spc="35" dirty="0">
                <a:latin typeface="Calibri"/>
                <a:cs typeface="Calibri"/>
              </a:rPr>
              <a:t>d</a:t>
            </a:r>
            <a:r>
              <a:rPr sz="3200" spc="5" dirty="0">
                <a:latin typeface="Calibri"/>
                <a:cs typeface="Calibri"/>
              </a:rPr>
              <a:t>o  </a:t>
            </a:r>
            <a:r>
              <a:rPr sz="3200" dirty="0">
                <a:latin typeface="Calibri"/>
                <a:cs typeface="Calibri"/>
              </a:rPr>
              <a:t>integration</a:t>
            </a:r>
            <a:r>
              <a:rPr sz="3200" spc="-180" dirty="0">
                <a:latin typeface="Calibri"/>
                <a:cs typeface="Calibri"/>
              </a:rPr>
              <a:t> </a:t>
            </a:r>
            <a:r>
              <a:rPr sz="3200" spc="20" dirty="0">
                <a:latin typeface="Calibri"/>
                <a:cs typeface="Calibri"/>
              </a:rPr>
              <a:t>of</a:t>
            </a:r>
            <a:r>
              <a:rPr sz="3200" spc="-60" dirty="0">
                <a:latin typeface="Calibri"/>
                <a:cs typeface="Calibri"/>
              </a:rPr>
              <a:t> </a:t>
            </a:r>
            <a:r>
              <a:rPr sz="3200" spc="5" dirty="0">
                <a:latin typeface="Calibri"/>
                <a:cs typeface="Calibri"/>
              </a:rPr>
              <a:t>the</a:t>
            </a:r>
            <a:r>
              <a:rPr sz="3200" spc="-10" dirty="0">
                <a:latin typeface="Calibri"/>
                <a:cs typeface="Calibri"/>
              </a:rPr>
              <a:t> </a:t>
            </a:r>
            <a:r>
              <a:rPr sz="3200" spc="10" dirty="0">
                <a:latin typeface="Calibri"/>
                <a:cs typeface="Calibri"/>
              </a:rPr>
              <a:t>function.</a:t>
            </a:r>
            <a:endParaRPr sz="3200">
              <a:latin typeface="Calibri"/>
              <a:cs typeface="Calibri"/>
            </a:endParaRPr>
          </a:p>
          <a:p>
            <a:pPr marL="355600" indent="-343535">
              <a:lnSpc>
                <a:spcPct val="100000"/>
              </a:lnSpc>
              <a:spcBef>
                <a:spcPts val="810"/>
              </a:spcBef>
              <a:buFont typeface="Arial MT"/>
              <a:buChar char="•"/>
              <a:tabLst>
                <a:tab pos="355600" algn="l"/>
                <a:tab pos="356235" algn="l"/>
              </a:tabLst>
            </a:pPr>
            <a:r>
              <a:rPr sz="3200" spc="5" dirty="0">
                <a:latin typeface="Calibri"/>
                <a:cs typeface="Calibri"/>
              </a:rPr>
              <a:t>However</a:t>
            </a:r>
            <a:r>
              <a:rPr sz="3200" spc="-130" dirty="0">
                <a:latin typeface="Calibri"/>
                <a:cs typeface="Calibri"/>
              </a:rPr>
              <a:t> </a:t>
            </a:r>
            <a:r>
              <a:rPr sz="3200" spc="10" dirty="0">
                <a:latin typeface="Calibri"/>
                <a:cs typeface="Calibri"/>
              </a:rPr>
              <a:t>in</a:t>
            </a:r>
            <a:r>
              <a:rPr sz="3200" spc="-20" dirty="0">
                <a:latin typeface="Calibri"/>
                <a:cs typeface="Calibri"/>
              </a:rPr>
              <a:t> </a:t>
            </a:r>
            <a:r>
              <a:rPr sz="3200" spc="5" dirty="0">
                <a:latin typeface="Calibri"/>
                <a:cs typeface="Calibri"/>
              </a:rPr>
              <a:t>this</a:t>
            </a:r>
            <a:r>
              <a:rPr sz="3200" spc="-35" dirty="0">
                <a:latin typeface="Calibri"/>
                <a:cs typeface="Calibri"/>
              </a:rPr>
              <a:t> </a:t>
            </a:r>
            <a:r>
              <a:rPr sz="3200" spc="15" dirty="0">
                <a:latin typeface="Calibri"/>
                <a:cs typeface="Calibri"/>
              </a:rPr>
              <a:t>case</a:t>
            </a:r>
            <a:r>
              <a:rPr sz="3200" spc="-160" dirty="0">
                <a:latin typeface="Calibri"/>
                <a:cs typeface="Calibri"/>
              </a:rPr>
              <a:t> </a:t>
            </a:r>
            <a:r>
              <a:rPr sz="3200" spc="5" dirty="0">
                <a:latin typeface="Calibri"/>
                <a:cs typeface="Calibri"/>
              </a:rPr>
              <a:t>it</a:t>
            </a:r>
            <a:r>
              <a:rPr sz="3200" spc="-5" dirty="0">
                <a:latin typeface="Calibri"/>
                <a:cs typeface="Calibri"/>
              </a:rPr>
              <a:t> </a:t>
            </a:r>
            <a:r>
              <a:rPr sz="3200" spc="5" dirty="0">
                <a:latin typeface="Calibri"/>
                <a:cs typeface="Calibri"/>
              </a:rPr>
              <a:t>is</a:t>
            </a:r>
            <a:r>
              <a:rPr sz="3200" spc="-40" dirty="0">
                <a:latin typeface="Calibri"/>
                <a:cs typeface="Calibri"/>
              </a:rPr>
              <a:t> </a:t>
            </a:r>
            <a:r>
              <a:rPr sz="3200" spc="5" dirty="0">
                <a:latin typeface="Calibri"/>
                <a:cs typeface="Calibri"/>
              </a:rPr>
              <a:t>the</a:t>
            </a:r>
            <a:r>
              <a:rPr sz="3200" spc="-15" dirty="0">
                <a:latin typeface="Calibri"/>
                <a:cs typeface="Calibri"/>
              </a:rPr>
              <a:t> </a:t>
            </a:r>
            <a:r>
              <a:rPr sz="3200" spc="-10" dirty="0">
                <a:latin typeface="Calibri"/>
                <a:cs typeface="Calibri"/>
              </a:rPr>
              <a:t>area</a:t>
            </a:r>
            <a:r>
              <a:rPr sz="3200" spc="-25" dirty="0">
                <a:latin typeface="Calibri"/>
                <a:cs typeface="Calibri"/>
              </a:rPr>
              <a:t> </a:t>
            </a:r>
            <a:r>
              <a:rPr sz="3200" spc="20" dirty="0">
                <a:latin typeface="Calibri"/>
                <a:cs typeface="Calibri"/>
              </a:rPr>
              <a:t>of</a:t>
            </a:r>
            <a:r>
              <a:rPr sz="3200" spc="-65" dirty="0">
                <a:latin typeface="Calibri"/>
                <a:cs typeface="Calibri"/>
              </a:rPr>
              <a:t> </a:t>
            </a:r>
            <a:r>
              <a:rPr sz="3200" spc="-15" dirty="0">
                <a:latin typeface="Calibri"/>
                <a:cs typeface="Calibri"/>
              </a:rPr>
              <a:t>rectangle.</a:t>
            </a:r>
            <a:endParaRPr sz="3200">
              <a:latin typeface="Calibri"/>
              <a:cs typeface="Calibri"/>
            </a:endParaRPr>
          </a:p>
          <a:p>
            <a:pPr marL="355600" marR="590550" indent="-343535">
              <a:lnSpc>
                <a:spcPct val="100000"/>
              </a:lnSpc>
              <a:spcBef>
                <a:spcPts val="740"/>
              </a:spcBef>
              <a:buFont typeface="Arial MT"/>
              <a:buChar char="•"/>
              <a:tabLst>
                <a:tab pos="355600" algn="l"/>
                <a:tab pos="356235" algn="l"/>
              </a:tabLst>
            </a:pPr>
            <a:r>
              <a:rPr sz="3200" spc="5" dirty="0">
                <a:latin typeface="Calibri"/>
                <a:cs typeface="Calibri"/>
              </a:rPr>
              <a:t>Example</a:t>
            </a:r>
            <a:r>
              <a:rPr sz="3200" spc="-150" dirty="0">
                <a:latin typeface="Calibri"/>
                <a:cs typeface="Calibri"/>
              </a:rPr>
              <a:t> </a:t>
            </a:r>
            <a:r>
              <a:rPr sz="3200" spc="-10" dirty="0">
                <a:latin typeface="Calibri"/>
                <a:cs typeface="Calibri"/>
              </a:rPr>
              <a:t>to</a:t>
            </a:r>
            <a:r>
              <a:rPr sz="3200" spc="-35" dirty="0">
                <a:latin typeface="Calibri"/>
                <a:cs typeface="Calibri"/>
              </a:rPr>
              <a:t> </a:t>
            </a:r>
            <a:r>
              <a:rPr sz="3200" spc="-5" dirty="0">
                <a:latin typeface="Calibri"/>
                <a:cs typeface="Calibri"/>
              </a:rPr>
              <a:t>time</a:t>
            </a:r>
            <a:r>
              <a:rPr sz="3200" spc="65" dirty="0">
                <a:latin typeface="Calibri"/>
                <a:cs typeface="Calibri"/>
              </a:rPr>
              <a:t> </a:t>
            </a:r>
            <a:r>
              <a:rPr sz="3200" spc="-25" dirty="0">
                <a:latin typeface="Calibri"/>
                <a:cs typeface="Calibri"/>
              </a:rPr>
              <a:t>taken</a:t>
            </a:r>
            <a:r>
              <a:rPr sz="3200" spc="-95" dirty="0">
                <a:latin typeface="Calibri"/>
                <a:cs typeface="Calibri"/>
              </a:rPr>
              <a:t> </a:t>
            </a:r>
            <a:r>
              <a:rPr sz="3200" spc="-10" dirty="0">
                <a:latin typeface="Calibri"/>
                <a:cs typeface="Calibri"/>
              </a:rPr>
              <a:t>to</a:t>
            </a:r>
            <a:r>
              <a:rPr sz="3200" spc="-35" dirty="0">
                <a:latin typeface="Calibri"/>
                <a:cs typeface="Calibri"/>
              </a:rPr>
              <a:t> </a:t>
            </a:r>
            <a:r>
              <a:rPr sz="3200" spc="20" dirty="0">
                <a:latin typeface="Calibri"/>
                <a:cs typeface="Calibri"/>
              </a:rPr>
              <a:t>wash</a:t>
            </a:r>
            <a:r>
              <a:rPr sz="3200" spc="-100" dirty="0">
                <a:latin typeface="Calibri"/>
                <a:cs typeface="Calibri"/>
              </a:rPr>
              <a:t> </a:t>
            </a:r>
            <a:r>
              <a:rPr sz="3200" spc="5" dirty="0">
                <a:latin typeface="Calibri"/>
                <a:cs typeface="Calibri"/>
              </a:rPr>
              <a:t>the</a:t>
            </a:r>
            <a:r>
              <a:rPr sz="3200" spc="-80" dirty="0">
                <a:latin typeface="Calibri"/>
                <a:cs typeface="Calibri"/>
              </a:rPr>
              <a:t> </a:t>
            </a:r>
            <a:r>
              <a:rPr sz="3200" spc="10" dirty="0">
                <a:latin typeface="Calibri"/>
                <a:cs typeface="Calibri"/>
              </a:rPr>
              <a:t>cloths</a:t>
            </a:r>
            <a:r>
              <a:rPr sz="3200" spc="-35" dirty="0">
                <a:latin typeface="Calibri"/>
                <a:cs typeface="Calibri"/>
              </a:rPr>
              <a:t> </a:t>
            </a:r>
            <a:r>
              <a:rPr sz="3200" spc="10" dirty="0">
                <a:latin typeface="Calibri"/>
                <a:cs typeface="Calibri"/>
              </a:rPr>
              <a:t>in</a:t>
            </a:r>
            <a:r>
              <a:rPr sz="3200" spc="-15" dirty="0">
                <a:latin typeface="Calibri"/>
                <a:cs typeface="Calibri"/>
              </a:rPr>
              <a:t> </a:t>
            </a:r>
            <a:r>
              <a:rPr sz="3200" spc="10" dirty="0">
                <a:latin typeface="Calibri"/>
                <a:cs typeface="Calibri"/>
              </a:rPr>
              <a:t>a</a:t>
            </a:r>
            <a:r>
              <a:rPr sz="3200" spc="-25" dirty="0">
                <a:latin typeface="Calibri"/>
                <a:cs typeface="Calibri"/>
              </a:rPr>
              <a:t> </a:t>
            </a:r>
            <a:r>
              <a:rPr sz="3200" spc="25" dirty="0">
                <a:latin typeface="Calibri"/>
                <a:cs typeface="Calibri"/>
              </a:rPr>
              <a:t>washing </a:t>
            </a:r>
            <a:r>
              <a:rPr sz="3200" spc="-705" dirty="0">
                <a:latin typeface="Calibri"/>
                <a:cs typeface="Calibri"/>
              </a:rPr>
              <a:t> </a:t>
            </a:r>
            <a:r>
              <a:rPr sz="3200" spc="10" dirty="0">
                <a:latin typeface="Calibri"/>
                <a:cs typeface="Calibri"/>
              </a:rPr>
              <a:t>machine.</a:t>
            </a:r>
            <a:r>
              <a:rPr sz="3200" spc="-125" dirty="0">
                <a:latin typeface="Calibri"/>
                <a:cs typeface="Calibri"/>
              </a:rPr>
              <a:t> </a:t>
            </a:r>
            <a:r>
              <a:rPr sz="3200" spc="-15" dirty="0">
                <a:latin typeface="Calibri"/>
                <a:cs typeface="Calibri"/>
              </a:rPr>
              <a:t>(for</a:t>
            </a:r>
            <a:r>
              <a:rPr sz="3200" spc="-50" dirty="0">
                <a:latin typeface="Calibri"/>
                <a:cs typeface="Calibri"/>
              </a:rPr>
              <a:t> </a:t>
            </a:r>
            <a:r>
              <a:rPr sz="3200" spc="10" dirty="0">
                <a:latin typeface="Calibri"/>
                <a:cs typeface="Calibri"/>
              </a:rPr>
              <a:t>a</a:t>
            </a:r>
            <a:r>
              <a:rPr sz="3200" spc="-25" dirty="0">
                <a:latin typeface="Calibri"/>
                <a:cs typeface="Calibri"/>
              </a:rPr>
              <a:t> </a:t>
            </a:r>
            <a:r>
              <a:rPr sz="3200" dirty="0">
                <a:latin typeface="Calibri"/>
                <a:cs typeface="Calibri"/>
              </a:rPr>
              <a:t>standard</a:t>
            </a:r>
            <a:r>
              <a:rPr sz="3200" spc="-100" dirty="0">
                <a:latin typeface="Calibri"/>
                <a:cs typeface="Calibri"/>
              </a:rPr>
              <a:t> </a:t>
            </a:r>
            <a:r>
              <a:rPr sz="3200" spc="15" dirty="0">
                <a:latin typeface="Calibri"/>
                <a:cs typeface="Calibri"/>
              </a:rPr>
              <a:t>condition)</a:t>
            </a:r>
            <a:endParaRPr sz="3200">
              <a:latin typeface="Calibri"/>
              <a:cs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17051" y="3574832"/>
            <a:ext cx="5149215" cy="3028315"/>
          </a:xfrm>
          <a:prstGeom prst="rect">
            <a:avLst/>
          </a:prstGeom>
        </p:spPr>
        <p:txBody>
          <a:bodyPr vert="horz" wrap="square" lIns="0" tIns="0" rIns="0" bIns="0" rtlCol="0">
            <a:spAutoFit/>
          </a:bodyPr>
          <a:lstStyle/>
          <a:p>
            <a:pPr marR="4843780" algn="r">
              <a:lnSpc>
                <a:spcPts val="1250"/>
              </a:lnSpc>
            </a:pPr>
            <a:r>
              <a:rPr sz="1250" spc="20" dirty="0">
                <a:latin typeface="Times New Roman"/>
                <a:cs typeface="Times New Roman"/>
              </a:rPr>
              <a:t>0.4</a:t>
            </a:r>
            <a:endParaRPr sz="1250">
              <a:latin typeface="Times New Roman"/>
              <a:cs typeface="Times New Roman"/>
            </a:endParaRPr>
          </a:p>
          <a:p>
            <a:pPr>
              <a:lnSpc>
                <a:spcPts val="2510"/>
              </a:lnSpc>
            </a:pPr>
            <a:r>
              <a:rPr sz="1650" i="1" spc="-25" dirty="0">
                <a:latin typeface="Times New Roman"/>
                <a:cs typeface="Times New Roman"/>
              </a:rPr>
              <a:t>x</a:t>
            </a:r>
            <a:r>
              <a:rPr sz="3300" spc="-37" baseline="-2525" dirty="0">
                <a:latin typeface="Symbol"/>
                <a:cs typeface="Symbol"/>
              </a:rPr>
              <a:t></a:t>
            </a:r>
            <a:endParaRPr sz="3300" baseline="-2525">
              <a:latin typeface="Symbol"/>
              <a:cs typeface="Symbol"/>
            </a:endParaRPr>
          </a:p>
          <a:p>
            <a:pPr marL="88900">
              <a:lnSpc>
                <a:spcPct val="100000"/>
              </a:lnSpc>
              <a:spcBef>
                <a:spcPts val="765"/>
              </a:spcBef>
            </a:pPr>
            <a:r>
              <a:rPr sz="1250" spc="20" dirty="0">
                <a:latin typeface="Times New Roman"/>
                <a:cs typeface="Times New Roman"/>
              </a:rPr>
              <a:t>0.3</a:t>
            </a:r>
            <a:endParaRPr sz="1250">
              <a:latin typeface="Times New Roman"/>
              <a:cs typeface="Times New Roman"/>
            </a:endParaRPr>
          </a:p>
          <a:p>
            <a:pPr>
              <a:lnSpc>
                <a:spcPct val="100000"/>
              </a:lnSpc>
            </a:pPr>
            <a:endParaRPr sz="1400">
              <a:latin typeface="Times New Roman"/>
              <a:cs typeface="Times New Roman"/>
            </a:endParaRPr>
          </a:p>
          <a:p>
            <a:pPr marL="88900">
              <a:lnSpc>
                <a:spcPct val="100000"/>
              </a:lnSpc>
              <a:spcBef>
                <a:spcPts val="1140"/>
              </a:spcBef>
              <a:tabLst>
                <a:tab pos="1761489" algn="l"/>
              </a:tabLst>
            </a:pPr>
            <a:r>
              <a:rPr sz="1250" spc="20" dirty="0">
                <a:latin typeface="Times New Roman"/>
                <a:cs typeface="Times New Roman"/>
              </a:rPr>
              <a:t>0.2	</a:t>
            </a:r>
            <a:r>
              <a:rPr sz="2325" spc="22" baseline="-34050" dirty="0">
                <a:latin typeface="Symbol"/>
                <a:cs typeface="Symbol"/>
              </a:rPr>
              <a:t></a:t>
            </a:r>
            <a:endParaRPr sz="2325" baseline="-34050">
              <a:latin typeface="Symbol"/>
              <a:cs typeface="Symbol"/>
            </a:endParaRPr>
          </a:p>
          <a:p>
            <a:pPr marL="1476375">
              <a:lnSpc>
                <a:spcPts val="1425"/>
              </a:lnSpc>
              <a:spcBef>
                <a:spcPts val="630"/>
              </a:spcBef>
              <a:tabLst>
                <a:tab pos="1761489" algn="l"/>
              </a:tabLst>
            </a:pPr>
            <a:r>
              <a:rPr sz="2325" spc="22" baseline="-32258" dirty="0">
                <a:latin typeface="Times New Roman"/>
                <a:cs typeface="Times New Roman"/>
              </a:rPr>
              <a:t>1	</a:t>
            </a:r>
            <a:r>
              <a:rPr sz="1550" spc="15" dirty="0">
                <a:latin typeface="Symbol"/>
                <a:cs typeface="Symbol"/>
              </a:rPr>
              <a:t></a:t>
            </a:r>
            <a:endParaRPr sz="1550">
              <a:latin typeface="Symbol"/>
              <a:cs typeface="Symbol"/>
            </a:endParaRPr>
          </a:p>
          <a:p>
            <a:pPr marR="1518285" algn="ctr">
              <a:lnSpc>
                <a:spcPts val="1095"/>
              </a:lnSpc>
            </a:pPr>
            <a:r>
              <a:rPr sz="1550" spc="15" dirty="0">
                <a:latin typeface="Symbol"/>
                <a:cs typeface="Symbol"/>
              </a:rPr>
              <a:t></a:t>
            </a:r>
            <a:endParaRPr sz="1550">
              <a:latin typeface="Symbol"/>
              <a:cs typeface="Symbol"/>
            </a:endParaRPr>
          </a:p>
          <a:p>
            <a:pPr marL="88900">
              <a:lnSpc>
                <a:spcPts val="1365"/>
              </a:lnSpc>
              <a:tabLst>
                <a:tab pos="1331595" algn="l"/>
              </a:tabLst>
            </a:pPr>
            <a:r>
              <a:rPr sz="1875" spc="7" baseline="2222" dirty="0">
                <a:latin typeface="Times New Roman"/>
                <a:cs typeface="Times New Roman"/>
              </a:rPr>
              <a:t>0</a:t>
            </a:r>
            <a:r>
              <a:rPr sz="1875" spc="75" baseline="2222" dirty="0">
                <a:latin typeface="Times New Roman"/>
                <a:cs typeface="Times New Roman"/>
              </a:rPr>
              <a:t>.</a:t>
            </a:r>
            <a:r>
              <a:rPr sz="1875" spc="7" baseline="2222" dirty="0">
                <a:latin typeface="Times New Roman"/>
                <a:cs typeface="Times New Roman"/>
              </a:rPr>
              <a:t>1</a:t>
            </a:r>
            <a:r>
              <a:rPr sz="1875" baseline="2222" dirty="0">
                <a:latin typeface="Times New Roman"/>
                <a:cs typeface="Times New Roman"/>
              </a:rPr>
              <a:t>	</a:t>
            </a:r>
            <a:r>
              <a:rPr sz="2325" i="1" spc="22" baseline="-34050" dirty="0">
                <a:latin typeface="Times New Roman"/>
                <a:cs typeface="Times New Roman"/>
              </a:rPr>
              <a:t>b</a:t>
            </a:r>
            <a:r>
              <a:rPr sz="2325" i="1" spc="-172" baseline="-34050" dirty="0">
                <a:latin typeface="Times New Roman"/>
                <a:cs typeface="Times New Roman"/>
              </a:rPr>
              <a:t> </a:t>
            </a:r>
            <a:r>
              <a:rPr sz="2325" spc="30" baseline="-34050" dirty="0">
                <a:latin typeface="Symbol"/>
                <a:cs typeface="Symbol"/>
              </a:rPr>
              <a:t></a:t>
            </a:r>
            <a:r>
              <a:rPr sz="2325" spc="-187" baseline="-34050" dirty="0">
                <a:latin typeface="Times New Roman"/>
                <a:cs typeface="Times New Roman"/>
              </a:rPr>
              <a:t> </a:t>
            </a:r>
            <a:r>
              <a:rPr sz="2325" i="1" spc="22" baseline="-34050" dirty="0">
                <a:latin typeface="Times New Roman"/>
                <a:cs typeface="Times New Roman"/>
              </a:rPr>
              <a:t>a</a:t>
            </a:r>
            <a:r>
              <a:rPr sz="2325" i="1" spc="-22" baseline="-34050" dirty="0">
                <a:latin typeface="Times New Roman"/>
                <a:cs typeface="Times New Roman"/>
              </a:rPr>
              <a:t> </a:t>
            </a:r>
            <a:r>
              <a:rPr sz="1550" spc="15" dirty="0">
                <a:latin typeface="Symbol"/>
                <a:cs typeface="Symbol"/>
              </a:rPr>
              <a:t></a:t>
            </a:r>
            <a:endParaRPr sz="1550">
              <a:latin typeface="Symbol"/>
              <a:cs typeface="Symbol"/>
            </a:endParaRPr>
          </a:p>
          <a:p>
            <a:pPr marR="1518285" algn="ctr">
              <a:lnSpc>
                <a:spcPts val="1520"/>
              </a:lnSpc>
            </a:pPr>
            <a:r>
              <a:rPr sz="1550" spc="15" dirty="0">
                <a:latin typeface="Symbol"/>
                <a:cs typeface="Symbol"/>
              </a:rPr>
              <a:t></a:t>
            </a:r>
            <a:endParaRPr sz="1550">
              <a:latin typeface="Symbol"/>
              <a:cs typeface="Symbol"/>
            </a:endParaRPr>
          </a:p>
          <a:p>
            <a:pPr marR="1518285" algn="ctr">
              <a:lnSpc>
                <a:spcPts val="1635"/>
              </a:lnSpc>
            </a:pPr>
            <a:r>
              <a:rPr sz="1550" spc="-375" dirty="0">
                <a:latin typeface="Symbol"/>
                <a:cs typeface="Symbol"/>
              </a:rPr>
              <a:t></a:t>
            </a:r>
            <a:r>
              <a:rPr sz="2325" spc="-562" baseline="-23297" dirty="0">
                <a:latin typeface="Symbol"/>
                <a:cs typeface="Symbol"/>
              </a:rPr>
              <a:t></a:t>
            </a:r>
            <a:endParaRPr sz="2325" baseline="-23297">
              <a:latin typeface="Symbol"/>
              <a:cs typeface="Symbol"/>
            </a:endParaRPr>
          </a:p>
          <a:p>
            <a:pPr marR="4843780" algn="r">
              <a:lnSpc>
                <a:spcPts val="1410"/>
              </a:lnSpc>
            </a:pPr>
            <a:r>
              <a:rPr sz="1250" spc="5" dirty="0">
                <a:latin typeface="Times New Roman"/>
                <a:cs typeface="Times New Roman"/>
              </a:rPr>
              <a:t>0</a:t>
            </a:r>
            <a:endParaRPr sz="1250">
              <a:latin typeface="Times New Roman"/>
              <a:cs typeface="Times New Roman"/>
            </a:endParaRPr>
          </a:p>
          <a:p>
            <a:pPr marL="377825" algn="ctr">
              <a:lnSpc>
                <a:spcPts val="1730"/>
              </a:lnSpc>
              <a:tabLst>
                <a:tab pos="1929130" algn="l"/>
                <a:tab pos="3433445" algn="l"/>
                <a:tab pos="4536440" algn="l"/>
                <a:tab pos="4986655" algn="l"/>
              </a:tabLst>
            </a:pPr>
            <a:r>
              <a:rPr sz="1250" spc="5" dirty="0">
                <a:latin typeface="Times New Roman"/>
                <a:cs typeface="Times New Roman"/>
              </a:rPr>
              <a:t>0	5	</a:t>
            </a:r>
            <a:r>
              <a:rPr sz="1250" spc="20" dirty="0">
                <a:latin typeface="Times New Roman"/>
                <a:cs typeface="Times New Roman"/>
              </a:rPr>
              <a:t>1</a:t>
            </a:r>
            <a:r>
              <a:rPr sz="1250" spc="5" dirty="0">
                <a:latin typeface="Times New Roman"/>
                <a:cs typeface="Times New Roman"/>
              </a:rPr>
              <a:t>0</a:t>
            </a:r>
            <a:r>
              <a:rPr sz="1250" dirty="0">
                <a:latin typeface="Times New Roman"/>
                <a:cs typeface="Times New Roman"/>
              </a:rPr>
              <a:t>	</a:t>
            </a:r>
            <a:r>
              <a:rPr sz="2475" i="1" spc="7" baseline="6734" dirty="0">
                <a:latin typeface="Times New Roman"/>
                <a:cs typeface="Times New Roman"/>
              </a:rPr>
              <a:t>x</a:t>
            </a:r>
            <a:r>
              <a:rPr sz="2475" i="1" baseline="6734" dirty="0">
                <a:latin typeface="Times New Roman"/>
                <a:cs typeface="Times New Roman"/>
              </a:rPr>
              <a:t>	</a:t>
            </a:r>
            <a:r>
              <a:rPr sz="1250" spc="5" dirty="0">
                <a:latin typeface="Times New Roman"/>
                <a:cs typeface="Times New Roman"/>
              </a:rPr>
              <a:t>15</a:t>
            </a:r>
            <a:endParaRPr sz="1250">
              <a:latin typeface="Times New Roman"/>
              <a:cs typeface="Times New Roman"/>
            </a:endParaRPr>
          </a:p>
          <a:p>
            <a:pPr marL="401320" algn="ctr">
              <a:lnSpc>
                <a:spcPts val="1764"/>
              </a:lnSpc>
              <a:tabLst>
                <a:tab pos="1956435" algn="l"/>
              </a:tabLst>
            </a:pPr>
            <a:r>
              <a:rPr sz="1650" i="1" spc="10" dirty="0">
                <a:latin typeface="Times New Roman"/>
                <a:cs typeface="Times New Roman"/>
              </a:rPr>
              <a:t>a	</a:t>
            </a:r>
            <a:r>
              <a:rPr sz="2475" i="1" spc="15" baseline="-20202" dirty="0">
                <a:latin typeface="Times New Roman"/>
                <a:cs typeface="Times New Roman"/>
              </a:rPr>
              <a:t>b</a:t>
            </a:r>
            <a:endParaRPr sz="2475" baseline="-20202">
              <a:latin typeface="Times New Roman"/>
              <a:cs typeface="Times New Roman"/>
            </a:endParaRPr>
          </a:p>
        </p:txBody>
      </p:sp>
      <p:grpSp>
        <p:nvGrpSpPr>
          <p:cNvPr id="3" name="object 3"/>
          <p:cNvGrpSpPr/>
          <p:nvPr/>
        </p:nvGrpSpPr>
        <p:grpSpPr>
          <a:xfrm>
            <a:off x="2665883" y="3412367"/>
            <a:ext cx="5346700" cy="3091815"/>
            <a:chOff x="2665883" y="3412367"/>
            <a:chExt cx="5346700" cy="3091815"/>
          </a:xfrm>
        </p:grpSpPr>
        <p:sp>
          <p:nvSpPr>
            <p:cNvPr id="4" name="object 4"/>
            <p:cNvSpPr/>
            <p:nvPr/>
          </p:nvSpPr>
          <p:spPr>
            <a:xfrm>
              <a:off x="2665883" y="3412367"/>
              <a:ext cx="5346700" cy="3091815"/>
            </a:xfrm>
            <a:custGeom>
              <a:avLst/>
              <a:gdLst/>
              <a:ahLst/>
              <a:cxnLst/>
              <a:rect l="l" t="t" r="r" b="b"/>
              <a:pathLst>
                <a:path w="5346700" h="3091815">
                  <a:moveTo>
                    <a:pt x="5346539" y="0"/>
                  </a:moveTo>
                  <a:lnTo>
                    <a:pt x="0" y="0"/>
                  </a:lnTo>
                  <a:lnTo>
                    <a:pt x="0" y="3091801"/>
                  </a:lnTo>
                  <a:lnTo>
                    <a:pt x="5346539" y="3091801"/>
                  </a:lnTo>
                  <a:lnTo>
                    <a:pt x="5346539" y="0"/>
                  </a:lnTo>
                  <a:close/>
                </a:path>
              </a:pathLst>
            </a:custGeom>
            <a:solidFill>
              <a:srgbClr val="FFFFFF"/>
            </a:solidFill>
          </p:spPr>
          <p:txBody>
            <a:bodyPr wrap="square" lIns="0" tIns="0" rIns="0" bIns="0" rtlCol="0"/>
            <a:lstStyle/>
            <a:p>
              <a:endParaRPr/>
            </a:p>
          </p:txBody>
        </p:sp>
        <p:sp>
          <p:nvSpPr>
            <p:cNvPr id="5" name="object 5"/>
            <p:cNvSpPr/>
            <p:nvPr/>
          </p:nvSpPr>
          <p:spPr>
            <a:xfrm>
              <a:off x="3085615" y="3670246"/>
              <a:ext cx="4702810" cy="2380615"/>
            </a:xfrm>
            <a:custGeom>
              <a:avLst/>
              <a:gdLst/>
              <a:ahLst/>
              <a:cxnLst/>
              <a:rect l="l" t="t" r="r" b="b"/>
              <a:pathLst>
                <a:path w="4702809" h="2380615">
                  <a:moveTo>
                    <a:pt x="46627" y="0"/>
                  </a:moveTo>
                  <a:lnTo>
                    <a:pt x="46627" y="2331762"/>
                  </a:lnTo>
                </a:path>
                <a:path w="4702809" h="2380615">
                  <a:moveTo>
                    <a:pt x="0" y="2333721"/>
                  </a:moveTo>
                  <a:lnTo>
                    <a:pt x="44662" y="2333721"/>
                  </a:lnTo>
                </a:path>
                <a:path w="4702809" h="2380615">
                  <a:moveTo>
                    <a:pt x="0" y="1756292"/>
                  </a:moveTo>
                  <a:lnTo>
                    <a:pt x="44662" y="1756292"/>
                  </a:lnTo>
                </a:path>
                <a:path w="4702809" h="2380615">
                  <a:moveTo>
                    <a:pt x="0" y="1165801"/>
                  </a:moveTo>
                  <a:lnTo>
                    <a:pt x="44662" y="1165801"/>
                  </a:lnTo>
                </a:path>
                <a:path w="4702809" h="2380615">
                  <a:moveTo>
                    <a:pt x="0" y="588284"/>
                  </a:moveTo>
                  <a:lnTo>
                    <a:pt x="44662" y="588284"/>
                  </a:lnTo>
                </a:path>
                <a:path w="4702809" h="2380615">
                  <a:moveTo>
                    <a:pt x="0" y="0"/>
                  </a:moveTo>
                  <a:lnTo>
                    <a:pt x="44662" y="0"/>
                  </a:lnTo>
                </a:path>
                <a:path w="4702809" h="2380615">
                  <a:moveTo>
                    <a:pt x="46627" y="2333721"/>
                  </a:moveTo>
                  <a:lnTo>
                    <a:pt x="4700345" y="2333721"/>
                  </a:lnTo>
                </a:path>
                <a:path w="4702809" h="2380615">
                  <a:moveTo>
                    <a:pt x="46627" y="2380574"/>
                  </a:moveTo>
                  <a:lnTo>
                    <a:pt x="46627" y="2335901"/>
                  </a:lnTo>
                </a:path>
                <a:path w="4702809" h="2380615">
                  <a:moveTo>
                    <a:pt x="1597890" y="2380574"/>
                  </a:moveTo>
                  <a:lnTo>
                    <a:pt x="1597890" y="2335901"/>
                  </a:lnTo>
                </a:path>
                <a:path w="4702809" h="2380615">
                  <a:moveTo>
                    <a:pt x="3151330" y="2380574"/>
                  </a:moveTo>
                  <a:lnTo>
                    <a:pt x="3151330" y="2335901"/>
                  </a:lnTo>
                </a:path>
                <a:path w="4702809" h="2380615">
                  <a:moveTo>
                    <a:pt x="4702557" y="2380574"/>
                  </a:moveTo>
                  <a:lnTo>
                    <a:pt x="4702557" y="2335901"/>
                  </a:lnTo>
                </a:path>
              </a:pathLst>
            </a:custGeom>
            <a:ln w="3175">
              <a:solidFill>
                <a:srgbClr val="000000"/>
              </a:solidFill>
            </a:ln>
          </p:spPr>
          <p:txBody>
            <a:bodyPr wrap="square" lIns="0" tIns="0" rIns="0" bIns="0" rtlCol="0"/>
            <a:lstStyle/>
            <a:p>
              <a:endParaRPr/>
            </a:p>
          </p:txBody>
        </p:sp>
        <p:sp>
          <p:nvSpPr>
            <p:cNvPr id="6" name="object 6"/>
            <p:cNvSpPr/>
            <p:nvPr/>
          </p:nvSpPr>
          <p:spPr>
            <a:xfrm>
              <a:off x="3129083" y="4832871"/>
              <a:ext cx="4656455" cy="1168400"/>
            </a:xfrm>
            <a:custGeom>
              <a:avLst/>
              <a:gdLst/>
              <a:ahLst/>
              <a:cxnLst/>
              <a:rect l="l" t="t" r="r" b="b"/>
              <a:pathLst>
                <a:path w="4656455" h="1168400">
                  <a:moveTo>
                    <a:pt x="0" y="1167937"/>
                  </a:moveTo>
                  <a:lnTo>
                    <a:pt x="1551236" y="1167937"/>
                  </a:lnTo>
                </a:path>
                <a:path w="4656455" h="1168400">
                  <a:moveTo>
                    <a:pt x="3104676" y="1167937"/>
                  </a:moveTo>
                  <a:lnTo>
                    <a:pt x="3104676" y="1167937"/>
                  </a:lnTo>
                  <a:lnTo>
                    <a:pt x="4655904" y="1167937"/>
                  </a:lnTo>
                </a:path>
                <a:path w="4656455" h="1168400">
                  <a:moveTo>
                    <a:pt x="1551236" y="0"/>
                  </a:moveTo>
                  <a:lnTo>
                    <a:pt x="1551236" y="0"/>
                  </a:lnTo>
                  <a:lnTo>
                    <a:pt x="3104676" y="0"/>
                  </a:lnTo>
                </a:path>
              </a:pathLst>
            </a:custGeom>
            <a:ln w="33938">
              <a:solidFill>
                <a:srgbClr val="000000"/>
              </a:solidFill>
            </a:ln>
          </p:spPr>
          <p:txBody>
            <a:bodyPr wrap="square" lIns="0" tIns="0" rIns="0" bIns="0" rtlCol="0"/>
            <a:lstStyle/>
            <a:p>
              <a:endParaRPr/>
            </a:p>
          </p:txBody>
        </p:sp>
        <p:sp>
          <p:nvSpPr>
            <p:cNvPr id="7" name="object 7"/>
            <p:cNvSpPr/>
            <p:nvPr/>
          </p:nvSpPr>
          <p:spPr>
            <a:xfrm>
              <a:off x="4669866" y="4869040"/>
              <a:ext cx="1564005" cy="1132205"/>
            </a:xfrm>
            <a:custGeom>
              <a:avLst/>
              <a:gdLst/>
              <a:ahLst/>
              <a:cxnLst/>
              <a:rect l="l" t="t" r="r" b="b"/>
              <a:pathLst>
                <a:path w="1564004" h="1132204">
                  <a:moveTo>
                    <a:pt x="10464" y="1108456"/>
                  </a:moveTo>
                  <a:lnTo>
                    <a:pt x="0" y="1108456"/>
                  </a:lnTo>
                  <a:lnTo>
                    <a:pt x="0" y="1131773"/>
                  </a:lnTo>
                  <a:lnTo>
                    <a:pt x="10464" y="1131773"/>
                  </a:lnTo>
                  <a:lnTo>
                    <a:pt x="10464" y="1108456"/>
                  </a:lnTo>
                  <a:close/>
                </a:path>
                <a:path w="1564004" h="1132204">
                  <a:moveTo>
                    <a:pt x="10464" y="1038517"/>
                  </a:moveTo>
                  <a:lnTo>
                    <a:pt x="0" y="1038517"/>
                  </a:lnTo>
                  <a:lnTo>
                    <a:pt x="0" y="1061834"/>
                  </a:lnTo>
                  <a:lnTo>
                    <a:pt x="10464" y="1061834"/>
                  </a:lnTo>
                  <a:lnTo>
                    <a:pt x="10464" y="1038517"/>
                  </a:lnTo>
                  <a:close/>
                </a:path>
                <a:path w="1564004" h="1132204">
                  <a:moveTo>
                    <a:pt x="10464" y="970534"/>
                  </a:moveTo>
                  <a:lnTo>
                    <a:pt x="0" y="970534"/>
                  </a:lnTo>
                  <a:lnTo>
                    <a:pt x="0" y="993851"/>
                  </a:lnTo>
                  <a:lnTo>
                    <a:pt x="10464" y="993851"/>
                  </a:lnTo>
                  <a:lnTo>
                    <a:pt x="10464" y="970534"/>
                  </a:lnTo>
                  <a:close/>
                </a:path>
                <a:path w="1564004" h="1132204">
                  <a:moveTo>
                    <a:pt x="10464" y="900366"/>
                  </a:moveTo>
                  <a:lnTo>
                    <a:pt x="0" y="900366"/>
                  </a:lnTo>
                  <a:lnTo>
                    <a:pt x="0" y="923683"/>
                  </a:lnTo>
                  <a:lnTo>
                    <a:pt x="10464" y="923683"/>
                  </a:lnTo>
                  <a:lnTo>
                    <a:pt x="10464" y="900366"/>
                  </a:lnTo>
                  <a:close/>
                </a:path>
                <a:path w="1564004" h="1132204">
                  <a:moveTo>
                    <a:pt x="10464" y="830453"/>
                  </a:moveTo>
                  <a:lnTo>
                    <a:pt x="0" y="830453"/>
                  </a:lnTo>
                  <a:lnTo>
                    <a:pt x="0" y="853770"/>
                  </a:lnTo>
                  <a:lnTo>
                    <a:pt x="10464" y="853770"/>
                  </a:lnTo>
                  <a:lnTo>
                    <a:pt x="10464" y="830453"/>
                  </a:lnTo>
                  <a:close/>
                </a:path>
                <a:path w="1564004" h="1132204">
                  <a:moveTo>
                    <a:pt x="10464" y="762406"/>
                  </a:moveTo>
                  <a:lnTo>
                    <a:pt x="0" y="762406"/>
                  </a:lnTo>
                  <a:lnTo>
                    <a:pt x="0" y="785723"/>
                  </a:lnTo>
                  <a:lnTo>
                    <a:pt x="10464" y="785723"/>
                  </a:lnTo>
                  <a:lnTo>
                    <a:pt x="10464" y="762406"/>
                  </a:lnTo>
                  <a:close/>
                </a:path>
                <a:path w="1564004" h="1132204">
                  <a:moveTo>
                    <a:pt x="10464" y="692251"/>
                  </a:moveTo>
                  <a:lnTo>
                    <a:pt x="0" y="692251"/>
                  </a:lnTo>
                  <a:lnTo>
                    <a:pt x="0" y="715568"/>
                  </a:lnTo>
                  <a:lnTo>
                    <a:pt x="10464" y="715568"/>
                  </a:lnTo>
                  <a:lnTo>
                    <a:pt x="10464" y="692251"/>
                  </a:lnTo>
                  <a:close/>
                </a:path>
                <a:path w="1564004" h="1132204">
                  <a:moveTo>
                    <a:pt x="10464" y="622350"/>
                  </a:moveTo>
                  <a:lnTo>
                    <a:pt x="0" y="622350"/>
                  </a:lnTo>
                  <a:lnTo>
                    <a:pt x="0" y="645668"/>
                  </a:lnTo>
                  <a:lnTo>
                    <a:pt x="10464" y="645668"/>
                  </a:lnTo>
                  <a:lnTo>
                    <a:pt x="10464" y="622350"/>
                  </a:lnTo>
                  <a:close/>
                </a:path>
                <a:path w="1564004" h="1132204">
                  <a:moveTo>
                    <a:pt x="10464" y="554304"/>
                  </a:moveTo>
                  <a:lnTo>
                    <a:pt x="0" y="554304"/>
                  </a:lnTo>
                  <a:lnTo>
                    <a:pt x="0" y="577621"/>
                  </a:lnTo>
                  <a:lnTo>
                    <a:pt x="10464" y="577621"/>
                  </a:lnTo>
                  <a:lnTo>
                    <a:pt x="10464" y="554304"/>
                  </a:lnTo>
                  <a:close/>
                </a:path>
                <a:path w="1564004" h="1132204">
                  <a:moveTo>
                    <a:pt x="10464" y="484149"/>
                  </a:moveTo>
                  <a:lnTo>
                    <a:pt x="0" y="484149"/>
                  </a:lnTo>
                  <a:lnTo>
                    <a:pt x="0" y="507466"/>
                  </a:lnTo>
                  <a:lnTo>
                    <a:pt x="10464" y="507466"/>
                  </a:lnTo>
                  <a:lnTo>
                    <a:pt x="10464" y="484149"/>
                  </a:lnTo>
                  <a:close/>
                </a:path>
                <a:path w="1564004" h="1132204">
                  <a:moveTo>
                    <a:pt x="10464" y="416217"/>
                  </a:moveTo>
                  <a:lnTo>
                    <a:pt x="0" y="416217"/>
                  </a:lnTo>
                  <a:lnTo>
                    <a:pt x="0" y="437565"/>
                  </a:lnTo>
                  <a:lnTo>
                    <a:pt x="10464" y="437565"/>
                  </a:lnTo>
                  <a:lnTo>
                    <a:pt x="10464" y="416217"/>
                  </a:lnTo>
                  <a:close/>
                </a:path>
                <a:path w="1564004" h="1132204">
                  <a:moveTo>
                    <a:pt x="10464" y="346214"/>
                  </a:moveTo>
                  <a:lnTo>
                    <a:pt x="0" y="346214"/>
                  </a:lnTo>
                  <a:lnTo>
                    <a:pt x="0" y="369531"/>
                  </a:lnTo>
                  <a:lnTo>
                    <a:pt x="10464" y="369531"/>
                  </a:lnTo>
                  <a:lnTo>
                    <a:pt x="10464" y="346214"/>
                  </a:lnTo>
                  <a:close/>
                </a:path>
                <a:path w="1564004" h="1132204">
                  <a:moveTo>
                    <a:pt x="10464" y="276047"/>
                  </a:moveTo>
                  <a:lnTo>
                    <a:pt x="0" y="276047"/>
                  </a:lnTo>
                  <a:lnTo>
                    <a:pt x="0" y="299364"/>
                  </a:lnTo>
                  <a:lnTo>
                    <a:pt x="10464" y="299364"/>
                  </a:lnTo>
                  <a:lnTo>
                    <a:pt x="10464" y="276047"/>
                  </a:lnTo>
                  <a:close/>
                </a:path>
                <a:path w="1564004" h="1132204">
                  <a:moveTo>
                    <a:pt x="10464" y="208102"/>
                  </a:moveTo>
                  <a:lnTo>
                    <a:pt x="0" y="208102"/>
                  </a:lnTo>
                  <a:lnTo>
                    <a:pt x="0" y="231419"/>
                  </a:lnTo>
                  <a:lnTo>
                    <a:pt x="10464" y="231419"/>
                  </a:lnTo>
                  <a:lnTo>
                    <a:pt x="10464" y="208102"/>
                  </a:lnTo>
                  <a:close/>
                </a:path>
                <a:path w="1564004" h="1132204">
                  <a:moveTo>
                    <a:pt x="10464" y="138112"/>
                  </a:moveTo>
                  <a:lnTo>
                    <a:pt x="0" y="138112"/>
                  </a:lnTo>
                  <a:lnTo>
                    <a:pt x="0" y="161429"/>
                  </a:lnTo>
                  <a:lnTo>
                    <a:pt x="10464" y="161429"/>
                  </a:lnTo>
                  <a:lnTo>
                    <a:pt x="10464" y="138112"/>
                  </a:lnTo>
                  <a:close/>
                </a:path>
                <a:path w="1564004" h="1132204">
                  <a:moveTo>
                    <a:pt x="10464" y="67957"/>
                  </a:moveTo>
                  <a:lnTo>
                    <a:pt x="0" y="67957"/>
                  </a:lnTo>
                  <a:lnTo>
                    <a:pt x="0" y="91274"/>
                  </a:lnTo>
                  <a:lnTo>
                    <a:pt x="10464" y="91274"/>
                  </a:lnTo>
                  <a:lnTo>
                    <a:pt x="10464" y="67957"/>
                  </a:lnTo>
                  <a:close/>
                </a:path>
                <a:path w="1564004" h="1132204">
                  <a:moveTo>
                    <a:pt x="10464" y="0"/>
                  </a:moveTo>
                  <a:lnTo>
                    <a:pt x="0" y="0"/>
                  </a:lnTo>
                  <a:lnTo>
                    <a:pt x="0" y="23317"/>
                  </a:lnTo>
                  <a:lnTo>
                    <a:pt x="10464" y="23317"/>
                  </a:lnTo>
                  <a:lnTo>
                    <a:pt x="10464" y="0"/>
                  </a:lnTo>
                  <a:close/>
                </a:path>
                <a:path w="1564004" h="1132204">
                  <a:moveTo>
                    <a:pt x="1563865" y="1108456"/>
                  </a:moveTo>
                  <a:lnTo>
                    <a:pt x="1551228" y="1108456"/>
                  </a:lnTo>
                  <a:lnTo>
                    <a:pt x="1551228" y="1131773"/>
                  </a:lnTo>
                  <a:lnTo>
                    <a:pt x="1563865" y="1131773"/>
                  </a:lnTo>
                  <a:lnTo>
                    <a:pt x="1563865" y="1108456"/>
                  </a:lnTo>
                  <a:close/>
                </a:path>
                <a:path w="1564004" h="1132204">
                  <a:moveTo>
                    <a:pt x="1563865" y="1038517"/>
                  </a:moveTo>
                  <a:lnTo>
                    <a:pt x="1551228" y="1038517"/>
                  </a:lnTo>
                  <a:lnTo>
                    <a:pt x="1551228" y="1061834"/>
                  </a:lnTo>
                  <a:lnTo>
                    <a:pt x="1563865" y="1061834"/>
                  </a:lnTo>
                  <a:lnTo>
                    <a:pt x="1563865" y="1038517"/>
                  </a:lnTo>
                  <a:close/>
                </a:path>
                <a:path w="1564004" h="1132204">
                  <a:moveTo>
                    <a:pt x="1563865" y="970534"/>
                  </a:moveTo>
                  <a:lnTo>
                    <a:pt x="1551228" y="970534"/>
                  </a:lnTo>
                  <a:lnTo>
                    <a:pt x="1551228" y="993851"/>
                  </a:lnTo>
                  <a:lnTo>
                    <a:pt x="1563865" y="993851"/>
                  </a:lnTo>
                  <a:lnTo>
                    <a:pt x="1563865" y="970534"/>
                  </a:lnTo>
                  <a:close/>
                </a:path>
                <a:path w="1564004" h="1132204">
                  <a:moveTo>
                    <a:pt x="1563865" y="900366"/>
                  </a:moveTo>
                  <a:lnTo>
                    <a:pt x="1551228" y="900366"/>
                  </a:lnTo>
                  <a:lnTo>
                    <a:pt x="1551228" y="923683"/>
                  </a:lnTo>
                  <a:lnTo>
                    <a:pt x="1563865" y="923683"/>
                  </a:lnTo>
                  <a:lnTo>
                    <a:pt x="1563865" y="900366"/>
                  </a:lnTo>
                  <a:close/>
                </a:path>
                <a:path w="1564004" h="1132204">
                  <a:moveTo>
                    <a:pt x="1563865" y="830453"/>
                  </a:moveTo>
                  <a:lnTo>
                    <a:pt x="1551228" y="830453"/>
                  </a:lnTo>
                  <a:lnTo>
                    <a:pt x="1551228" y="853770"/>
                  </a:lnTo>
                  <a:lnTo>
                    <a:pt x="1563865" y="853770"/>
                  </a:lnTo>
                  <a:lnTo>
                    <a:pt x="1563865" y="830453"/>
                  </a:lnTo>
                  <a:close/>
                </a:path>
                <a:path w="1564004" h="1132204">
                  <a:moveTo>
                    <a:pt x="1563865" y="762406"/>
                  </a:moveTo>
                  <a:lnTo>
                    <a:pt x="1551228" y="762406"/>
                  </a:lnTo>
                  <a:lnTo>
                    <a:pt x="1551228" y="785723"/>
                  </a:lnTo>
                  <a:lnTo>
                    <a:pt x="1563865" y="785723"/>
                  </a:lnTo>
                  <a:lnTo>
                    <a:pt x="1563865" y="762406"/>
                  </a:lnTo>
                  <a:close/>
                </a:path>
                <a:path w="1564004" h="1132204">
                  <a:moveTo>
                    <a:pt x="1563865" y="692251"/>
                  </a:moveTo>
                  <a:lnTo>
                    <a:pt x="1551228" y="692251"/>
                  </a:lnTo>
                  <a:lnTo>
                    <a:pt x="1551228" y="715568"/>
                  </a:lnTo>
                  <a:lnTo>
                    <a:pt x="1563865" y="715568"/>
                  </a:lnTo>
                  <a:lnTo>
                    <a:pt x="1563865" y="692251"/>
                  </a:lnTo>
                  <a:close/>
                </a:path>
                <a:path w="1564004" h="1132204">
                  <a:moveTo>
                    <a:pt x="1563865" y="622350"/>
                  </a:moveTo>
                  <a:lnTo>
                    <a:pt x="1551228" y="622350"/>
                  </a:lnTo>
                  <a:lnTo>
                    <a:pt x="1551228" y="645668"/>
                  </a:lnTo>
                  <a:lnTo>
                    <a:pt x="1563865" y="645668"/>
                  </a:lnTo>
                  <a:lnTo>
                    <a:pt x="1563865" y="622350"/>
                  </a:lnTo>
                  <a:close/>
                </a:path>
                <a:path w="1564004" h="1132204">
                  <a:moveTo>
                    <a:pt x="1563865" y="554304"/>
                  </a:moveTo>
                  <a:lnTo>
                    <a:pt x="1551228" y="554304"/>
                  </a:lnTo>
                  <a:lnTo>
                    <a:pt x="1551228" y="577621"/>
                  </a:lnTo>
                  <a:lnTo>
                    <a:pt x="1563865" y="577621"/>
                  </a:lnTo>
                  <a:lnTo>
                    <a:pt x="1563865" y="554304"/>
                  </a:lnTo>
                  <a:close/>
                </a:path>
                <a:path w="1564004" h="1132204">
                  <a:moveTo>
                    <a:pt x="1563865" y="484149"/>
                  </a:moveTo>
                  <a:lnTo>
                    <a:pt x="1551228" y="484149"/>
                  </a:lnTo>
                  <a:lnTo>
                    <a:pt x="1551228" y="507466"/>
                  </a:lnTo>
                  <a:lnTo>
                    <a:pt x="1563865" y="507466"/>
                  </a:lnTo>
                  <a:lnTo>
                    <a:pt x="1563865" y="484149"/>
                  </a:lnTo>
                  <a:close/>
                </a:path>
                <a:path w="1564004" h="1132204">
                  <a:moveTo>
                    <a:pt x="1563865" y="416217"/>
                  </a:moveTo>
                  <a:lnTo>
                    <a:pt x="1551228" y="416217"/>
                  </a:lnTo>
                  <a:lnTo>
                    <a:pt x="1551228" y="437565"/>
                  </a:lnTo>
                  <a:lnTo>
                    <a:pt x="1563865" y="437565"/>
                  </a:lnTo>
                  <a:lnTo>
                    <a:pt x="1563865" y="416217"/>
                  </a:lnTo>
                  <a:close/>
                </a:path>
                <a:path w="1564004" h="1132204">
                  <a:moveTo>
                    <a:pt x="1563865" y="346214"/>
                  </a:moveTo>
                  <a:lnTo>
                    <a:pt x="1551228" y="346214"/>
                  </a:lnTo>
                  <a:lnTo>
                    <a:pt x="1551228" y="369531"/>
                  </a:lnTo>
                  <a:lnTo>
                    <a:pt x="1563865" y="369531"/>
                  </a:lnTo>
                  <a:lnTo>
                    <a:pt x="1563865" y="346214"/>
                  </a:lnTo>
                  <a:close/>
                </a:path>
                <a:path w="1564004" h="1132204">
                  <a:moveTo>
                    <a:pt x="1563865" y="276047"/>
                  </a:moveTo>
                  <a:lnTo>
                    <a:pt x="1551228" y="276047"/>
                  </a:lnTo>
                  <a:lnTo>
                    <a:pt x="1551228" y="299364"/>
                  </a:lnTo>
                  <a:lnTo>
                    <a:pt x="1563865" y="299364"/>
                  </a:lnTo>
                  <a:lnTo>
                    <a:pt x="1563865" y="276047"/>
                  </a:lnTo>
                  <a:close/>
                </a:path>
                <a:path w="1564004" h="1132204">
                  <a:moveTo>
                    <a:pt x="1563865" y="208102"/>
                  </a:moveTo>
                  <a:lnTo>
                    <a:pt x="1551228" y="208102"/>
                  </a:lnTo>
                  <a:lnTo>
                    <a:pt x="1551228" y="231419"/>
                  </a:lnTo>
                  <a:lnTo>
                    <a:pt x="1563865" y="231419"/>
                  </a:lnTo>
                  <a:lnTo>
                    <a:pt x="1563865" y="208102"/>
                  </a:lnTo>
                  <a:close/>
                </a:path>
                <a:path w="1564004" h="1132204">
                  <a:moveTo>
                    <a:pt x="1563865" y="138112"/>
                  </a:moveTo>
                  <a:lnTo>
                    <a:pt x="1551228" y="138112"/>
                  </a:lnTo>
                  <a:lnTo>
                    <a:pt x="1551228" y="161429"/>
                  </a:lnTo>
                  <a:lnTo>
                    <a:pt x="1563865" y="161429"/>
                  </a:lnTo>
                  <a:lnTo>
                    <a:pt x="1563865" y="138112"/>
                  </a:lnTo>
                  <a:close/>
                </a:path>
                <a:path w="1564004" h="1132204">
                  <a:moveTo>
                    <a:pt x="1563865" y="67957"/>
                  </a:moveTo>
                  <a:lnTo>
                    <a:pt x="1551228" y="67957"/>
                  </a:lnTo>
                  <a:lnTo>
                    <a:pt x="1551228" y="91274"/>
                  </a:lnTo>
                  <a:lnTo>
                    <a:pt x="1563865" y="91274"/>
                  </a:lnTo>
                  <a:lnTo>
                    <a:pt x="1563865" y="67957"/>
                  </a:lnTo>
                  <a:close/>
                </a:path>
                <a:path w="1564004" h="1132204">
                  <a:moveTo>
                    <a:pt x="1563865" y="0"/>
                  </a:moveTo>
                  <a:lnTo>
                    <a:pt x="1551228" y="0"/>
                  </a:lnTo>
                  <a:lnTo>
                    <a:pt x="1551228" y="23317"/>
                  </a:lnTo>
                  <a:lnTo>
                    <a:pt x="1563865" y="23317"/>
                  </a:lnTo>
                  <a:lnTo>
                    <a:pt x="1563865" y="0"/>
                  </a:lnTo>
                  <a:close/>
                </a:path>
              </a:pathLst>
            </a:custGeom>
            <a:solidFill>
              <a:srgbClr val="000000"/>
            </a:solidFill>
          </p:spPr>
          <p:txBody>
            <a:bodyPr wrap="square" lIns="0" tIns="0" rIns="0" bIns="0" rtlCol="0"/>
            <a:lstStyle/>
            <a:p>
              <a:endParaRPr/>
            </a:p>
          </p:txBody>
        </p:sp>
        <p:sp>
          <p:nvSpPr>
            <p:cNvPr id="8" name="object 8"/>
            <p:cNvSpPr/>
            <p:nvPr/>
          </p:nvSpPr>
          <p:spPr>
            <a:xfrm>
              <a:off x="4646331" y="5966823"/>
              <a:ext cx="66040" cy="59690"/>
            </a:xfrm>
            <a:custGeom>
              <a:avLst/>
              <a:gdLst/>
              <a:ahLst/>
              <a:cxnLst/>
              <a:rect l="l" t="t" r="r" b="b"/>
              <a:pathLst>
                <a:path w="66039" h="59689">
                  <a:moveTo>
                    <a:pt x="32040" y="0"/>
                  </a:moveTo>
                  <a:lnTo>
                    <a:pt x="19864" y="2613"/>
                  </a:lnTo>
                  <a:lnTo>
                    <a:pt x="9647" y="9639"/>
                  </a:lnTo>
                  <a:lnTo>
                    <a:pt x="2616" y="19851"/>
                  </a:lnTo>
                  <a:lnTo>
                    <a:pt x="0" y="32026"/>
                  </a:lnTo>
                  <a:lnTo>
                    <a:pt x="2616" y="44168"/>
                  </a:lnTo>
                  <a:lnTo>
                    <a:pt x="9647" y="54307"/>
                  </a:lnTo>
                  <a:lnTo>
                    <a:pt x="17250" y="59481"/>
                  </a:lnTo>
                  <a:lnTo>
                    <a:pt x="48104" y="59481"/>
                  </a:lnTo>
                  <a:lnTo>
                    <a:pt x="56137" y="54307"/>
                  </a:lnTo>
                  <a:lnTo>
                    <a:pt x="63381" y="44168"/>
                  </a:lnTo>
                  <a:lnTo>
                    <a:pt x="66028" y="32026"/>
                  </a:lnTo>
                  <a:lnTo>
                    <a:pt x="63381" y="19851"/>
                  </a:lnTo>
                  <a:lnTo>
                    <a:pt x="56137" y="9639"/>
                  </a:lnTo>
                  <a:lnTo>
                    <a:pt x="45342" y="2613"/>
                  </a:lnTo>
                  <a:lnTo>
                    <a:pt x="32040" y="0"/>
                  </a:lnTo>
                  <a:close/>
                </a:path>
              </a:pathLst>
            </a:custGeom>
            <a:solidFill>
              <a:srgbClr val="FFFFFF"/>
            </a:solidFill>
          </p:spPr>
          <p:txBody>
            <a:bodyPr wrap="square" lIns="0" tIns="0" rIns="0" bIns="0" rtlCol="0"/>
            <a:lstStyle/>
            <a:p>
              <a:endParaRPr/>
            </a:p>
          </p:txBody>
        </p:sp>
        <p:sp>
          <p:nvSpPr>
            <p:cNvPr id="9" name="object 9"/>
            <p:cNvSpPr/>
            <p:nvPr/>
          </p:nvSpPr>
          <p:spPr>
            <a:xfrm>
              <a:off x="4646331" y="5966823"/>
              <a:ext cx="66040" cy="59690"/>
            </a:xfrm>
            <a:custGeom>
              <a:avLst/>
              <a:gdLst/>
              <a:ahLst/>
              <a:cxnLst/>
              <a:rect l="l" t="t" r="r" b="b"/>
              <a:pathLst>
                <a:path w="66039" h="59689">
                  <a:moveTo>
                    <a:pt x="0" y="32026"/>
                  </a:moveTo>
                  <a:lnTo>
                    <a:pt x="2616" y="44168"/>
                  </a:lnTo>
                  <a:lnTo>
                    <a:pt x="9647" y="54307"/>
                  </a:lnTo>
                  <a:lnTo>
                    <a:pt x="17250" y="59481"/>
                  </a:lnTo>
                  <a:lnTo>
                    <a:pt x="48104" y="59481"/>
                  </a:lnTo>
                  <a:lnTo>
                    <a:pt x="56137" y="54307"/>
                  </a:lnTo>
                  <a:lnTo>
                    <a:pt x="63381" y="44168"/>
                  </a:lnTo>
                  <a:lnTo>
                    <a:pt x="66028" y="32026"/>
                  </a:lnTo>
                  <a:lnTo>
                    <a:pt x="63381" y="19851"/>
                  </a:lnTo>
                  <a:lnTo>
                    <a:pt x="56137" y="9639"/>
                  </a:lnTo>
                  <a:lnTo>
                    <a:pt x="45342" y="2613"/>
                  </a:lnTo>
                  <a:lnTo>
                    <a:pt x="32040" y="0"/>
                  </a:lnTo>
                  <a:lnTo>
                    <a:pt x="19864" y="2613"/>
                  </a:lnTo>
                  <a:lnTo>
                    <a:pt x="9647" y="9639"/>
                  </a:lnTo>
                  <a:lnTo>
                    <a:pt x="2616" y="19851"/>
                  </a:lnTo>
                  <a:lnTo>
                    <a:pt x="0" y="32026"/>
                  </a:lnTo>
                </a:path>
              </a:pathLst>
            </a:custGeom>
            <a:ln w="10658">
              <a:solidFill>
                <a:srgbClr val="000000"/>
              </a:solidFill>
            </a:ln>
          </p:spPr>
          <p:txBody>
            <a:bodyPr wrap="square" lIns="0" tIns="0" rIns="0" bIns="0" rtlCol="0"/>
            <a:lstStyle/>
            <a:p>
              <a:endParaRPr/>
            </a:p>
          </p:txBody>
        </p:sp>
        <p:sp>
          <p:nvSpPr>
            <p:cNvPr id="10" name="object 10"/>
            <p:cNvSpPr/>
            <p:nvPr/>
          </p:nvSpPr>
          <p:spPr>
            <a:xfrm>
              <a:off x="6197559" y="5966823"/>
              <a:ext cx="66040" cy="59690"/>
            </a:xfrm>
            <a:custGeom>
              <a:avLst/>
              <a:gdLst/>
              <a:ahLst/>
              <a:cxnLst/>
              <a:rect l="l" t="t" r="r" b="b"/>
              <a:pathLst>
                <a:path w="66039" h="59689">
                  <a:moveTo>
                    <a:pt x="32040" y="0"/>
                  </a:moveTo>
                  <a:lnTo>
                    <a:pt x="19864" y="2613"/>
                  </a:lnTo>
                  <a:lnTo>
                    <a:pt x="9647" y="9639"/>
                  </a:lnTo>
                  <a:lnTo>
                    <a:pt x="2616" y="19851"/>
                  </a:lnTo>
                  <a:lnTo>
                    <a:pt x="0" y="32026"/>
                  </a:lnTo>
                  <a:lnTo>
                    <a:pt x="2616" y="44168"/>
                  </a:lnTo>
                  <a:lnTo>
                    <a:pt x="9647" y="54307"/>
                  </a:lnTo>
                  <a:lnTo>
                    <a:pt x="17250" y="59481"/>
                  </a:lnTo>
                  <a:lnTo>
                    <a:pt x="48104" y="59481"/>
                  </a:lnTo>
                  <a:lnTo>
                    <a:pt x="56137" y="54307"/>
                  </a:lnTo>
                  <a:lnTo>
                    <a:pt x="63381" y="44168"/>
                  </a:lnTo>
                  <a:lnTo>
                    <a:pt x="66028" y="32026"/>
                  </a:lnTo>
                  <a:lnTo>
                    <a:pt x="63381" y="19851"/>
                  </a:lnTo>
                  <a:lnTo>
                    <a:pt x="56137" y="9639"/>
                  </a:lnTo>
                  <a:lnTo>
                    <a:pt x="45342" y="2613"/>
                  </a:lnTo>
                  <a:lnTo>
                    <a:pt x="32040" y="0"/>
                  </a:lnTo>
                  <a:close/>
                </a:path>
              </a:pathLst>
            </a:custGeom>
            <a:solidFill>
              <a:srgbClr val="FFFFFF"/>
            </a:solidFill>
          </p:spPr>
          <p:txBody>
            <a:bodyPr wrap="square" lIns="0" tIns="0" rIns="0" bIns="0" rtlCol="0"/>
            <a:lstStyle/>
            <a:p>
              <a:endParaRPr/>
            </a:p>
          </p:txBody>
        </p:sp>
        <p:sp>
          <p:nvSpPr>
            <p:cNvPr id="11" name="object 11"/>
            <p:cNvSpPr/>
            <p:nvPr/>
          </p:nvSpPr>
          <p:spPr>
            <a:xfrm>
              <a:off x="6197559" y="5966823"/>
              <a:ext cx="66040" cy="59690"/>
            </a:xfrm>
            <a:custGeom>
              <a:avLst/>
              <a:gdLst/>
              <a:ahLst/>
              <a:cxnLst/>
              <a:rect l="l" t="t" r="r" b="b"/>
              <a:pathLst>
                <a:path w="66039" h="59689">
                  <a:moveTo>
                    <a:pt x="0" y="32026"/>
                  </a:moveTo>
                  <a:lnTo>
                    <a:pt x="2616" y="44168"/>
                  </a:lnTo>
                  <a:lnTo>
                    <a:pt x="9647" y="54307"/>
                  </a:lnTo>
                  <a:lnTo>
                    <a:pt x="17250" y="59481"/>
                  </a:lnTo>
                  <a:lnTo>
                    <a:pt x="48104" y="59481"/>
                  </a:lnTo>
                  <a:lnTo>
                    <a:pt x="56137" y="54307"/>
                  </a:lnTo>
                  <a:lnTo>
                    <a:pt x="63381" y="44168"/>
                  </a:lnTo>
                  <a:lnTo>
                    <a:pt x="66028" y="32026"/>
                  </a:lnTo>
                  <a:lnTo>
                    <a:pt x="63381" y="19851"/>
                  </a:lnTo>
                  <a:lnTo>
                    <a:pt x="56137" y="9639"/>
                  </a:lnTo>
                  <a:lnTo>
                    <a:pt x="45342" y="2613"/>
                  </a:lnTo>
                  <a:lnTo>
                    <a:pt x="32040" y="0"/>
                  </a:lnTo>
                  <a:lnTo>
                    <a:pt x="19864" y="2613"/>
                  </a:lnTo>
                  <a:lnTo>
                    <a:pt x="9647" y="9639"/>
                  </a:lnTo>
                  <a:lnTo>
                    <a:pt x="2616" y="19851"/>
                  </a:lnTo>
                  <a:lnTo>
                    <a:pt x="0" y="32026"/>
                  </a:lnTo>
                </a:path>
              </a:pathLst>
            </a:custGeom>
            <a:ln w="10658">
              <a:solidFill>
                <a:srgbClr val="000000"/>
              </a:solidFill>
            </a:ln>
          </p:spPr>
          <p:txBody>
            <a:bodyPr wrap="square" lIns="0" tIns="0" rIns="0" bIns="0" rtlCol="0"/>
            <a:lstStyle/>
            <a:p>
              <a:endParaRPr/>
            </a:p>
          </p:txBody>
        </p:sp>
      </p:grpSp>
      <p:sp>
        <p:nvSpPr>
          <p:cNvPr id="12" name="object 12"/>
          <p:cNvSpPr txBox="1"/>
          <p:nvPr/>
        </p:nvSpPr>
        <p:spPr>
          <a:xfrm>
            <a:off x="2920952" y="5878350"/>
            <a:ext cx="106045" cy="218440"/>
          </a:xfrm>
          <a:prstGeom prst="rect">
            <a:avLst/>
          </a:prstGeom>
        </p:spPr>
        <p:txBody>
          <a:bodyPr vert="horz" wrap="square" lIns="0" tIns="14604" rIns="0" bIns="0" rtlCol="0">
            <a:spAutoFit/>
          </a:bodyPr>
          <a:lstStyle/>
          <a:p>
            <a:pPr marL="12700">
              <a:lnSpc>
                <a:spcPct val="100000"/>
              </a:lnSpc>
              <a:spcBef>
                <a:spcPts val="114"/>
              </a:spcBef>
            </a:pPr>
            <a:r>
              <a:rPr sz="1250" spc="5" dirty="0">
                <a:latin typeface="Times New Roman"/>
                <a:cs typeface="Times New Roman"/>
              </a:rPr>
              <a:t>0</a:t>
            </a:r>
            <a:endParaRPr sz="1250">
              <a:latin typeface="Times New Roman"/>
              <a:cs typeface="Times New Roman"/>
            </a:endParaRPr>
          </a:p>
        </p:txBody>
      </p:sp>
      <p:sp>
        <p:nvSpPr>
          <p:cNvPr id="13" name="object 13"/>
          <p:cNvSpPr txBox="1"/>
          <p:nvPr/>
        </p:nvSpPr>
        <p:spPr>
          <a:xfrm>
            <a:off x="2793498" y="5300921"/>
            <a:ext cx="233679" cy="218440"/>
          </a:xfrm>
          <a:prstGeom prst="rect">
            <a:avLst/>
          </a:prstGeom>
        </p:spPr>
        <p:txBody>
          <a:bodyPr vert="horz" wrap="square" lIns="0" tIns="14604" rIns="0" bIns="0" rtlCol="0">
            <a:spAutoFit/>
          </a:bodyPr>
          <a:lstStyle/>
          <a:p>
            <a:pPr marL="12700">
              <a:lnSpc>
                <a:spcPct val="100000"/>
              </a:lnSpc>
              <a:spcBef>
                <a:spcPts val="114"/>
              </a:spcBef>
            </a:pPr>
            <a:r>
              <a:rPr sz="1250" spc="5" dirty="0">
                <a:latin typeface="Times New Roman"/>
                <a:cs typeface="Times New Roman"/>
              </a:rPr>
              <a:t>0</a:t>
            </a:r>
            <a:r>
              <a:rPr sz="1250" spc="50" dirty="0">
                <a:latin typeface="Times New Roman"/>
                <a:cs typeface="Times New Roman"/>
              </a:rPr>
              <a:t>.</a:t>
            </a:r>
            <a:r>
              <a:rPr sz="1250" spc="5" dirty="0">
                <a:latin typeface="Times New Roman"/>
                <a:cs typeface="Times New Roman"/>
              </a:rPr>
              <a:t>1</a:t>
            </a:r>
            <a:endParaRPr sz="1250">
              <a:latin typeface="Times New Roman"/>
              <a:cs typeface="Times New Roman"/>
            </a:endParaRPr>
          </a:p>
        </p:txBody>
      </p:sp>
      <p:sp>
        <p:nvSpPr>
          <p:cNvPr id="14" name="object 14"/>
          <p:cNvSpPr txBox="1"/>
          <p:nvPr/>
        </p:nvSpPr>
        <p:spPr>
          <a:xfrm>
            <a:off x="2793498" y="4712548"/>
            <a:ext cx="233679" cy="218440"/>
          </a:xfrm>
          <a:prstGeom prst="rect">
            <a:avLst/>
          </a:prstGeom>
        </p:spPr>
        <p:txBody>
          <a:bodyPr vert="horz" wrap="square" lIns="0" tIns="14604" rIns="0" bIns="0" rtlCol="0">
            <a:spAutoFit/>
          </a:bodyPr>
          <a:lstStyle/>
          <a:p>
            <a:pPr marL="12700">
              <a:lnSpc>
                <a:spcPct val="100000"/>
              </a:lnSpc>
              <a:spcBef>
                <a:spcPts val="114"/>
              </a:spcBef>
            </a:pPr>
            <a:r>
              <a:rPr sz="1250" spc="5" dirty="0">
                <a:latin typeface="Times New Roman"/>
                <a:cs typeface="Times New Roman"/>
              </a:rPr>
              <a:t>0</a:t>
            </a:r>
            <a:r>
              <a:rPr sz="1250" spc="50" dirty="0">
                <a:latin typeface="Times New Roman"/>
                <a:cs typeface="Times New Roman"/>
              </a:rPr>
              <a:t>.</a:t>
            </a:r>
            <a:r>
              <a:rPr sz="1250" spc="5" dirty="0">
                <a:latin typeface="Times New Roman"/>
                <a:cs typeface="Times New Roman"/>
              </a:rPr>
              <a:t>2</a:t>
            </a:r>
            <a:endParaRPr sz="1250">
              <a:latin typeface="Times New Roman"/>
              <a:cs typeface="Times New Roman"/>
            </a:endParaRPr>
          </a:p>
        </p:txBody>
      </p:sp>
      <p:sp>
        <p:nvSpPr>
          <p:cNvPr id="15" name="object 15"/>
          <p:cNvSpPr txBox="1"/>
          <p:nvPr/>
        </p:nvSpPr>
        <p:spPr>
          <a:xfrm>
            <a:off x="2793498" y="4134942"/>
            <a:ext cx="233679" cy="218440"/>
          </a:xfrm>
          <a:prstGeom prst="rect">
            <a:avLst/>
          </a:prstGeom>
        </p:spPr>
        <p:txBody>
          <a:bodyPr vert="horz" wrap="square" lIns="0" tIns="14604" rIns="0" bIns="0" rtlCol="0">
            <a:spAutoFit/>
          </a:bodyPr>
          <a:lstStyle/>
          <a:p>
            <a:pPr marL="12700">
              <a:lnSpc>
                <a:spcPct val="100000"/>
              </a:lnSpc>
              <a:spcBef>
                <a:spcPts val="114"/>
              </a:spcBef>
            </a:pPr>
            <a:r>
              <a:rPr sz="1250" spc="5" dirty="0">
                <a:latin typeface="Times New Roman"/>
                <a:cs typeface="Times New Roman"/>
              </a:rPr>
              <a:t>0</a:t>
            </a:r>
            <a:r>
              <a:rPr sz="1250" spc="50" dirty="0">
                <a:latin typeface="Times New Roman"/>
                <a:cs typeface="Times New Roman"/>
              </a:rPr>
              <a:t>.</a:t>
            </a:r>
            <a:r>
              <a:rPr sz="1250" spc="5" dirty="0">
                <a:latin typeface="Times New Roman"/>
                <a:cs typeface="Times New Roman"/>
              </a:rPr>
              <a:t>3</a:t>
            </a:r>
            <a:endParaRPr sz="1250">
              <a:latin typeface="Times New Roman"/>
              <a:cs typeface="Times New Roman"/>
            </a:endParaRPr>
          </a:p>
        </p:txBody>
      </p:sp>
      <p:sp>
        <p:nvSpPr>
          <p:cNvPr id="16" name="object 16"/>
          <p:cNvSpPr txBox="1"/>
          <p:nvPr/>
        </p:nvSpPr>
        <p:spPr>
          <a:xfrm>
            <a:off x="2793498" y="3544628"/>
            <a:ext cx="233679" cy="218440"/>
          </a:xfrm>
          <a:prstGeom prst="rect">
            <a:avLst/>
          </a:prstGeom>
        </p:spPr>
        <p:txBody>
          <a:bodyPr vert="horz" wrap="square" lIns="0" tIns="14604" rIns="0" bIns="0" rtlCol="0">
            <a:spAutoFit/>
          </a:bodyPr>
          <a:lstStyle/>
          <a:p>
            <a:pPr marL="12700">
              <a:lnSpc>
                <a:spcPct val="100000"/>
              </a:lnSpc>
              <a:spcBef>
                <a:spcPts val="114"/>
              </a:spcBef>
            </a:pPr>
            <a:r>
              <a:rPr sz="1250" spc="5" dirty="0">
                <a:latin typeface="Times New Roman"/>
                <a:cs typeface="Times New Roman"/>
              </a:rPr>
              <a:t>0</a:t>
            </a:r>
            <a:r>
              <a:rPr sz="1250" spc="50" dirty="0">
                <a:latin typeface="Times New Roman"/>
                <a:cs typeface="Times New Roman"/>
              </a:rPr>
              <a:t>.</a:t>
            </a:r>
            <a:r>
              <a:rPr sz="1250" spc="5" dirty="0">
                <a:latin typeface="Times New Roman"/>
                <a:cs typeface="Times New Roman"/>
              </a:rPr>
              <a:t>4</a:t>
            </a:r>
            <a:endParaRPr sz="1250">
              <a:latin typeface="Times New Roman"/>
              <a:cs typeface="Times New Roman"/>
            </a:endParaRPr>
          </a:p>
        </p:txBody>
      </p:sp>
      <p:sp>
        <p:nvSpPr>
          <p:cNvPr id="17" name="object 17"/>
          <p:cNvSpPr txBox="1"/>
          <p:nvPr/>
        </p:nvSpPr>
        <p:spPr>
          <a:xfrm>
            <a:off x="3082395" y="6109984"/>
            <a:ext cx="106045" cy="218440"/>
          </a:xfrm>
          <a:prstGeom prst="rect">
            <a:avLst/>
          </a:prstGeom>
        </p:spPr>
        <p:txBody>
          <a:bodyPr vert="horz" wrap="square" lIns="0" tIns="14604" rIns="0" bIns="0" rtlCol="0">
            <a:spAutoFit/>
          </a:bodyPr>
          <a:lstStyle/>
          <a:p>
            <a:pPr marL="12700">
              <a:lnSpc>
                <a:spcPct val="100000"/>
              </a:lnSpc>
              <a:spcBef>
                <a:spcPts val="114"/>
              </a:spcBef>
            </a:pPr>
            <a:r>
              <a:rPr sz="1250" spc="5" dirty="0">
                <a:latin typeface="Times New Roman"/>
                <a:cs typeface="Times New Roman"/>
              </a:rPr>
              <a:t>0</a:t>
            </a:r>
            <a:endParaRPr sz="1250">
              <a:latin typeface="Times New Roman"/>
              <a:cs typeface="Times New Roman"/>
            </a:endParaRPr>
          </a:p>
        </p:txBody>
      </p:sp>
      <p:sp>
        <p:nvSpPr>
          <p:cNvPr id="18" name="object 18"/>
          <p:cNvSpPr txBox="1"/>
          <p:nvPr/>
        </p:nvSpPr>
        <p:spPr>
          <a:xfrm>
            <a:off x="7691477" y="6109984"/>
            <a:ext cx="187325" cy="218440"/>
          </a:xfrm>
          <a:prstGeom prst="rect">
            <a:avLst/>
          </a:prstGeom>
        </p:spPr>
        <p:txBody>
          <a:bodyPr vert="horz" wrap="square" lIns="0" tIns="14604" rIns="0" bIns="0" rtlCol="0">
            <a:spAutoFit/>
          </a:bodyPr>
          <a:lstStyle/>
          <a:p>
            <a:pPr marL="12700">
              <a:lnSpc>
                <a:spcPct val="100000"/>
              </a:lnSpc>
              <a:spcBef>
                <a:spcPts val="114"/>
              </a:spcBef>
            </a:pPr>
            <a:r>
              <a:rPr sz="1250" spc="5" dirty="0">
                <a:latin typeface="Times New Roman"/>
                <a:cs typeface="Times New Roman"/>
              </a:rPr>
              <a:t>15</a:t>
            </a:r>
            <a:endParaRPr sz="1250">
              <a:latin typeface="Times New Roman"/>
              <a:cs typeface="Times New Roman"/>
            </a:endParaRPr>
          </a:p>
        </p:txBody>
      </p:sp>
      <p:sp>
        <p:nvSpPr>
          <p:cNvPr id="19" name="object 19"/>
          <p:cNvSpPr/>
          <p:nvPr/>
        </p:nvSpPr>
        <p:spPr>
          <a:xfrm>
            <a:off x="4042869" y="5393532"/>
            <a:ext cx="401955" cy="0"/>
          </a:xfrm>
          <a:custGeom>
            <a:avLst/>
            <a:gdLst/>
            <a:ahLst/>
            <a:cxnLst/>
            <a:rect l="l" t="t" r="r" b="b"/>
            <a:pathLst>
              <a:path w="401954">
                <a:moveTo>
                  <a:pt x="0" y="0"/>
                </a:moveTo>
                <a:lnTo>
                  <a:pt x="401747" y="0"/>
                </a:lnTo>
              </a:path>
              <a:path w="401954">
                <a:moveTo>
                  <a:pt x="0" y="0"/>
                </a:moveTo>
                <a:lnTo>
                  <a:pt x="401747" y="0"/>
                </a:lnTo>
              </a:path>
            </a:pathLst>
          </a:custGeom>
          <a:ln w="8484">
            <a:solidFill>
              <a:srgbClr val="000000"/>
            </a:solidFill>
          </a:ln>
        </p:spPr>
        <p:txBody>
          <a:bodyPr wrap="square" lIns="0" tIns="0" rIns="0" bIns="0" rtlCol="0"/>
          <a:lstStyle/>
          <a:p>
            <a:endParaRPr/>
          </a:p>
        </p:txBody>
      </p:sp>
      <p:sp>
        <p:nvSpPr>
          <p:cNvPr id="20" name="object 20"/>
          <p:cNvSpPr txBox="1"/>
          <p:nvPr/>
        </p:nvSpPr>
        <p:spPr>
          <a:xfrm>
            <a:off x="4465904" y="4795249"/>
            <a:ext cx="125095" cy="267335"/>
          </a:xfrm>
          <a:prstGeom prst="rect">
            <a:avLst/>
          </a:prstGeom>
        </p:spPr>
        <p:txBody>
          <a:bodyPr vert="horz" wrap="square" lIns="0" tIns="16510" rIns="0" bIns="0" rtlCol="0">
            <a:spAutoFit/>
          </a:bodyPr>
          <a:lstStyle/>
          <a:p>
            <a:pPr marL="12700">
              <a:lnSpc>
                <a:spcPct val="100000"/>
              </a:lnSpc>
              <a:spcBef>
                <a:spcPts val="130"/>
              </a:spcBef>
            </a:pPr>
            <a:r>
              <a:rPr sz="1550" spc="15" dirty="0">
                <a:latin typeface="Symbol"/>
                <a:cs typeface="Symbol"/>
              </a:rPr>
              <a:t></a:t>
            </a:r>
            <a:endParaRPr sz="1550">
              <a:latin typeface="Symbol"/>
              <a:cs typeface="Symbol"/>
            </a:endParaRPr>
          </a:p>
        </p:txBody>
      </p:sp>
      <p:sp>
        <p:nvSpPr>
          <p:cNvPr id="21" name="object 21"/>
          <p:cNvSpPr txBox="1"/>
          <p:nvPr/>
        </p:nvSpPr>
        <p:spPr>
          <a:xfrm>
            <a:off x="4465904" y="4988519"/>
            <a:ext cx="125095" cy="267335"/>
          </a:xfrm>
          <a:prstGeom prst="rect">
            <a:avLst/>
          </a:prstGeom>
        </p:spPr>
        <p:txBody>
          <a:bodyPr vert="horz" wrap="square" lIns="0" tIns="16510" rIns="0" bIns="0" rtlCol="0">
            <a:spAutoFit/>
          </a:bodyPr>
          <a:lstStyle/>
          <a:p>
            <a:pPr marL="12700">
              <a:lnSpc>
                <a:spcPct val="100000"/>
              </a:lnSpc>
              <a:spcBef>
                <a:spcPts val="130"/>
              </a:spcBef>
            </a:pPr>
            <a:r>
              <a:rPr sz="1550" spc="15" dirty="0">
                <a:latin typeface="Symbol"/>
                <a:cs typeface="Symbol"/>
              </a:rPr>
              <a:t></a:t>
            </a:r>
            <a:endParaRPr sz="1550">
              <a:latin typeface="Symbol"/>
              <a:cs typeface="Symbol"/>
            </a:endParaRPr>
          </a:p>
        </p:txBody>
      </p:sp>
      <p:sp>
        <p:nvSpPr>
          <p:cNvPr id="22" name="object 22"/>
          <p:cNvSpPr txBox="1"/>
          <p:nvPr/>
        </p:nvSpPr>
        <p:spPr>
          <a:xfrm>
            <a:off x="4181079" y="5113837"/>
            <a:ext cx="410209" cy="267335"/>
          </a:xfrm>
          <a:prstGeom prst="rect">
            <a:avLst/>
          </a:prstGeom>
        </p:spPr>
        <p:txBody>
          <a:bodyPr vert="horz" wrap="square" lIns="0" tIns="16510" rIns="0" bIns="0" rtlCol="0">
            <a:spAutoFit/>
          </a:bodyPr>
          <a:lstStyle/>
          <a:p>
            <a:pPr marL="12700">
              <a:lnSpc>
                <a:spcPct val="100000"/>
              </a:lnSpc>
              <a:spcBef>
                <a:spcPts val="130"/>
              </a:spcBef>
              <a:tabLst>
                <a:tab pos="297180" algn="l"/>
              </a:tabLst>
            </a:pPr>
            <a:r>
              <a:rPr sz="2325" spc="22" baseline="3584" dirty="0">
                <a:latin typeface="Times New Roman"/>
                <a:cs typeface="Times New Roman"/>
              </a:rPr>
              <a:t>1	</a:t>
            </a:r>
            <a:r>
              <a:rPr sz="1550" spc="15" dirty="0">
                <a:latin typeface="Symbol"/>
                <a:cs typeface="Symbol"/>
              </a:rPr>
              <a:t></a:t>
            </a:r>
            <a:endParaRPr sz="1550">
              <a:latin typeface="Symbol"/>
              <a:cs typeface="Symbol"/>
            </a:endParaRPr>
          </a:p>
        </p:txBody>
      </p:sp>
      <p:sp>
        <p:nvSpPr>
          <p:cNvPr id="23" name="object 23"/>
          <p:cNvSpPr txBox="1"/>
          <p:nvPr/>
        </p:nvSpPr>
        <p:spPr>
          <a:xfrm>
            <a:off x="4011231" y="5389975"/>
            <a:ext cx="605790" cy="267335"/>
          </a:xfrm>
          <a:prstGeom prst="rect">
            <a:avLst/>
          </a:prstGeom>
        </p:spPr>
        <p:txBody>
          <a:bodyPr vert="horz" wrap="square" lIns="0" tIns="16510" rIns="0" bIns="0" rtlCol="0">
            <a:spAutoFit/>
          </a:bodyPr>
          <a:lstStyle/>
          <a:p>
            <a:pPr marL="38100">
              <a:lnSpc>
                <a:spcPct val="100000"/>
              </a:lnSpc>
              <a:spcBef>
                <a:spcPts val="130"/>
              </a:spcBef>
            </a:pPr>
            <a:r>
              <a:rPr sz="1550" i="1" spc="15" dirty="0">
                <a:latin typeface="Times New Roman"/>
                <a:cs typeface="Times New Roman"/>
              </a:rPr>
              <a:t>b</a:t>
            </a:r>
            <a:r>
              <a:rPr sz="1550" i="1" spc="-114" dirty="0">
                <a:latin typeface="Times New Roman"/>
                <a:cs typeface="Times New Roman"/>
              </a:rPr>
              <a:t> </a:t>
            </a:r>
            <a:r>
              <a:rPr sz="1550" spc="20" dirty="0">
                <a:latin typeface="Symbol"/>
                <a:cs typeface="Symbol"/>
              </a:rPr>
              <a:t></a:t>
            </a:r>
            <a:r>
              <a:rPr sz="1550" spc="-125" dirty="0">
                <a:latin typeface="Times New Roman"/>
                <a:cs typeface="Times New Roman"/>
              </a:rPr>
              <a:t> </a:t>
            </a:r>
            <a:r>
              <a:rPr sz="1550" i="1" spc="15" dirty="0">
                <a:latin typeface="Times New Roman"/>
                <a:cs typeface="Times New Roman"/>
              </a:rPr>
              <a:t>a</a:t>
            </a:r>
            <a:r>
              <a:rPr sz="1550" i="1" spc="-15" dirty="0">
                <a:latin typeface="Times New Roman"/>
                <a:cs typeface="Times New Roman"/>
              </a:rPr>
              <a:t> </a:t>
            </a:r>
            <a:r>
              <a:rPr sz="2325" spc="22" baseline="34050" dirty="0">
                <a:latin typeface="Symbol"/>
                <a:cs typeface="Symbol"/>
              </a:rPr>
              <a:t></a:t>
            </a:r>
            <a:endParaRPr sz="2325" baseline="34050">
              <a:latin typeface="Symbol"/>
              <a:cs typeface="Symbol"/>
            </a:endParaRPr>
          </a:p>
        </p:txBody>
      </p:sp>
      <p:sp>
        <p:nvSpPr>
          <p:cNvPr id="24" name="object 24"/>
          <p:cNvSpPr txBox="1"/>
          <p:nvPr/>
        </p:nvSpPr>
        <p:spPr>
          <a:xfrm>
            <a:off x="4440504" y="5460135"/>
            <a:ext cx="175895" cy="460375"/>
          </a:xfrm>
          <a:prstGeom prst="rect">
            <a:avLst/>
          </a:prstGeom>
        </p:spPr>
        <p:txBody>
          <a:bodyPr vert="horz" wrap="square" lIns="0" tIns="16510" rIns="0" bIns="0" rtlCol="0">
            <a:spAutoFit/>
          </a:bodyPr>
          <a:lstStyle/>
          <a:p>
            <a:pPr marL="38100">
              <a:lnSpc>
                <a:spcPts val="1689"/>
              </a:lnSpc>
              <a:spcBef>
                <a:spcPts val="130"/>
              </a:spcBef>
            </a:pPr>
            <a:r>
              <a:rPr sz="1550" spc="15" dirty="0">
                <a:latin typeface="Symbol"/>
                <a:cs typeface="Symbol"/>
              </a:rPr>
              <a:t></a:t>
            </a:r>
            <a:endParaRPr sz="1550">
              <a:latin typeface="Symbol"/>
              <a:cs typeface="Symbol"/>
            </a:endParaRPr>
          </a:p>
          <a:p>
            <a:pPr marL="38100">
              <a:lnSpc>
                <a:spcPts val="1689"/>
              </a:lnSpc>
            </a:pPr>
            <a:r>
              <a:rPr sz="1550" spc="-375" dirty="0">
                <a:latin typeface="Symbol"/>
                <a:cs typeface="Symbol"/>
              </a:rPr>
              <a:t></a:t>
            </a:r>
            <a:r>
              <a:rPr sz="2325" spc="-562" baseline="-23297" dirty="0">
                <a:latin typeface="Symbol"/>
                <a:cs typeface="Symbol"/>
              </a:rPr>
              <a:t></a:t>
            </a:r>
            <a:endParaRPr sz="2325" baseline="-23297">
              <a:latin typeface="Symbol"/>
              <a:cs typeface="Symbol"/>
            </a:endParaRPr>
          </a:p>
        </p:txBody>
      </p:sp>
      <p:sp>
        <p:nvSpPr>
          <p:cNvPr id="25" name="object 25"/>
          <p:cNvSpPr txBox="1"/>
          <p:nvPr/>
        </p:nvSpPr>
        <p:spPr>
          <a:xfrm>
            <a:off x="4633631" y="6109984"/>
            <a:ext cx="146685" cy="426084"/>
          </a:xfrm>
          <a:prstGeom prst="rect">
            <a:avLst/>
          </a:prstGeom>
        </p:spPr>
        <p:txBody>
          <a:bodyPr vert="horz" wrap="square" lIns="0" tIns="14604" rIns="0" bIns="0" rtlCol="0">
            <a:spAutoFit/>
          </a:bodyPr>
          <a:lstStyle/>
          <a:p>
            <a:pPr marL="12700">
              <a:lnSpc>
                <a:spcPts val="1325"/>
              </a:lnSpc>
              <a:spcBef>
                <a:spcPts val="114"/>
              </a:spcBef>
            </a:pPr>
            <a:r>
              <a:rPr sz="1250" spc="5" dirty="0">
                <a:latin typeface="Times New Roman"/>
                <a:cs typeface="Times New Roman"/>
              </a:rPr>
              <a:t>5</a:t>
            </a:r>
            <a:endParaRPr sz="1250">
              <a:latin typeface="Times New Roman"/>
              <a:cs typeface="Times New Roman"/>
            </a:endParaRPr>
          </a:p>
          <a:p>
            <a:pPr marL="27305">
              <a:lnSpc>
                <a:spcPts val="1805"/>
              </a:lnSpc>
            </a:pPr>
            <a:r>
              <a:rPr sz="1650" i="1" spc="10" dirty="0">
                <a:latin typeface="Times New Roman"/>
                <a:cs typeface="Times New Roman"/>
              </a:rPr>
              <a:t>a</a:t>
            </a:r>
            <a:endParaRPr sz="1650">
              <a:latin typeface="Times New Roman"/>
              <a:cs typeface="Times New Roman"/>
            </a:endParaRPr>
          </a:p>
        </p:txBody>
      </p:sp>
      <p:sp>
        <p:nvSpPr>
          <p:cNvPr id="26" name="object 26"/>
          <p:cNvSpPr txBox="1"/>
          <p:nvPr/>
        </p:nvSpPr>
        <p:spPr>
          <a:xfrm>
            <a:off x="6138302" y="6087062"/>
            <a:ext cx="197485" cy="525780"/>
          </a:xfrm>
          <a:prstGeom prst="rect">
            <a:avLst/>
          </a:prstGeom>
        </p:spPr>
        <p:txBody>
          <a:bodyPr vert="horz" wrap="square" lIns="0" tIns="37465" rIns="0" bIns="0" rtlCol="0">
            <a:spAutoFit/>
          </a:bodyPr>
          <a:lstStyle/>
          <a:p>
            <a:pPr marL="12700">
              <a:lnSpc>
                <a:spcPct val="100000"/>
              </a:lnSpc>
              <a:spcBef>
                <a:spcPts val="295"/>
              </a:spcBef>
            </a:pPr>
            <a:r>
              <a:rPr sz="1250" spc="20" dirty="0">
                <a:latin typeface="Times New Roman"/>
                <a:cs typeface="Times New Roman"/>
              </a:rPr>
              <a:t>10</a:t>
            </a:r>
            <a:endParaRPr sz="1250">
              <a:latin typeface="Times New Roman"/>
              <a:cs typeface="Times New Roman"/>
            </a:endParaRPr>
          </a:p>
          <a:p>
            <a:pPr marL="78105">
              <a:lnSpc>
                <a:spcPct val="100000"/>
              </a:lnSpc>
              <a:spcBef>
                <a:spcPts val="254"/>
              </a:spcBef>
            </a:pPr>
            <a:r>
              <a:rPr sz="1650" i="1" spc="10" dirty="0">
                <a:latin typeface="Times New Roman"/>
                <a:cs typeface="Times New Roman"/>
              </a:rPr>
              <a:t>b</a:t>
            </a:r>
            <a:endParaRPr sz="1650">
              <a:latin typeface="Times New Roman"/>
              <a:cs typeface="Times New Roman"/>
            </a:endParaRPr>
          </a:p>
        </p:txBody>
      </p:sp>
      <p:sp>
        <p:nvSpPr>
          <p:cNvPr id="27" name="object 27"/>
          <p:cNvSpPr txBox="1"/>
          <p:nvPr/>
        </p:nvSpPr>
        <p:spPr>
          <a:xfrm>
            <a:off x="2476924" y="3704267"/>
            <a:ext cx="433070" cy="360680"/>
          </a:xfrm>
          <a:prstGeom prst="rect">
            <a:avLst/>
          </a:prstGeom>
        </p:spPr>
        <p:txBody>
          <a:bodyPr vert="horz" wrap="square" lIns="0" tIns="12700" rIns="0" bIns="0" rtlCol="0">
            <a:spAutoFit/>
          </a:bodyPr>
          <a:lstStyle/>
          <a:p>
            <a:pPr marL="12700">
              <a:lnSpc>
                <a:spcPct val="100000"/>
              </a:lnSpc>
              <a:spcBef>
                <a:spcPts val="100"/>
              </a:spcBef>
            </a:pPr>
            <a:r>
              <a:rPr sz="1650" i="1" spc="5" dirty="0">
                <a:latin typeface="Times New Roman"/>
                <a:cs typeface="Times New Roman"/>
              </a:rPr>
              <a:t>f</a:t>
            </a:r>
            <a:r>
              <a:rPr sz="1650" i="1" spc="140" dirty="0">
                <a:latin typeface="Times New Roman"/>
                <a:cs typeface="Times New Roman"/>
              </a:rPr>
              <a:t> </a:t>
            </a:r>
            <a:r>
              <a:rPr sz="3300" spc="-277" baseline="-2525" dirty="0">
                <a:latin typeface="Symbol"/>
                <a:cs typeface="Symbol"/>
              </a:rPr>
              <a:t></a:t>
            </a:r>
            <a:r>
              <a:rPr sz="3300" spc="-494" baseline="-2525" dirty="0">
                <a:latin typeface="Times New Roman"/>
                <a:cs typeface="Times New Roman"/>
              </a:rPr>
              <a:t> </a:t>
            </a:r>
            <a:r>
              <a:rPr sz="1650" i="1" spc="130" dirty="0">
                <a:latin typeface="Times New Roman"/>
                <a:cs typeface="Times New Roman"/>
              </a:rPr>
              <a:t>x</a:t>
            </a:r>
            <a:r>
              <a:rPr sz="3300" spc="-277" baseline="-2525" dirty="0">
                <a:latin typeface="Symbol"/>
                <a:cs typeface="Symbol"/>
              </a:rPr>
              <a:t></a:t>
            </a:r>
            <a:endParaRPr sz="3300" baseline="-2525">
              <a:latin typeface="Symbol"/>
              <a:cs typeface="Symbol"/>
            </a:endParaRPr>
          </a:p>
        </p:txBody>
      </p:sp>
      <p:sp>
        <p:nvSpPr>
          <p:cNvPr id="28" name="object 28"/>
          <p:cNvSpPr txBox="1"/>
          <p:nvPr/>
        </p:nvSpPr>
        <p:spPr>
          <a:xfrm>
            <a:off x="7241138" y="6033655"/>
            <a:ext cx="120014" cy="279400"/>
          </a:xfrm>
          <a:prstGeom prst="rect">
            <a:avLst/>
          </a:prstGeom>
        </p:spPr>
        <p:txBody>
          <a:bodyPr vert="horz" wrap="square" lIns="0" tIns="14604" rIns="0" bIns="0" rtlCol="0">
            <a:spAutoFit/>
          </a:bodyPr>
          <a:lstStyle/>
          <a:p>
            <a:pPr marL="12700">
              <a:lnSpc>
                <a:spcPct val="100000"/>
              </a:lnSpc>
              <a:spcBef>
                <a:spcPts val="114"/>
              </a:spcBef>
            </a:pPr>
            <a:r>
              <a:rPr sz="1650" i="1" spc="5" dirty="0">
                <a:latin typeface="Times New Roman"/>
                <a:cs typeface="Times New Roman"/>
              </a:rPr>
              <a:t>x</a:t>
            </a:r>
            <a:endParaRPr sz="1650">
              <a:latin typeface="Times New Roman"/>
              <a:cs typeface="Times New Roman"/>
            </a:endParaRPr>
          </a:p>
        </p:txBody>
      </p:sp>
      <p:sp>
        <p:nvSpPr>
          <p:cNvPr id="29" name="object 29"/>
          <p:cNvSpPr txBox="1"/>
          <p:nvPr/>
        </p:nvSpPr>
        <p:spPr>
          <a:xfrm>
            <a:off x="1975866" y="489648"/>
            <a:ext cx="3676650" cy="448945"/>
          </a:xfrm>
          <a:prstGeom prst="rect">
            <a:avLst/>
          </a:prstGeom>
        </p:spPr>
        <p:txBody>
          <a:bodyPr vert="horz" wrap="square" lIns="0" tIns="15875" rIns="0" bIns="0" rtlCol="0">
            <a:spAutoFit/>
          </a:bodyPr>
          <a:lstStyle/>
          <a:p>
            <a:pPr marL="12700">
              <a:lnSpc>
                <a:spcPct val="100000"/>
              </a:lnSpc>
              <a:spcBef>
                <a:spcPts val="125"/>
              </a:spcBef>
            </a:pPr>
            <a:r>
              <a:rPr sz="2750" b="1" u="heavy" spc="15" dirty="0">
                <a:uFill>
                  <a:solidFill>
                    <a:srgbClr val="000000"/>
                  </a:solidFill>
                </a:uFill>
                <a:latin typeface="Calibri"/>
                <a:cs typeface="Calibri"/>
              </a:rPr>
              <a:t>Continuous</a:t>
            </a:r>
            <a:r>
              <a:rPr sz="2750" b="1" u="heavy" spc="-20" dirty="0">
                <a:uFill>
                  <a:solidFill>
                    <a:srgbClr val="000000"/>
                  </a:solidFill>
                </a:uFill>
                <a:latin typeface="Calibri"/>
                <a:cs typeface="Calibri"/>
              </a:rPr>
              <a:t> </a:t>
            </a:r>
            <a:r>
              <a:rPr sz="2750" b="1" u="heavy" spc="5" dirty="0">
                <a:uFill>
                  <a:solidFill>
                    <a:srgbClr val="000000"/>
                  </a:solidFill>
                </a:uFill>
                <a:latin typeface="Calibri"/>
                <a:cs typeface="Calibri"/>
              </a:rPr>
              <a:t>Distributions</a:t>
            </a:r>
            <a:endParaRPr sz="2750">
              <a:latin typeface="Calibri"/>
              <a:cs typeface="Calibri"/>
            </a:endParaRPr>
          </a:p>
        </p:txBody>
      </p:sp>
      <p:sp>
        <p:nvSpPr>
          <p:cNvPr id="30" name="object 30"/>
          <p:cNvSpPr txBox="1">
            <a:spLocks noGrp="1"/>
          </p:cNvSpPr>
          <p:nvPr>
            <p:ph type="title"/>
          </p:nvPr>
        </p:nvSpPr>
        <p:spPr>
          <a:xfrm>
            <a:off x="1974214" y="1256918"/>
            <a:ext cx="5302250" cy="449580"/>
          </a:xfrm>
          <a:prstGeom prst="rect">
            <a:avLst/>
          </a:prstGeom>
        </p:spPr>
        <p:txBody>
          <a:bodyPr vert="horz" wrap="square" lIns="0" tIns="16510" rIns="0" bIns="0" rtlCol="0">
            <a:spAutoFit/>
          </a:bodyPr>
          <a:lstStyle/>
          <a:p>
            <a:pPr marL="12700">
              <a:lnSpc>
                <a:spcPct val="100000"/>
              </a:lnSpc>
              <a:spcBef>
                <a:spcPts val="130"/>
              </a:spcBef>
              <a:tabLst>
                <a:tab pos="3700145" algn="l"/>
              </a:tabLst>
            </a:pPr>
            <a:r>
              <a:rPr sz="2750" u="heavy" spc="30" dirty="0">
                <a:solidFill>
                  <a:srgbClr val="1F487C"/>
                </a:solidFill>
                <a:uFill>
                  <a:solidFill>
                    <a:srgbClr val="1F487C"/>
                  </a:solidFill>
                </a:uFill>
                <a:latin typeface="Times New Roman"/>
                <a:cs typeface="Times New Roman"/>
              </a:rPr>
              <a:t>The</a:t>
            </a:r>
            <a:r>
              <a:rPr sz="2750" spc="-25" dirty="0">
                <a:solidFill>
                  <a:srgbClr val="1F487C"/>
                </a:solidFill>
                <a:latin typeface="Times New Roman"/>
                <a:cs typeface="Times New Roman"/>
              </a:rPr>
              <a:t> </a:t>
            </a:r>
            <a:r>
              <a:rPr sz="2750" u="heavy" spc="-10" dirty="0">
                <a:solidFill>
                  <a:srgbClr val="FF0000"/>
                </a:solidFill>
                <a:uFill>
                  <a:solidFill>
                    <a:srgbClr val="FF0000"/>
                  </a:solidFill>
                </a:uFill>
                <a:latin typeface="Times New Roman"/>
                <a:cs typeface="Times New Roman"/>
              </a:rPr>
              <a:t>Uniform</a:t>
            </a:r>
            <a:r>
              <a:rPr sz="2750" u="heavy" spc="235" dirty="0">
                <a:solidFill>
                  <a:srgbClr val="FF0000"/>
                </a:solidFill>
                <a:uFill>
                  <a:solidFill>
                    <a:srgbClr val="FF0000"/>
                  </a:solidFill>
                </a:uFill>
                <a:latin typeface="Times New Roman"/>
                <a:cs typeface="Times New Roman"/>
              </a:rPr>
              <a:t> </a:t>
            </a:r>
            <a:r>
              <a:rPr sz="2750" u="heavy" spc="-15" dirty="0">
                <a:solidFill>
                  <a:srgbClr val="1F487C"/>
                </a:solidFill>
                <a:uFill>
                  <a:solidFill>
                    <a:srgbClr val="FF0000"/>
                  </a:solidFill>
                </a:uFill>
                <a:latin typeface="Times New Roman"/>
                <a:cs typeface="Times New Roman"/>
              </a:rPr>
              <a:t>distribution	</a:t>
            </a:r>
            <a:r>
              <a:rPr sz="2750" u="heavy" spc="-10" dirty="0">
                <a:solidFill>
                  <a:srgbClr val="1F487C"/>
                </a:solidFill>
                <a:uFill>
                  <a:solidFill>
                    <a:srgbClr val="FF0000"/>
                  </a:solidFill>
                </a:uFill>
                <a:latin typeface="Times New Roman"/>
                <a:cs typeface="Times New Roman"/>
              </a:rPr>
              <a:t>from</a:t>
            </a:r>
            <a:r>
              <a:rPr sz="2750" u="heavy" spc="130" dirty="0">
                <a:solidFill>
                  <a:srgbClr val="1F487C"/>
                </a:solidFill>
                <a:uFill>
                  <a:solidFill>
                    <a:srgbClr val="FF0000"/>
                  </a:solidFill>
                </a:uFill>
                <a:latin typeface="Times New Roman"/>
                <a:cs typeface="Times New Roman"/>
              </a:rPr>
              <a:t> </a:t>
            </a:r>
            <a:r>
              <a:rPr sz="2750" i="1" u="heavy" spc="15" dirty="0">
                <a:solidFill>
                  <a:srgbClr val="1F487C"/>
                </a:solidFill>
                <a:uFill>
                  <a:solidFill>
                    <a:srgbClr val="FF0000"/>
                  </a:solidFill>
                </a:uFill>
                <a:latin typeface="Times New Roman"/>
                <a:cs typeface="Times New Roman"/>
              </a:rPr>
              <a:t>a</a:t>
            </a:r>
            <a:r>
              <a:rPr sz="2750" i="1" u="heavy" dirty="0">
                <a:solidFill>
                  <a:srgbClr val="1F487C"/>
                </a:solidFill>
                <a:uFill>
                  <a:solidFill>
                    <a:srgbClr val="FF0000"/>
                  </a:solidFill>
                </a:uFill>
                <a:latin typeface="Times New Roman"/>
                <a:cs typeface="Times New Roman"/>
              </a:rPr>
              <a:t> </a:t>
            </a:r>
            <a:r>
              <a:rPr sz="2750" u="heavy" spc="-5" dirty="0">
                <a:solidFill>
                  <a:srgbClr val="1F487C"/>
                </a:solidFill>
                <a:uFill>
                  <a:solidFill>
                    <a:srgbClr val="FF0000"/>
                  </a:solidFill>
                </a:uFill>
                <a:latin typeface="Times New Roman"/>
                <a:cs typeface="Times New Roman"/>
              </a:rPr>
              <a:t>to</a:t>
            </a:r>
            <a:r>
              <a:rPr sz="2750" u="heavy" dirty="0">
                <a:solidFill>
                  <a:srgbClr val="1F487C"/>
                </a:solidFill>
                <a:uFill>
                  <a:solidFill>
                    <a:srgbClr val="FF0000"/>
                  </a:solidFill>
                </a:uFill>
                <a:latin typeface="Times New Roman"/>
                <a:cs typeface="Times New Roman"/>
              </a:rPr>
              <a:t> </a:t>
            </a:r>
            <a:r>
              <a:rPr sz="2750" i="1" u="heavy" spc="15" dirty="0">
                <a:solidFill>
                  <a:srgbClr val="1F487C"/>
                </a:solidFill>
                <a:uFill>
                  <a:solidFill>
                    <a:srgbClr val="FF0000"/>
                  </a:solidFill>
                </a:uFill>
                <a:latin typeface="Times New Roman"/>
                <a:cs typeface="Times New Roman"/>
              </a:rPr>
              <a:t>b</a:t>
            </a:r>
            <a:endParaRPr sz="2750">
              <a:latin typeface="Times New Roman"/>
              <a:cs typeface="Times New Roman"/>
            </a:endParaRPr>
          </a:p>
        </p:txBody>
      </p:sp>
      <p:sp>
        <p:nvSpPr>
          <p:cNvPr id="31" name="object 31"/>
          <p:cNvSpPr/>
          <p:nvPr/>
        </p:nvSpPr>
        <p:spPr>
          <a:xfrm>
            <a:off x="5256883" y="2372359"/>
            <a:ext cx="682625" cy="0"/>
          </a:xfrm>
          <a:custGeom>
            <a:avLst/>
            <a:gdLst/>
            <a:ahLst/>
            <a:cxnLst/>
            <a:rect l="l" t="t" r="r" b="b"/>
            <a:pathLst>
              <a:path w="682625">
                <a:moveTo>
                  <a:pt x="0" y="0"/>
                </a:moveTo>
                <a:lnTo>
                  <a:pt x="682575" y="0"/>
                </a:lnTo>
              </a:path>
            </a:pathLst>
          </a:custGeom>
          <a:ln w="13805">
            <a:solidFill>
              <a:srgbClr val="000000"/>
            </a:solidFill>
          </a:ln>
        </p:spPr>
        <p:txBody>
          <a:bodyPr wrap="square" lIns="0" tIns="0" rIns="0" bIns="0" rtlCol="0"/>
          <a:lstStyle/>
          <a:p>
            <a:endParaRPr/>
          </a:p>
        </p:txBody>
      </p:sp>
      <p:sp>
        <p:nvSpPr>
          <p:cNvPr id="32" name="object 32"/>
          <p:cNvSpPr txBox="1"/>
          <p:nvPr/>
        </p:nvSpPr>
        <p:spPr>
          <a:xfrm>
            <a:off x="5500216" y="1885044"/>
            <a:ext cx="200660" cy="438150"/>
          </a:xfrm>
          <a:prstGeom prst="rect">
            <a:avLst/>
          </a:prstGeom>
        </p:spPr>
        <p:txBody>
          <a:bodyPr vert="horz" wrap="square" lIns="0" tIns="13335" rIns="0" bIns="0" rtlCol="0">
            <a:spAutoFit/>
          </a:bodyPr>
          <a:lstStyle/>
          <a:p>
            <a:pPr marL="12700">
              <a:lnSpc>
                <a:spcPct val="100000"/>
              </a:lnSpc>
              <a:spcBef>
                <a:spcPts val="105"/>
              </a:spcBef>
            </a:pPr>
            <a:r>
              <a:rPr sz="2700" spc="25" dirty="0">
                <a:latin typeface="Times New Roman"/>
                <a:cs typeface="Times New Roman"/>
              </a:rPr>
              <a:t>1</a:t>
            </a:r>
            <a:endParaRPr sz="2700">
              <a:latin typeface="Times New Roman"/>
              <a:cs typeface="Times New Roman"/>
            </a:endParaRPr>
          </a:p>
        </p:txBody>
      </p:sp>
      <p:sp>
        <p:nvSpPr>
          <p:cNvPr id="33" name="object 33"/>
          <p:cNvSpPr txBox="1"/>
          <p:nvPr/>
        </p:nvSpPr>
        <p:spPr>
          <a:xfrm>
            <a:off x="5061078" y="1909974"/>
            <a:ext cx="198120" cy="438150"/>
          </a:xfrm>
          <a:prstGeom prst="rect">
            <a:avLst/>
          </a:prstGeom>
        </p:spPr>
        <p:txBody>
          <a:bodyPr vert="horz" wrap="square" lIns="0" tIns="13335" rIns="0" bIns="0" rtlCol="0">
            <a:spAutoFit/>
          </a:bodyPr>
          <a:lstStyle/>
          <a:p>
            <a:pPr marL="12700">
              <a:lnSpc>
                <a:spcPct val="100000"/>
              </a:lnSpc>
              <a:spcBef>
                <a:spcPts val="105"/>
              </a:spcBef>
            </a:pPr>
            <a:r>
              <a:rPr sz="2700" spc="25" dirty="0">
                <a:latin typeface="Symbol"/>
                <a:cs typeface="Symbol"/>
              </a:rPr>
              <a:t></a:t>
            </a:r>
            <a:endParaRPr sz="2700">
              <a:latin typeface="Symbol"/>
              <a:cs typeface="Symbol"/>
            </a:endParaRPr>
          </a:p>
        </p:txBody>
      </p:sp>
      <p:sp>
        <p:nvSpPr>
          <p:cNvPr id="34" name="object 34"/>
          <p:cNvSpPr txBox="1"/>
          <p:nvPr/>
        </p:nvSpPr>
        <p:spPr>
          <a:xfrm>
            <a:off x="5503038" y="2102455"/>
            <a:ext cx="2110740" cy="1149350"/>
          </a:xfrm>
          <a:prstGeom prst="rect">
            <a:avLst/>
          </a:prstGeom>
        </p:spPr>
        <p:txBody>
          <a:bodyPr vert="horz" wrap="square" lIns="0" tIns="13335" rIns="0" bIns="0" rtlCol="0">
            <a:spAutoFit/>
          </a:bodyPr>
          <a:lstStyle/>
          <a:p>
            <a:pPr marL="836930">
              <a:lnSpc>
                <a:spcPct val="100000"/>
              </a:lnSpc>
              <a:spcBef>
                <a:spcPts val="105"/>
              </a:spcBef>
            </a:pPr>
            <a:r>
              <a:rPr sz="2700" i="1" spc="25" dirty="0">
                <a:latin typeface="Times New Roman"/>
                <a:cs typeface="Times New Roman"/>
              </a:rPr>
              <a:t>a</a:t>
            </a:r>
            <a:r>
              <a:rPr sz="2700" i="1" spc="-75" dirty="0">
                <a:latin typeface="Times New Roman"/>
                <a:cs typeface="Times New Roman"/>
              </a:rPr>
              <a:t> </a:t>
            </a:r>
            <a:r>
              <a:rPr sz="2700" spc="25" dirty="0">
                <a:latin typeface="Symbol"/>
                <a:cs typeface="Symbol"/>
              </a:rPr>
              <a:t></a:t>
            </a:r>
            <a:r>
              <a:rPr sz="2700" spc="40" dirty="0">
                <a:latin typeface="Times New Roman"/>
                <a:cs typeface="Times New Roman"/>
              </a:rPr>
              <a:t> </a:t>
            </a:r>
            <a:r>
              <a:rPr sz="2700" i="1" spc="20" dirty="0">
                <a:latin typeface="Times New Roman"/>
                <a:cs typeface="Times New Roman"/>
              </a:rPr>
              <a:t>x</a:t>
            </a:r>
            <a:r>
              <a:rPr sz="2700" i="1" spc="-90" dirty="0">
                <a:latin typeface="Times New Roman"/>
                <a:cs typeface="Times New Roman"/>
              </a:rPr>
              <a:t> </a:t>
            </a:r>
            <a:r>
              <a:rPr sz="2700" spc="25" dirty="0">
                <a:latin typeface="Symbol"/>
                <a:cs typeface="Symbol"/>
              </a:rPr>
              <a:t></a:t>
            </a:r>
            <a:r>
              <a:rPr sz="2700" spc="-170" dirty="0">
                <a:latin typeface="Times New Roman"/>
                <a:cs typeface="Times New Roman"/>
              </a:rPr>
              <a:t> </a:t>
            </a:r>
            <a:r>
              <a:rPr sz="2700" i="1" spc="25" dirty="0">
                <a:latin typeface="Times New Roman"/>
                <a:cs typeface="Times New Roman"/>
              </a:rPr>
              <a:t>b</a:t>
            </a:r>
            <a:endParaRPr sz="2700">
              <a:latin typeface="Times New Roman"/>
              <a:cs typeface="Times New Roman"/>
            </a:endParaRPr>
          </a:p>
          <a:p>
            <a:pPr marL="12700">
              <a:lnSpc>
                <a:spcPct val="100000"/>
              </a:lnSpc>
              <a:spcBef>
                <a:spcPts val="2360"/>
              </a:spcBef>
              <a:tabLst>
                <a:tab pos="767080" algn="l"/>
              </a:tabLst>
            </a:pPr>
            <a:r>
              <a:rPr sz="2700" spc="25" dirty="0">
                <a:latin typeface="Times New Roman"/>
                <a:cs typeface="Times New Roman"/>
              </a:rPr>
              <a:t>0	</a:t>
            </a:r>
            <a:r>
              <a:rPr sz="2700" spc="-5" dirty="0">
                <a:latin typeface="Times New Roman"/>
                <a:cs typeface="Times New Roman"/>
              </a:rPr>
              <a:t>o</a:t>
            </a:r>
            <a:r>
              <a:rPr sz="2700" spc="10" dirty="0">
                <a:latin typeface="Times New Roman"/>
                <a:cs typeface="Times New Roman"/>
              </a:rPr>
              <a:t>t</a:t>
            </a:r>
            <a:r>
              <a:rPr sz="2700" spc="-15" dirty="0">
                <a:latin typeface="Times New Roman"/>
                <a:cs typeface="Times New Roman"/>
              </a:rPr>
              <a:t>h</a:t>
            </a:r>
            <a:r>
              <a:rPr sz="2700" spc="-25" dirty="0">
                <a:latin typeface="Times New Roman"/>
                <a:cs typeface="Times New Roman"/>
              </a:rPr>
              <a:t>e</a:t>
            </a:r>
            <a:r>
              <a:rPr sz="2700" spc="-20" dirty="0">
                <a:latin typeface="Times New Roman"/>
                <a:cs typeface="Times New Roman"/>
              </a:rPr>
              <a:t>rw</a:t>
            </a:r>
            <a:r>
              <a:rPr sz="2700" spc="10" dirty="0">
                <a:latin typeface="Times New Roman"/>
                <a:cs typeface="Times New Roman"/>
              </a:rPr>
              <a:t>i</a:t>
            </a:r>
            <a:r>
              <a:rPr sz="2700" spc="-15" dirty="0">
                <a:latin typeface="Times New Roman"/>
                <a:cs typeface="Times New Roman"/>
              </a:rPr>
              <a:t>s</a:t>
            </a:r>
            <a:r>
              <a:rPr sz="2700" spc="20" dirty="0">
                <a:latin typeface="Times New Roman"/>
                <a:cs typeface="Times New Roman"/>
              </a:rPr>
              <a:t>e</a:t>
            </a:r>
            <a:endParaRPr sz="2700">
              <a:latin typeface="Times New Roman"/>
              <a:cs typeface="Times New Roman"/>
            </a:endParaRPr>
          </a:p>
        </p:txBody>
      </p:sp>
      <p:sp>
        <p:nvSpPr>
          <p:cNvPr id="35" name="object 35"/>
          <p:cNvSpPr txBox="1"/>
          <p:nvPr/>
        </p:nvSpPr>
        <p:spPr>
          <a:xfrm>
            <a:off x="4038130" y="2262072"/>
            <a:ext cx="1920239" cy="569595"/>
          </a:xfrm>
          <a:prstGeom prst="rect">
            <a:avLst/>
          </a:prstGeom>
        </p:spPr>
        <p:txBody>
          <a:bodyPr vert="horz" wrap="square" lIns="0" tIns="15240" rIns="0" bIns="0" rtlCol="0">
            <a:spAutoFit/>
          </a:bodyPr>
          <a:lstStyle/>
          <a:p>
            <a:pPr marL="38100">
              <a:lnSpc>
                <a:spcPct val="100000"/>
              </a:lnSpc>
              <a:spcBef>
                <a:spcPts val="120"/>
              </a:spcBef>
            </a:pPr>
            <a:r>
              <a:rPr sz="4050" i="1" spc="15" baseline="4115" dirty="0">
                <a:latin typeface="Times New Roman"/>
                <a:cs typeface="Times New Roman"/>
              </a:rPr>
              <a:t>f</a:t>
            </a:r>
            <a:r>
              <a:rPr sz="4050" i="1" spc="300" baseline="4115" dirty="0">
                <a:latin typeface="Times New Roman"/>
                <a:cs typeface="Times New Roman"/>
              </a:rPr>
              <a:t> </a:t>
            </a:r>
            <a:r>
              <a:rPr sz="3550" spc="-280" dirty="0">
                <a:latin typeface="Symbol"/>
                <a:cs typeface="Symbol"/>
              </a:rPr>
              <a:t></a:t>
            </a:r>
            <a:r>
              <a:rPr sz="3550" spc="-560" dirty="0">
                <a:latin typeface="Times New Roman"/>
                <a:cs typeface="Times New Roman"/>
              </a:rPr>
              <a:t> </a:t>
            </a:r>
            <a:r>
              <a:rPr sz="4050" i="1" spc="300" baseline="4115" dirty="0">
                <a:latin typeface="Times New Roman"/>
                <a:cs typeface="Times New Roman"/>
              </a:rPr>
              <a:t>x</a:t>
            </a:r>
            <a:r>
              <a:rPr sz="3550" spc="-280" dirty="0">
                <a:latin typeface="Symbol"/>
                <a:cs typeface="Symbol"/>
              </a:rPr>
              <a:t></a:t>
            </a:r>
            <a:r>
              <a:rPr sz="3550" spc="-315" dirty="0">
                <a:latin typeface="Times New Roman"/>
                <a:cs typeface="Times New Roman"/>
              </a:rPr>
              <a:t> </a:t>
            </a:r>
            <a:r>
              <a:rPr sz="4050" spc="37" baseline="4115" dirty="0">
                <a:latin typeface="Symbol"/>
                <a:cs typeface="Symbol"/>
              </a:rPr>
              <a:t></a:t>
            </a:r>
            <a:r>
              <a:rPr sz="4050" spc="-127" baseline="4115" dirty="0">
                <a:latin typeface="Times New Roman"/>
                <a:cs typeface="Times New Roman"/>
              </a:rPr>
              <a:t> </a:t>
            </a:r>
            <a:r>
              <a:rPr sz="4050" spc="307" baseline="37037" dirty="0">
                <a:latin typeface="Symbol"/>
                <a:cs typeface="Symbol"/>
              </a:rPr>
              <a:t></a:t>
            </a:r>
            <a:r>
              <a:rPr sz="2700" i="1" spc="25" dirty="0">
                <a:latin typeface="Times New Roman"/>
                <a:cs typeface="Times New Roman"/>
              </a:rPr>
              <a:t>b</a:t>
            </a:r>
            <a:r>
              <a:rPr sz="2700" i="1" spc="-240" dirty="0">
                <a:latin typeface="Times New Roman"/>
                <a:cs typeface="Times New Roman"/>
              </a:rPr>
              <a:t> </a:t>
            </a:r>
            <a:r>
              <a:rPr sz="2700" spc="25" dirty="0">
                <a:latin typeface="Symbol"/>
                <a:cs typeface="Symbol"/>
              </a:rPr>
              <a:t></a:t>
            </a:r>
            <a:r>
              <a:rPr sz="2700" spc="-254" dirty="0">
                <a:latin typeface="Times New Roman"/>
                <a:cs typeface="Times New Roman"/>
              </a:rPr>
              <a:t> </a:t>
            </a:r>
            <a:r>
              <a:rPr sz="2700" i="1" spc="25" dirty="0">
                <a:latin typeface="Times New Roman"/>
                <a:cs typeface="Times New Roman"/>
              </a:rPr>
              <a:t>a</a:t>
            </a:r>
            <a:endParaRPr sz="2700">
              <a:latin typeface="Times New Roman"/>
              <a:cs typeface="Times New Roman"/>
            </a:endParaRPr>
          </a:p>
        </p:txBody>
      </p:sp>
      <p:sp>
        <p:nvSpPr>
          <p:cNvPr id="36" name="object 36"/>
          <p:cNvSpPr txBox="1"/>
          <p:nvPr/>
        </p:nvSpPr>
        <p:spPr>
          <a:xfrm>
            <a:off x="5061078" y="2402956"/>
            <a:ext cx="198120" cy="438150"/>
          </a:xfrm>
          <a:prstGeom prst="rect">
            <a:avLst/>
          </a:prstGeom>
        </p:spPr>
        <p:txBody>
          <a:bodyPr vert="horz" wrap="square" lIns="0" tIns="13335" rIns="0" bIns="0" rtlCol="0">
            <a:spAutoFit/>
          </a:bodyPr>
          <a:lstStyle/>
          <a:p>
            <a:pPr marL="12700">
              <a:lnSpc>
                <a:spcPct val="100000"/>
              </a:lnSpc>
              <a:spcBef>
                <a:spcPts val="105"/>
              </a:spcBef>
            </a:pPr>
            <a:r>
              <a:rPr sz="2700" spc="25" dirty="0">
                <a:latin typeface="Symbol"/>
                <a:cs typeface="Symbol"/>
              </a:rPr>
              <a:t></a:t>
            </a:r>
            <a:endParaRPr sz="2700">
              <a:latin typeface="Symbol"/>
              <a:cs typeface="Symbol"/>
            </a:endParaRPr>
          </a:p>
        </p:txBody>
      </p:sp>
      <p:sp>
        <p:nvSpPr>
          <p:cNvPr id="37" name="object 37"/>
          <p:cNvSpPr txBox="1"/>
          <p:nvPr/>
        </p:nvSpPr>
        <p:spPr>
          <a:xfrm>
            <a:off x="5035678" y="2733221"/>
            <a:ext cx="248920" cy="438150"/>
          </a:xfrm>
          <a:prstGeom prst="rect">
            <a:avLst/>
          </a:prstGeom>
        </p:spPr>
        <p:txBody>
          <a:bodyPr vert="horz" wrap="square" lIns="0" tIns="13335" rIns="0" bIns="0" rtlCol="0">
            <a:spAutoFit/>
          </a:bodyPr>
          <a:lstStyle/>
          <a:p>
            <a:pPr marL="38100">
              <a:lnSpc>
                <a:spcPct val="100000"/>
              </a:lnSpc>
              <a:spcBef>
                <a:spcPts val="105"/>
              </a:spcBef>
            </a:pPr>
            <a:r>
              <a:rPr sz="2700" spc="-655" dirty="0">
                <a:latin typeface="Symbol"/>
                <a:cs typeface="Symbol"/>
              </a:rPr>
              <a:t></a:t>
            </a:r>
            <a:r>
              <a:rPr sz="4050" spc="-982" baseline="-26748" dirty="0">
                <a:latin typeface="Symbol"/>
                <a:cs typeface="Symbol"/>
              </a:rPr>
              <a:t></a:t>
            </a:r>
            <a:endParaRPr sz="4050" baseline="-26748">
              <a:latin typeface="Symbol"/>
              <a:cs typeface="Symbo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0527" y="409511"/>
            <a:ext cx="11383645" cy="1723389"/>
          </a:xfrm>
          <a:prstGeom prst="rect">
            <a:avLst/>
          </a:prstGeom>
        </p:spPr>
        <p:txBody>
          <a:bodyPr vert="horz" wrap="square" lIns="0" tIns="94615" rIns="0" bIns="0" rtlCol="0">
            <a:spAutoFit/>
          </a:bodyPr>
          <a:lstStyle/>
          <a:p>
            <a:pPr marL="12700">
              <a:lnSpc>
                <a:spcPct val="100000"/>
              </a:lnSpc>
              <a:spcBef>
                <a:spcPts val="745"/>
              </a:spcBef>
            </a:pPr>
            <a:r>
              <a:rPr sz="2400" b="1" spc="-5" dirty="0">
                <a:solidFill>
                  <a:srgbClr val="FF0000"/>
                </a:solidFill>
                <a:latin typeface="Calibri"/>
                <a:cs typeface="Calibri"/>
              </a:rPr>
              <a:t>NORMAL</a:t>
            </a:r>
            <a:r>
              <a:rPr sz="2400" b="1" spc="5" dirty="0">
                <a:solidFill>
                  <a:srgbClr val="FF0000"/>
                </a:solidFill>
                <a:latin typeface="Calibri"/>
                <a:cs typeface="Calibri"/>
              </a:rPr>
              <a:t> DISTRIBUTION</a:t>
            </a:r>
            <a:endParaRPr sz="2400">
              <a:latin typeface="Calibri"/>
              <a:cs typeface="Calibri"/>
            </a:endParaRPr>
          </a:p>
          <a:p>
            <a:pPr marL="355600" marR="5080" indent="-342900">
              <a:lnSpc>
                <a:spcPts val="2860"/>
              </a:lnSpc>
              <a:spcBef>
                <a:spcPts val="765"/>
              </a:spcBef>
              <a:buFont typeface="Arial MT"/>
              <a:buChar char="•"/>
              <a:tabLst>
                <a:tab pos="354965" algn="l"/>
                <a:tab pos="355600" algn="l"/>
              </a:tabLst>
            </a:pPr>
            <a:r>
              <a:rPr sz="2400" spc="-15" dirty="0">
                <a:latin typeface="Times New Roman"/>
                <a:cs typeface="Times New Roman"/>
              </a:rPr>
              <a:t>The</a:t>
            </a:r>
            <a:r>
              <a:rPr sz="2400" spc="360" dirty="0">
                <a:latin typeface="Times New Roman"/>
                <a:cs typeface="Times New Roman"/>
              </a:rPr>
              <a:t> </a:t>
            </a:r>
            <a:r>
              <a:rPr sz="2400" spc="-30" dirty="0">
                <a:solidFill>
                  <a:srgbClr val="FF0000"/>
                </a:solidFill>
                <a:latin typeface="Times New Roman"/>
                <a:cs typeface="Times New Roman"/>
              </a:rPr>
              <a:t>most</a:t>
            </a:r>
            <a:r>
              <a:rPr sz="2400" spc="315" dirty="0">
                <a:solidFill>
                  <a:srgbClr val="FF0000"/>
                </a:solidFill>
                <a:latin typeface="Times New Roman"/>
                <a:cs typeface="Times New Roman"/>
              </a:rPr>
              <a:t> </a:t>
            </a:r>
            <a:r>
              <a:rPr sz="2400" dirty="0">
                <a:solidFill>
                  <a:srgbClr val="FF0000"/>
                </a:solidFill>
                <a:latin typeface="Times New Roman"/>
                <a:cs typeface="Times New Roman"/>
              </a:rPr>
              <a:t>often</a:t>
            </a:r>
            <a:r>
              <a:rPr sz="2400" spc="305" dirty="0">
                <a:solidFill>
                  <a:srgbClr val="FF0000"/>
                </a:solidFill>
                <a:latin typeface="Times New Roman"/>
                <a:cs typeface="Times New Roman"/>
              </a:rPr>
              <a:t> </a:t>
            </a:r>
            <a:r>
              <a:rPr sz="2400" spc="-15" dirty="0">
                <a:solidFill>
                  <a:srgbClr val="FF0000"/>
                </a:solidFill>
                <a:latin typeface="Times New Roman"/>
                <a:cs typeface="Times New Roman"/>
              </a:rPr>
              <a:t>used</a:t>
            </a:r>
            <a:r>
              <a:rPr sz="2400" spc="300" dirty="0">
                <a:solidFill>
                  <a:srgbClr val="FF0000"/>
                </a:solidFill>
                <a:latin typeface="Times New Roman"/>
                <a:cs typeface="Times New Roman"/>
              </a:rPr>
              <a:t> </a:t>
            </a:r>
            <a:r>
              <a:rPr sz="2400" spc="5" dirty="0">
                <a:solidFill>
                  <a:srgbClr val="FF0000"/>
                </a:solidFill>
                <a:latin typeface="Times New Roman"/>
                <a:cs typeface="Times New Roman"/>
              </a:rPr>
              <a:t>continuous</a:t>
            </a:r>
            <a:r>
              <a:rPr sz="2400" spc="210" dirty="0">
                <a:solidFill>
                  <a:srgbClr val="FF0000"/>
                </a:solidFill>
                <a:latin typeface="Times New Roman"/>
                <a:cs typeface="Times New Roman"/>
              </a:rPr>
              <a:t> </a:t>
            </a:r>
            <a:r>
              <a:rPr sz="2400" spc="5" dirty="0">
                <a:solidFill>
                  <a:srgbClr val="FF0000"/>
                </a:solidFill>
                <a:latin typeface="Times New Roman"/>
                <a:cs typeface="Times New Roman"/>
              </a:rPr>
              <a:t>probability</a:t>
            </a:r>
            <a:r>
              <a:rPr sz="2400" spc="245" dirty="0">
                <a:solidFill>
                  <a:srgbClr val="FF0000"/>
                </a:solidFill>
                <a:latin typeface="Times New Roman"/>
                <a:cs typeface="Times New Roman"/>
              </a:rPr>
              <a:t> </a:t>
            </a:r>
            <a:r>
              <a:rPr sz="2400" dirty="0">
                <a:solidFill>
                  <a:srgbClr val="FF0000"/>
                </a:solidFill>
                <a:latin typeface="Times New Roman"/>
                <a:cs typeface="Times New Roman"/>
              </a:rPr>
              <a:t>distribution</a:t>
            </a:r>
            <a:r>
              <a:rPr sz="2400" spc="235" dirty="0">
                <a:solidFill>
                  <a:srgbClr val="FF0000"/>
                </a:solidFill>
                <a:latin typeface="Times New Roman"/>
                <a:cs typeface="Times New Roman"/>
              </a:rPr>
              <a:t> </a:t>
            </a:r>
            <a:r>
              <a:rPr sz="2400" spc="40" dirty="0">
                <a:solidFill>
                  <a:srgbClr val="FF0000"/>
                </a:solidFill>
                <a:latin typeface="Times New Roman"/>
                <a:cs typeface="Times New Roman"/>
              </a:rPr>
              <a:t>is</a:t>
            </a:r>
            <a:r>
              <a:rPr sz="2400" spc="195" dirty="0">
                <a:solidFill>
                  <a:srgbClr val="FF0000"/>
                </a:solidFill>
                <a:latin typeface="Times New Roman"/>
                <a:cs typeface="Times New Roman"/>
              </a:rPr>
              <a:t> </a:t>
            </a:r>
            <a:r>
              <a:rPr sz="2400" spc="-5" dirty="0">
                <a:solidFill>
                  <a:srgbClr val="FF0000"/>
                </a:solidFill>
                <a:latin typeface="Times New Roman"/>
                <a:cs typeface="Times New Roman"/>
              </a:rPr>
              <a:t>the</a:t>
            </a:r>
            <a:r>
              <a:rPr sz="2400" spc="370" dirty="0">
                <a:solidFill>
                  <a:srgbClr val="FF0000"/>
                </a:solidFill>
                <a:latin typeface="Times New Roman"/>
                <a:cs typeface="Times New Roman"/>
              </a:rPr>
              <a:t> </a:t>
            </a:r>
            <a:r>
              <a:rPr sz="2400" spc="-15" dirty="0">
                <a:solidFill>
                  <a:srgbClr val="FF0000"/>
                </a:solidFill>
                <a:latin typeface="Times New Roman"/>
                <a:cs typeface="Times New Roman"/>
              </a:rPr>
              <a:t>normal</a:t>
            </a:r>
            <a:r>
              <a:rPr sz="2400" spc="315" dirty="0">
                <a:solidFill>
                  <a:srgbClr val="FF0000"/>
                </a:solidFill>
                <a:latin typeface="Times New Roman"/>
                <a:cs typeface="Times New Roman"/>
              </a:rPr>
              <a:t> </a:t>
            </a:r>
            <a:r>
              <a:rPr sz="2400" spc="-5" dirty="0">
                <a:solidFill>
                  <a:srgbClr val="FF0000"/>
                </a:solidFill>
                <a:latin typeface="Times New Roman"/>
                <a:cs typeface="Times New Roman"/>
              </a:rPr>
              <a:t>distribution;</a:t>
            </a:r>
            <a:r>
              <a:rPr sz="2400" spc="310" dirty="0">
                <a:solidFill>
                  <a:srgbClr val="FF0000"/>
                </a:solidFill>
                <a:latin typeface="Times New Roman"/>
                <a:cs typeface="Times New Roman"/>
              </a:rPr>
              <a:t> </a:t>
            </a:r>
            <a:r>
              <a:rPr sz="2400" dirty="0">
                <a:solidFill>
                  <a:srgbClr val="FF0000"/>
                </a:solidFill>
                <a:latin typeface="Times New Roman"/>
                <a:cs typeface="Times New Roman"/>
              </a:rPr>
              <a:t>it</a:t>
            </a:r>
            <a:r>
              <a:rPr sz="2400" spc="310" dirty="0">
                <a:solidFill>
                  <a:srgbClr val="FF0000"/>
                </a:solidFill>
                <a:latin typeface="Times New Roman"/>
                <a:cs typeface="Times New Roman"/>
              </a:rPr>
              <a:t> </a:t>
            </a:r>
            <a:r>
              <a:rPr sz="2400" spc="80" dirty="0">
                <a:solidFill>
                  <a:srgbClr val="FF0000"/>
                </a:solidFill>
                <a:latin typeface="Times New Roman"/>
                <a:cs typeface="Times New Roman"/>
              </a:rPr>
              <a:t>is </a:t>
            </a:r>
            <a:r>
              <a:rPr sz="2400" spc="-585" dirty="0">
                <a:solidFill>
                  <a:srgbClr val="FF0000"/>
                </a:solidFill>
                <a:latin typeface="Times New Roman"/>
                <a:cs typeface="Times New Roman"/>
              </a:rPr>
              <a:t> </a:t>
            </a:r>
            <a:r>
              <a:rPr sz="2400" spc="-30" dirty="0">
                <a:solidFill>
                  <a:srgbClr val="FF0000"/>
                </a:solidFill>
                <a:latin typeface="Times New Roman"/>
                <a:cs typeface="Times New Roman"/>
              </a:rPr>
              <a:t>also</a:t>
            </a:r>
            <a:r>
              <a:rPr sz="2400" spc="65" dirty="0">
                <a:solidFill>
                  <a:srgbClr val="FF0000"/>
                </a:solidFill>
                <a:latin typeface="Times New Roman"/>
                <a:cs typeface="Times New Roman"/>
              </a:rPr>
              <a:t> </a:t>
            </a:r>
            <a:r>
              <a:rPr sz="2400" spc="-20" dirty="0">
                <a:solidFill>
                  <a:srgbClr val="FF0000"/>
                </a:solidFill>
                <a:latin typeface="Times New Roman"/>
                <a:cs typeface="Times New Roman"/>
              </a:rPr>
              <a:t>known</a:t>
            </a:r>
            <a:r>
              <a:rPr sz="2400" spc="155" dirty="0">
                <a:solidFill>
                  <a:srgbClr val="FF0000"/>
                </a:solidFill>
                <a:latin typeface="Times New Roman"/>
                <a:cs typeface="Times New Roman"/>
              </a:rPr>
              <a:t> </a:t>
            </a:r>
            <a:r>
              <a:rPr sz="2400" spc="-10" dirty="0">
                <a:solidFill>
                  <a:srgbClr val="FF0000"/>
                </a:solidFill>
                <a:latin typeface="Times New Roman"/>
                <a:cs typeface="Times New Roman"/>
              </a:rPr>
              <a:t>as</a:t>
            </a:r>
            <a:r>
              <a:rPr sz="2400" spc="-35" dirty="0">
                <a:solidFill>
                  <a:srgbClr val="FF0000"/>
                </a:solidFill>
                <a:latin typeface="Times New Roman"/>
                <a:cs typeface="Times New Roman"/>
              </a:rPr>
              <a:t> Gaussian</a:t>
            </a:r>
            <a:r>
              <a:rPr sz="2400" spc="310" dirty="0">
                <a:solidFill>
                  <a:srgbClr val="FF0000"/>
                </a:solidFill>
                <a:latin typeface="Times New Roman"/>
                <a:cs typeface="Times New Roman"/>
              </a:rPr>
              <a:t> </a:t>
            </a:r>
            <a:r>
              <a:rPr sz="2400" spc="-15" dirty="0">
                <a:solidFill>
                  <a:srgbClr val="FF0000"/>
                </a:solidFill>
                <a:latin typeface="Times New Roman"/>
                <a:cs typeface="Times New Roman"/>
              </a:rPr>
              <a:t>distribution.</a:t>
            </a:r>
            <a:endParaRPr sz="2400">
              <a:latin typeface="Times New Roman"/>
              <a:cs typeface="Times New Roman"/>
            </a:endParaRPr>
          </a:p>
          <a:p>
            <a:pPr marL="355600" indent="-342900">
              <a:lnSpc>
                <a:spcPct val="100000"/>
              </a:lnSpc>
              <a:spcBef>
                <a:spcPts val="475"/>
              </a:spcBef>
              <a:buFont typeface="Arial MT"/>
              <a:buChar char="•"/>
              <a:tabLst>
                <a:tab pos="354965" algn="l"/>
                <a:tab pos="355600" algn="l"/>
              </a:tabLst>
            </a:pPr>
            <a:r>
              <a:rPr sz="2400" spc="5" dirty="0">
                <a:latin typeface="Times New Roman"/>
                <a:cs typeface="Times New Roman"/>
              </a:rPr>
              <a:t>Its</a:t>
            </a:r>
            <a:r>
              <a:rPr sz="2400" spc="-40" dirty="0">
                <a:latin typeface="Times New Roman"/>
                <a:cs typeface="Times New Roman"/>
              </a:rPr>
              <a:t> </a:t>
            </a:r>
            <a:r>
              <a:rPr sz="2400" spc="-15" dirty="0">
                <a:latin typeface="Times New Roman"/>
                <a:cs typeface="Times New Roman"/>
              </a:rPr>
              <a:t>graph</a:t>
            </a:r>
            <a:r>
              <a:rPr sz="2400" spc="65" dirty="0">
                <a:latin typeface="Times New Roman"/>
                <a:cs typeface="Times New Roman"/>
              </a:rPr>
              <a:t> </a:t>
            </a:r>
            <a:r>
              <a:rPr sz="2400" spc="-5" dirty="0">
                <a:latin typeface="Times New Roman"/>
                <a:cs typeface="Times New Roman"/>
              </a:rPr>
              <a:t>called </a:t>
            </a:r>
            <a:r>
              <a:rPr sz="2400" spc="-25" dirty="0">
                <a:latin typeface="Times New Roman"/>
                <a:cs typeface="Times New Roman"/>
              </a:rPr>
              <a:t>the</a:t>
            </a:r>
            <a:r>
              <a:rPr sz="2400" spc="55" dirty="0">
                <a:latin typeface="Times New Roman"/>
                <a:cs typeface="Times New Roman"/>
              </a:rPr>
              <a:t> </a:t>
            </a:r>
            <a:r>
              <a:rPr sz="2400" spc="-35" dirty="0">
                <a:solidFill>
                  <a:srgbClr val="FF0000"/>
                </a:solidFill>
                <a:latin typeface="Times New Roman"/>
                <a:cs typeface="Times New Roman"/>
              </a:rPr>
              <a:t>normal</a:t>
            </a:r>
            <a:r>
              <a:rPr sz="2400" spc="150" dirty="0">
                <a:solidFill>
                  <a:srgbClr val="FF0000"/>
                </a:solidFill>
                <a:latin typeface="Times New Roman"/>
                <a:cs typeface="Times New Roman"/>
              </a:rPr>
              <a:t> </a:t>
            </a:r>
            <a:r>
              <a:rPr sz="2400" spc="-30" dirty="0">
                <a:solidFill>
                  <a:srgbClr val="FF0000"/>
                </a:solidFill>
                <a:latin typeface="Times New Roman"/>
                <a:cs typeface="Times New Roman"/>
              </a:rPr>
              <a:t>curve</a:t>
            </a:r>
            <a:r>
              <a:rPr sz="2400" spc="135" dirty="0">
                <a:solidFill>
                  <a:srgbClr val="FF0000"/>
                </a:solidFill>
                <a:latin typeface="Times New Roman"/>
                <a:cs typeface="Times New Roman"/>
              </a:rPr>
              <a:t> </a:t>
            </a:r>
            <a:r>
              <a:rPr sz="2400" dirty="0">
                <a:solidFill>
                  <a:srgbClr val="FF0000"/>
                </a:solidFill>
                <a:latin typeface="Times New Roman"/>
                <a:cs typeface="Times New Roman"/>
              </a:rPr>
              <a:t>is</a:t>
            </a:r>
            <a:r>
              <a:rPr sz="2400" spc="35" dirty="0">
                <a:solidFill>
                  <a:srgbClr val="FF0000"/>
                </a:solidFill>
                <a:latin typeface="Times New Roman"/>
                <a:cs typeface="Times New Roman"/>
              </a:rPr>
              <a:t> </a:t>
            </a:r>
            <a:r>
              <a:rPr sz="2400" spc="-25" dirty="0">
                <a:solidFill>
                  <a:srgbClr val="FF0000"/>
                </a:solidFill>
                <a:latin typeface="Times New Roman"/>
                <a:cs typeface="Times New Roman"/>
              </a:rPr>
              <a:t>the</a:t>
            </a:r>
            <a:r>
              <a:rPr sz="2400" spc="50" dirty="0">
                <a:solidFill>
                  <a:srgbClr val="FF0000"/>
                </a:solidFill>
                <a:latin typeface="Times New Roman"/>
                <a:cs typeface="Times New Roman"/>
              </a:rPr>
              <a:t> </a:t>
            </a:r>
            <a:r>
              <a:rPr sz="2400" spc="-25" dirty="0">
                <a:solidFill>
                  <a:srgbClr val="FF0000"/>
                </a:solidFill>
                <a:latin typeface="Times New Roman"/>
                <a:cs typeface="Times New Roman"/>
              </a:rPr>
              <a:t>bell-shaped</a:t>
            </a:r>
            <a:r>
              <a:rPr sz="2400" spc="225" dirty="0">
                <a:solidFill>
                  <a:srgbClr val="FF0000"/>
                </a:solidFill>
                <a:latin typeface="Times New Roman"/>
                <a:cs typeface="Times New Roman"/>
              </a:rPr>
              <a:t> </a:t>
            </a:r>
            <a:r>
              <a:rPr sz="2400" spc="-30" dirty="0">
                <a:solidFill>
                  <a:srgbClr val="FF0000"/>
                </a:solidFill>
                <a:latin typeface="Times New Roman"/>
                <a:cs typeface="Times New Roman"/>
              </a:rPr>
              <a:t>curve.</a:t>
            </a:r>
            <a:endParaRPr sz="2400">
              <a:latin typeface="Times New Roman"/>
              <a:cs typeface="Times New Roman"/>
            </a:endParaRPr>
          </a:p>
        </p:txBody>
      </p:sp>
      <p:sp>
        <p:nvSpPr>
          <p:cNvPr id="3" name="object 3"/>
          <p:cNvSpPr txBox="1"/>
          <p:nvPr/>
        </p:nvSpPr>
        <p:spPr>
          <a:xfrm>
            <a:off x="410527" y="3066414"/>
            <a:ext cx="11363960" cy="1927860"/>
          </a:xfrm>
          <a:prstGeom prst="rect">
            <a:avLst/>
          </a:prstGeom>
        </p:spPr>
        <p:txBody>
          <a:bodyPr vert="horz" wrap="square" lIns="0" tIns="13335" rIns="0" bIns="0" rtlCol="0">
            <a:spAutoFit/>
          </a:bodyPr>
          <a:lstStyle/>
          <a:p>
            <a:pPr marL="355600" indent="-342900">
              <a:lnSpc>
                <a:spcPts val="2870"/>
              </a:lnSpc>
              <a:spcBef>
                <a:spcPts val="105"/>
              </a:spcBef>
              <a:buFont typeface="Arial MT"/>
              <a:buChar char="•"/>
              <a:tabLst>
                <a:tab pos="354965" algn="l"/>
                <a:tab pos="355600" algn="l"/>
              </a:tabLst>
            </a:pPr>
            <a:r>
              <a:rPr sz="2400" spc="-5" dirty="0">
                <a:latin typeface="Times New Roman"/>
                <a:cs typeface="Times New Roman"/>
              </a:rPr>
              <a:t>Such</a:t>
            </a:r>
            <a:r>
              <a:rPr sz="2400" spc="220" dirty="0">
                <a:latin typeface="Times New Roman"/>
                <a:cs typeface="Times New Roman"/>
              </a:rPr>
              <a:t> </a:t>
            </a:r>
            <a:r>
              <a:rPr sz="2400" dirty="0">
                <a:latin typeface="Times New Roman"/>
                <a:cs typeface="Times New Roman"/>
              </a:rPr>
              <a:t>a</a:t>
            </a:r>
            <a:r>
              <a:rPr sz="2400" spc="290" dirty="0">
                <a:latin typeface="Times New Roman"/>
                <a:cs typeface="Times New Roman"/>
              </a:rPr>
              <a:t> </a:t>
            </a:r>
            <a:r>
              <a:rPr sz="2400" dirty="0">
                <a:latin typeface="Times New Roman"/>
                <a:cs typeface="Times New Roman"/>
              </a:rPr>
              <a:t>curve</a:t>
            </a:r>
            <a:r>
              <a:rPr sz="2400" spc="295" dirty="0">
                <a:latin typeface="Times New Roman"/>
                <a:cs typeface="Times New Roman"/>
              </a:rPr>
              <a:t> </a:t>
            </a:r>
            <a:r>
              <a:rPr sz="2400" spc="-5" dirty="0">
                <a:latin typeface="Times New Roman"/>
                <a:cs typeface="Times New Roman"/>
              </a:rPr>
              <a:t>approximately</a:t>
            </a:r>
            <a:r>
              <a:rPr sz="2400" spc="245" dirty="0">
                <a:latin typeface="Times New Roman"/>
                <a:cs typeface="Times New Roman"/>
              </a:rPr>
              <a:t> </a:t>
            </a:r>
            <a:r>
              <a:rPr sz="2400" spc="10" dirty="0">
                <a:latin typeface="Times New Roman"/>
                <a:cs typeface="Times New Roman"/>
              </a:rPr>
              <a:t>describes</a:t>
            </a:r>
            <a:r>
              <a:rPr sz="2400" spc="265" dirty="0">
                <a:latin typeface="Times New Roman"/>
                <a:cs typeface="Times New Roman"/>
              </a:rPr>
              <a:t> </a:t>
            </a:r>
            <a:r>
              <a:rPr sz="2400" spc="-5" dirty="0">
                <a:latin typeface="Times New Roman"/>
                <a:cs typeface="Times New Roman"/>
              </a:rPr>
              <a:t>many</a:t>
            </a:r>
            <a:r>
              <a:rPr sz="2400" spc="225" dirty="0">
                <a:latin typeface="Times New Roman"/>
                <a:cs typeface="Times New Roman"/>
              </a:rPr>
              <a:t> </a:t>
            </a:r>
            <a:r>
              <a:rPr sz="2400" spc="5" dirty="0">
                <a:latin typeface="Times New Roman"/>
                <a:cs typeface="Times New Roman"/>
              </a:rPr>
              <a:t>phenomenon</a:t>
            </a:r>
            <a:r>
              <a:rPr sz="2400" spc="225" dirty="0">
                <a:latin typeface="Times New Roman"/>
                <a:cs typeface="Times New Roman"/>
              </a:rPr>
              <a:t> </a:t>
            </a:r>
            <a:r>
              <a:rPr sz="2400" spc="-10" dirty="0">
                <a:latin typeface="Times New Roman"/>
                <a:cs typeface="Times New Roman"/>
              </a:rPr>
              <a:t>occur</a:t>
            </a:r>
            <a:r>
              <a:rPr sz="2400" spc="330" dirty="0">
                <a:latin typeface="Times New Roman"/>
                <a:cs typeface="Times New Roman"/>
              </a:rPr>
              <a:t> </a:t>
            </a:r>
            <a:r>
              <a:rPr sz="2400" dirty="0">
                <a:latin typeface="Times New Roman"/>
                <a:cs typeface="Times New Roman"/>
              </a:rPr>
              <a:t>in</a:t>
            </a:r>
            <a:r>
              <a:rPr sz="2400" spc="300" dirty="0">
                <a:latin typeface="Times New Roman"/>
                <a:cs typeface="Times New Roman"/>
              </a:rPr>
              <a:t> </a:t>
            </a:r>
            <a:r>
              <a:rPr sz="2400" spc="-10" dirty="0">
                <a:latin typeface="Times New Roman"/>
                <a:cs typeface="Times New Roman"/>
              </a:rPr>
              <a:t>nature,</a:t>
            </a:r>
            <a:r>
              <a:rPr sz="2400" spc="295" dirty="0">
                <a:latin typeface="Times New Roman"/>
                <a:cs typeface="Times New Roman"/>
              </a:rPr>
              <a:t> </a:t>
            </a:r>
            <a:r>
              <a:rPr sz="2400" spc="5" dirty="0">
                <a:latin typeface="Times New Roman"/>
                <a:cs typeface="Times New Roman"/>
              </a:rPr>
              <a:t>industry</a:t>
            </a:r>
            <a:r>
              <a:rPr sz="2400" spc="235" dirty="0">
                <a:latin typeface="Times New Roman"/>
                <a:cs typeface="Times New Roman"/>
              </a:rPr>
              <a:t> </a:t>
            </a:r>
            <a:r>
              <a:rPr sz="2400" spc="-5" dirty="0">
                <a:latin typeface="Times New Roman"/>
                <a:cs typeface="Times New Roman"/>
              </a:rPr>
              <a:t>and</a:t>
            </a:r>
            <a:endParaRPr sz="2400">
              <a:latin typeface="Times New Roman"/>
              <a:cs typeface="Times New Roman"/>
            </a:endParaRPr>
          </a:p>
          <a:p>
            <a:pPr marL="355600">
              <a:lnSpc>
                <a:spcPts val="2870"/>
              </a:lnSpc>
            </a:pPr>
            <a:r>
              <a:rPr sz="2400" spc="-25" dirty="0">
                <a:latin typeface="Times New Roman"/>
                <a:cs typeface="Times New Roman"/>
              </a:rPr>
              <a:t>research.</a:t>
            </a:r>
            <a:endParaRPr sz="2400">
              <a:latin typeface="Times New Roman"/>
              <a:cs typeface="Times New Roman"/>
            </a:endParaRPr>
          </a:p>
          <a:p>
            <a:pPr marL="755650" marR="5080" indent="-285750" algn="just">
              <a:lnSpc>
                <a:spcPct val="100400"/>
              </a:lnSpc>
              <a:spcBef>
                <a:spcPts val="560"/>
              </a:spcBef>
            </a:pPr>
            <a:r>
              <a:rPr sz="2400" dirty="0">
                <a:latin typeface="Arial MT"/>
                <a:cs typeface="Arial MT"/>
              </a:rPr>
              <a:t>– </a:t>
            </a:r>
            <a:r>
              <a:rPr sz="2400" spc="-15" dirty="0">
                <a:latin typeface="Times New Roman"/>
                <a:cs typeface="Times New Roman"/>
              </a:rPr>
              <a:t>Physical</a:t>
            </a:r>
            <a:r>
              <a:rPr sz="2400" spc="570" dirty="0">
                <a:latin typeface="Times New Roman"/>
                <a:cs typeface="Times New Roman"/>
              </a:rPr>
              <a:t> </a:t>
            </a:r>
            <a:r>
              <a:rPr sz="2400" spc="-15" dirty="0">
                <a:latin typeface="Times New Roman"/>
                <a:cs typeface="Times New Roman"/>
              </a:rPr>
              <a:t>measurement </a:t>
            </a:r>
            <a:r>
              <a:rPr sz="2400" spc="40" dirty="0">
                <a:latin typeface="Times New Roman"/>
                <a:cs typeface="Times New Roman"/>
              </a:rPr>
              <a:t>in </a:t>
            </a:r>
            <a:r>
              <a:rPr sz="2400" spc="5" dirty="0">
                <a:latin typeface="Times New Roman"/>
                <a:cs typeface="Times New Roman"/>
              </a:rPr>
              <a:t>areas </a:t>
            </a:r>
            <a:r>
              <a:rPr sz="2400" spc="-15" dirty="0">
                <a:latin typeface="Times New Roman"/>
                <a:cs typeface="Times New Roman"/>
              </a:rPr>
              <a:t>such </a:t>
            </a:r>
            <a:r>
              <a:rPr sz="2400" spc="25" dirty="0">
                <a:latin typeface="Times New Roman"/>
                <a:cs typeface="Times New Roman"/>
              </a:rPr>
              <a:t>as </a:t>
            </a:r>
            <a:r>
              <a:rPr sz="2400" spc="-10" dirty="0">
                <a:latin typeface="Times New Roman"/>
                <a:cs typeface="Times New Roman"/>
              </a:rPr>
              <a:t>meteorological experiments, </a:t>
            </a:r>
            <a:r>
              <a:rPr sz="2400" dirty="0">
                <a:latin typeface="Times New Roman"/>
                <a:cs typeface="Times New Roman"/>
              </a:rPr>
              <a:t>rainfall</a:t>
            </a:r>
            <a:r>
              <a:rPr sz="2400" spc="600" dirty="0">
                <a:latin typeface="Times New Roman"/>
                <a:cs typeface="Times New Roman"/>
              </a:rPr>
              <a:t> </a:t>
            </a:r>
            <a:r>
              <a:rPr sz="2400" spc="-10" dirty="0">
                <a:latin typeface="Times New Roman"/>
                <a:cs typeface="Times New Roman"/>
              </a:rPr>
              <a:t>studies </a:t>
            </a:r>
            <a:r>
              <a:rPr sz="2400" spc="-5" dirty="0">
                <a:latin typeface="Times New Roman"/>
                <a:cs typeface="Times New Roman"/>
              </a:rPr>
              <a:t> </a:t>
            </a:r>
            <a:r>
              <a:rPr sz="2400" spc="-30" dirty="0">
                <a:latin typeface="Times New Roman"/>
                <a:cs typeface="Times New Roman"/>
              </a:rPr>
              <a:t>and </a:t>
            </a:r>
            <a:r>
              <a:rPr sz="2400" spc="-10" dirty="0">
                <a:latin typeface="Times New Roman"/>
                <a:cs typeface="Times New Roman"/>
              </a:rPr>
              <a:t>measurement </a:t>
            </a:r>
            <a:r>
              <a:rPr sz="2400" spc="35" dirty="0">
                <a:latin typeface="Times New Roman"/>
                <a:cs typeface="Times New Roman"/>
              </a:rPr>
              <a:t>of </a:t>
            </a:r>
            <a:r>
              <a:rPr sz="2400" spc="-10" dirty="0">
                <a:latin typeface="Times New Roman"/>
                <a:cs typeface="Times New Roman"/>
              </a:rPr>
              <a:t>manufacturing </a:t>
            </a:r>
            <a:r>
              <a:rPr sz="2400" spc="25" dirty="0">
                <a:latin typeface="Times New Roman"/>
                <a:cs typeface="Times New Roman"/>
              </a:rPr>
              <a:t>parts </a:t>
            </a:r>
            <a:r>
              <a:rPr sz="2400" dirty="0">
                <a:latin typeface="Times New Roman"/>
                <a:cs typeface="Times New Roman"/>
              </a:rPr>
              <a:t>are </a:t>
            </a:r>
            <a:r>
              <a:rPr sz="2400" spc="15" dirty="0">
                <a:latin typeface="Times New Roman"/>
                <a:cs typeface="Times New Roman"/>
              </a:rPr>
              <a:t>often </a:t>
            </a:r>
            <a:r>
              <a:rPr sz="2400" spc="-15" dirty="0">
                <a:latin typeface="Times New Roman"/>
                <a:cs typeface="Times New Roman"/>
              </a:rPr>
              <a:t>more </a:t>
            </a:r>
            <a:r>
              <a:rPr sz="2400" spc="15" dirty="0">
                <a:latin typeface="Times New Roman"/>
                <a:cs typeface="Times New Roman"/>
              </a:rPr>
              <a:t>than </a:t>
            </a:r>
            <a:r>
              <a:rPr sz="2400" dirty="0">
                <a:latin typeface="Times New Roman"/>
                <a:cs typeface="Times New Roman"/>
              </a:rPr>
              <a:t>adequately </a:t>
            </a:r>
            <a:r>
              <a:rPr sz="2400" spc="-5" dirty="0">
                <a:latin typeface="Times New Roman"/>
                <a:cs typeface="Times New Roman"/>
              </a:rPr>
              <a:t>explained </a:t>
            </a:r>
            <a:r>
              <a:rPr sz="2400" dirty="0">
                <a:latin typeface="Times New Roman"/>
                <a:cs typeface="Times New Roman"/>
              </a:rPr>
              <a:t> with</a:t>
            </a:r>
            <a:r>
              <a:rPr sz="2400" spc="-10" dirty="0">
                <a:latin typeface="Times New Roman"/>
                <a:cs typeface="Times New Roman"/>
              </a:rPr>
              <a:t> </a:t>
            </a:r>
            <a:r>
              <a:rPr sz="2400" spc="-40" dirty="0">
                <a:latin typeface="Times New Roman"/>
                <a:cs typeface="Times New Roman"/>
              </a:rPr>
              <a:t>normal</a:t>
            </a:r>
            <a:r>
              <a:rPr sz="2400" spc="165" dirty="0">
                <a:latin typeface="Times New Roman"/>
                <a:cs typeface="Times New Roman"/>
              </a:rPr>
              <a:t> </a:t>
            </a:r>
            <a:r>
              <a:rPr sz="2400" spc="-20" dirty="0">
                <a:latin typeface="Times New Roman"/>
                <a:cs typeface="Times New Roman"/>
              </a:rPr>
              <a:t>distribution.</a:t>
            </a:r>
            <a:endParaRPr sz="2400">
              <a:latin typeface="Times New Roman"/>
              <a:cs typeface="Times New Roman"/>
            </a:endParaRPr>
          </a:p>
        </p:txBody>
      </p:sp>
      <p:sp>
        <p:nvSpPr>
          <p:cNvPr id="10" name="object 10"/>
          <p:cNvSpPr/>
          <p:nvPr/>
        </p:nvSpPr>
        <p:spPr>
          <a:xfrm>
            <a:off x="9111233" y="2743454"/>
            <a:ext cx="26034" cy="33020"/>
          </a:xfrm>
          <a:custGeom>
            <a:avLst/>
            <a:gdLst/>
            <a:ahLst/>
            <a:cxnLst/>
            <a:rect l="l" t="t" r="r" b="b"/>
            <a:pathLst>
              <a:path w="26034" h="33019">
                <a:moveTo>
                  <a:pt x="508" y="13377"/>
                </a:moveTo>
                <a:lnTo>
                  <a:pt x="254" y="14097"/>
                </a:lnTo>
                <a:lnTo>
                  <a:pt x="63" y="15494"/>
                </a:lnTo>
                <a:lnTo>
                  <a:pt x="0" y="24637"/>
                </a:lnTo>
                <a:lnTo>
                  <a:pt x="126" y="27050"/>
                </a:lnTo>
                <a:lnTo>
                  <a:pt x="1270" y="29210"/>
                </a:lnTo>
                <a:lnTo>
                  <a:pt x="5080" y="32258"/>
                </a:lnTo>
                <a:lnTo>
                  <a:pt x="7493" y="32893"/>
                </a:lnTo>
                <a:lnTo>
                  <a:pt x="15240" y="31623"/>
                </a:lnTo>
                <a:lnTo>
                  <a:pt x="19050" y="29845"/>
                </a:lnTo>
                <a:lnTo>
                  <a:pt x="22987" y="26416"/>
                </a:lnTo>
                <a:lnTo>
                  <a:pt x="24892" y="24637"/>
                </a:lnTo>
                <a:lnTo>
                  <a:pt x="17145" y="24637"/>
                </a:lnTo>
                <a:lnTo>
                  <a:pt x="9906" y="15494"/>
                </a:lnTo>
                <a:lnTo>
                  <a:pt x="16629" y="15494"/>
                </a:lnTo>
                <a:lnTo>
                  <a:pt x="17022" y="14605"/>
                </a:lnTo>
                <a:lnTo>
                  <a:pt x="508" y="14605"/>
                </a:lnTo>
                <a:lnTo>
                  <a:pt x="508" y="13377"/>
                </a:lnTo>
                <a:close/>
              </a:path>
              <a:path w="26034" h="33019">
                <a:moveTo>
                  <a:pt x="9906" y="15494"/>
                </a:moveTo>
                <a:lnTo>
                  <a:pt x="17145" y="24637"/>
                </a:lnTo>
                <a:lnTo>
                  <a:pt x="17272" y="19685"/>
                </a:lnTo>
                <a:lnTo>
                  <a:pt x="16891" y="19685"/>
                </a:lnTo>
                <a:lnTo>
                  <a:pt x="16994" y="18923"/>
                </a:lnTo>
                <a:lnTo>
                  <a:pt x="15113" y="18923"/>
                </a:lnTo>
                <a:lnTo>
                  <a:pt x="16236" y="16383"/>
                </a:lnTo>
                <a:lnTo>
                  <a:pt x="15240" y="16383"/>
                </a:lnTo>
                <a:lnTo>
                  <a:pt x="13335" y="16256"/>
                </a:lnTo>
                <a:lnTo>
                  <a:pt x="14129" y="16197"/>
                </a:lnTo>
                <a:lnTo>
                  <a:pt x="9906" y="15494"/>
                </a:lnTo>
                <a:close/>
              </a:path>
              <a:path w="26034" h="33019">
                <a:moveTo>
                  <a:pt x="21082" y="15621"/>
                </a:moveTo>
                <a:lnTo>
                  <a:pt x="18553" y="15873"/>
                </a:lnTo>
                <a:lnTo>
                  <a:pt x="17677" y="16654"/>
                </a:lnTo>
                <a:lnTo>
                  <a:pt x="17525" y="17525"/>
                </a:lnTo>
                <a:lnTo>
                  <a:pt x="17272" y="18389"/>
                </a:lnTo>
                <a:lnTo>
                  <a:pt x="17145" y="24637"/>
                </a:lnTo>
                <a:lnTo>
                  <a:pt x="24892" y="24637"/>
                </a:lnTo>
                <a:lnTo>
                  <a:pt x="25526" y="21844"/>
                </a:lnTo>
                <a:lnTo>
                  <a:pt x="24511" y="19558"/>
                </a:lnTo>
                <a:lnTo>
                  <a:pt x="23495" y="17145"/>
                </a:lnTo>
                <a:lnTo>
                  <a:pt x="21082" y="15621"/>
                </a:lnTo>
                <a:close/>
              </a:path>
              <a:path w="26034" h="33019">
                <a:moveTo>
                  <a:pt x="17272" y="17013"/>
                </a:moveTo>
                <a:lnTo>
                  <a:pt x="16891" y="19685"/>
                </a:lnTo>
                <a:lnTo>
                  <a:pt x="17272" y="18389"/>
                </a:lnTo>
                <a:lnTo>
                  <a:pt x="17272" y="17013"/>
                </a:lnTo>
                <a:close/>
              </a:path>
              <a:path w="26034" h="33019">
                <a:moveTo>
                  <a:pt x="17272" y="18389"/>
                </a:moveTo>
                <a:lnTo>
                  <a:pt x="16891" y="19685"/>
                </a:lnTo>
                <a:lnTo>
                  <a:pt x="17272" y="19685"/>
                </a:lnTo>
                <a:lnTo>
                  <a:pt x="17272" y="18389"/>
                </a:lnTo>
                <a:close/>
              </a:path>
              <a:path w="26034" h="33019">
                <a:moveTo>
                  <a:pt x="17803" y="15929"/>
                </a:moveTo>
                <a:lnTo>
                  <a:pt x="16391" y="16032"/>
                </a:lnTo>
                <a:lnTo>
                  <a:pt x="15113" y="18923"/>
                </a:lnTo>
                <a:lnTo>
                  <a:pt x="17253" y="17029"/>
                </a:lnTo>
                <a:lnTo>
                  <a:pt x="17272" y="16891"/>
                </a:lnTo>
                <a:lnTo>
                  <a:pt x="17410" y="16891"/>
                </a:lnTo>
                <a:lnTo>
                  <a:pt x="17677" y="16654"/>
                </a:lnTo>
                <a:lnTo>
                  <a:pt x="17803" y="15929"/>
                </a:lnTo>
                <a:close/>
              </a:path>
              <a:path w="26034" h="33019">
                <a:moveTo>
                  <a:pt x="17253" y="17029"/>
                </a:moveTo>
                <a:lnTo>
                  <a:pt x="15113" y="18923"/>
                </a:lnTo>
                <a:lnTo>
                  <a:pt x="16994" y="18923"/>
                </a:lnTo>
                <a:lnTo>
                  <a:pt x="17253" y="17029"/>
                </a:lnTo>
                <a:close/>
              </a:path>
              <a:path w="26034" h="33019">
                <a:moveTo>
                  <a:pt x="17677" y="16654"/>
                </a:moveTo>
                <a:lnTo>
                  <a:pt x="17272" y="17013"/>
                </a:lnTo>
                <a:lnTo>
                  <a:pt x="17272" y="18389"/>
                </a:lnTo>
                <a:lnTo>
                  <a:pt x="17525" y="17525"/>
                </a:lnTo>
                <a:lnTo>
                  <a:pt x="17677" y="16654"/>
                </a:lnTo>
                <a:close/>
              </a:path>
              <a:path w="26034" h="33019">
                <a:moveTo>
                  <a:pt x="17410" y="16891"/>
                </a:moveTo>
                <a:lnTo>
                  <a:pt x="17272" y="16891"/>
                </a:lnTo>
                <a:lnTo>
                  <a:pt x="17410" y="16891"/>
                </a:lnTo>
                <a:close/>
              </a:path>
              <a:path w="26034" h="33019">
                <a:moveTo>
                  <a:pt x="18553" y="15873"/>
                </a:moveTo>
                <a:lnTo>
                  <a:pt x="17803" y="15929"/>
                </a:lnTo>
                <a:lnTo>
                  <a:pt x="17677" y="16654"/>
                </a:lnTo>
                <a:lnTo>
                  <a:pt x="18553" y="15873"/>
                </a:lnTo>
                <a:close/>
              </a:path>
              <a:path w="26034" h="33019">
                <a:moveTo>
                  <a:pt x="14129" y="16197"/>
                </a:moveTo>
                <a:lnTo>
                  <a:pt x="13335" y="16256"/>
                </a:lnTo>
                <a:lnTo>
                  <a:pt x="15240" y="16383"/>
                </a:lnTo>
                <a:lnTo>
                  <a:pt x="14129" y="16197"/>
                </a:lnTo>
                <a:close/>
              </a:path>
              <a:path w="26034" h="33019">
                <a:moveTo>
                  <a:pt x="16391" y="16032"/>
                </a:moveTo>
                <a:lnTo>
                  <a:pt x="14129" y="16197"/>
                </a:lnTo>
                <a:lnTo>
                  <a:pt x="15240" y="16383"/>
                </a:lnTo>
                <a:lnTo>
                  <a:pt x="16236" y="16383"/>
                </a:lnTo>
                <a:lnTo>
                  <a:pt x="16391" y="16032"/>
                </a:lnTo>
                <a:close/>
              </a:path>
              <a:path w="26034" h="33019">
                <a:moveTo>
                  <a:pt x="16629" y="15494"/>
                </a:moveTo>
                <a:lnTo>
                  <a:pt x="9906" y="15494"/>
                </a:lnTo>
                <a:lnTo>
                  <a:pt x="14129" y="16197"/>
                </a:lnTo>
                <a:lnTo>
                  <a:pt x="16391" y="16032"/>
                </a:lnTo>
                <a:lnTo>
                  <a:pt x="16629" y="15494"/>
                </a:lnTo>
                <a:close/>
              </a:path>
              <a:path w="26034" h="33019">
                <a:moveTo>
                  <a:pt x="18034" y="12319"/>
                </a:moveTo>
                <a:lnTo>
                  <a:pt x="16391" y="16032"/>
                </a:lnTo>
                <a:lnTo>
                  <a:pt x="17803" y="15929"/>
                </a:lnTo>
                <a:lnTo>
                  <a:pt x="18034" y="14605"/>
                </a:lnTo>
                <a:lnTo>
                  <a:pt x="18034" y="12319"/>
                </a:lnTo>
                <a:close/>
              </a:path>
              <a:path w="26034" h="33019">
                <a:moveTo>
                  <a:pt x="21867" y="12319"/>
                </a:moveTo>
                <a:lnTo>
                  <a:pt x="18034" y="12319"/>
                </a:lnTo>
                <a:lnTo>
                  <a:pt x="18034" y="14605"/>
                </a:lnTo>
                <a:lnTo>
                  <a:pt x="17803" y="15929"/>
                </a:lnTo>
                <a:lnTo>
                  <a:pt x="18553" y="15873"/>
                </a:lnTo>
                <a:lnTo>
                  <a:pt x="21844" y="12826"/>
                </a:lnTo>
                <a:lnTo>
                  <a:pt x="21867" y="12319"/>
                </a:lnTo>
                <a:close/>
              </a:path>
              <a:path w="26034" h="33019">
                <a:moveTo>
                  <a:pt x="1016" y="11937"/>
                </a:moveTo>
                <a:lnTo>
                  <a:pt x="508" y="13377"/>
                </a:lnTo>
                <a:lnTo>
                  <a:pt x="508" y="14605"/>
                </a:lnTo>
                <a:lnTo>
                  <a:pt x="1016" y="11937"/>
                </a:lnTo>
                <a:close/>
              </a:path>
              <a:path w="26034" h="33019">
                <a:moveTo>
                  <a:pt x="21885" y="11937"/>
                </a:moveTo>
                <a:lnTo>
                  <a:pt x="1016" y="11937"/>
                </a:lnTo>
                <a:lnTo>
                  <a:pt x="508" y="14605"/>
                </a:lnTo>
                <a:lnTo>
                  <a:pt x="17022" y="14605"/>
                </a:lnTo>
                <a:lnTo>
                  <a:pt x="18034" y="12319"/>
                </a:lnTo>
                <a:lnTo>
                  <a:pt x="21867" y="12319"/>
                </a:lnTo>
                <a:lnTo>
                  <a:pt x="21885" y="11937"/>
                </a:lnTo>
                <a:close/>
              </a:path>
              <a:path w="26034" h="33019">
                <a:moveTo>
                  <a:pt x="10414" y="0"/>
                </a:moveTo>
                <a:lnTo>
                  <a:pt x="6858" y="3048"/>
                </a:lnTo>
                <a:lnTo>
                  <a:pt x="3556" y="5969"/>
                </a:lnTo>
                <a:lnTo>
                  <a:pt x="1777" y="7493"/>
                </a:lnTo>
                <a:lnTo>
                  <a:pt x="635" y="9779"/>
                </a:lnTo>
                <a:lnTo>
                  <a:pt x="508" y="13377"/>
                </a:lnTo>
                <a:lnTo>
                  <a:pt x="1016" y="11937"/>
                </a:lnTo>
                <a:lnTo>
                  <a:pt x="21885" y="11937"/>
                </a:lnTo>
                <a:lnTo>
                  <a:pt x="22098" y="7366"/>
                </a:lnTo>
                <a:lnTo>
                  <a:pt x="15875" y="381"/>
                </a:lnTo>
                <a:lnTo>
                  <a:pt x="10414" y="0"/>
                </a:lnTo>
                <a:close/>
              </a:path>
            </a:pathLst>
          </a:custGeom>
          <a:solidFill>
            <a:srgbClr val="FF0000"/>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8681085" cy="701040"/>
          </a:xfrm>
          <a:prstGeom prst="rect">
            <a:avLst/>
          </a:prstGeom>
        </p:spPr>
        <p:txBody>
          <a:bodyPr vert="horz" wrap="square" lIns="0" tIns="16510" rIns="0" bIns="0" rtlCol="0">
            <a:spAutoFit/>
          </a:bodyPr>
          <a:lstStyle/>
          <a:p>
            <a:pPr marL="12700">
              <a:lnSpc>
                <a:spcPct val="100000"/>
              </a:lnSpc>
              <a:spcBef>
                <a:spcPts val="130"/>
              </a:spcBef>
            </a:pPr>
            <a:r>
              <a:rPr sz="4400" spc="15" dirty="0">
                <a:latin typeface="Calibri Light"/>
                <a:cs typeface="Calibri Light"/>
              </a:rPr>
              <a:t>Example</a:t>
            </a:r>
            <a:r>
              <a:rPr sz="4400" spc="-190" dirty="0">
                <a:latin typeface="Calibri Light"/>
                <a:cs typeface="Calibri Light"/>
              </a:rPr>
              <a:t> </a:t>
            </a:r>
            <a:r>
              <a:rPr sz="4400" spc="-5" dirty="0">
                <a:latin typeface="Calibri Light"/>
                <a:cs typeface="Calibri Light"/>
              </a:rPr>
              <a:t>for</a:t>
            </a:r>
            <a:r>
              <a:rPr sz="4400" spc="-130" dirty="0">
                <a:latin typeface="Calibri Light"/>
                <a:cs typeface="Calibri Light"/>
              </a:rPr>
              <a:t> </a:t>
            </a:r>
            <a:r>
              <a:rPr sz="4400" spc="-25" dirty="0">
                <a:latin typeface="Calibri Light"/>
                <a:cs typeface="Calibri Light"/>
              </a:rPr>
              <a:t>Statistical</a:t>
            </a:r>
            <a:r>
              <a:rPr sz="4400" spc="40" dirty="0">
                <a:latin typeface="Calibri Light"/>
                <a:cs typeface="Calibri Light"/>
              </a:rPr>
              <a:t> </a:t>
            </a:r>
            <a:r>
              <a:rPr sz="4400" spc="15" dirty="0">
                <a:latin typeface="Calibri Light"/>
                <a:cs typeface="Calibri Light"/>
              </a:rPr>
              <a:t>Decision</a:t>
            </a:r>
            <a:r>
              <a:rPr sz="4400" spc="-85" dirty="0">
                <a:latin typeface="Calibri Light"/>
                <a:cs typeface="Calibri Light"/>
              </a:rPr>
              <a:t> </a:t>
            </a:r>
            <a:r>
              <a:rPr sz="4400" spc="15" dirty="0">
                <a:latin typeface="Calibri Light"/>
                <a:cs typeface="Calibri Light"/>
              </a:rPr>
              <a:t>Theory</a:t>
            </a:r>
            <a:endParaRPr sz="4400">
              <a:latin typeface="Calibri Light"/>
              <a:cs typeface="Calibri Light"/>
            </a:endParaRPr>
          </a:p>
        </p:txBody>
      </p:sp>
      <p:sp>
        <p:nvSpPr>
          <p:cNvPr id="3" name="object 3"/>
          <p:cNvSpPr txBox="1"/>
          <p:nvPr/>
        </p:nvSpPr>
        <p:spPr>
          <a:xfrm>
            <a:off x="917575" y="1703133"/>
            <a:ext cx="9986010" cy="4126865"/>
          </a:xfrm>
          <a:prstGeom prst="rect">
            <a:avLst/>
          </a:prstGeom>
        </p:spPr>
        <p:txBody>
          <a:bodyPr vert="horz" wrap="square" lIns="0" tIns="107950" rIns="0" bIns="0" rtlCol="0">
            <a:spAutoFit/>
          </a:bodyPr>
          <a:lstStyle/>
          <a:p>
            <a:pPr marL="241300" indent="-229235">
              <a:lnSpc>
                <a:spcPct val="100000"/>
              </a:lnSpc>
              <a:spcBef>
                <a:spcPts val="850"/>
              </a:spcBef>
              <a:buFont typeface="Arial MT"/>
              <a:buChar char="•"/>
              <a:tabLst>
                <a:tab pos="241935" algn="l"/>
              </a:tabLst>
            </a:pPr>
            <a:r>
              <a:rPr sz="2750" spc="-10" dirty="0">
                <a:latin typeface="Calibri"/>
                <a:cs typeface="Calibri"/>
              </a:rPr>
              <a:t>Consider</a:t>
            </a:r>
            <a:r>
              <a:rPr sz="2750" spc="210" dirty="0">
                <a:latin typeface="Calibri"/>
                <a:cs typeface="Calibri"/>
              </a:rPr>
              <a:t> </a:t>
            </a:r>
            <a:r>
              <a:rPr sz="2750" spc="-5" dirty="0">
                <a:latin typeface="Calibri"/>
                <a:cs typeface="Calibri"/>
              </a:rPr>
              <a:t>Hypothetical</a:t>
            </a:r>
            <a:r>
              <a:rPr sz="2750" spc="170" dirty="0">
                <a:latin typeface="Calibri"/>
                <a:cs typeface="Calibri"/>
              </a:rPr>
              <a:t> </a:t>
            </a:r>
            <a:r>
              <a:rPr sz="2750" spc="-15" dirty="0">
                <a:latin typeface="Calibri"/>
                <a:cs typeface="Calibri"/>
              </a:rPr>
              <a:t>Basket</a:t>
            </a:r>
            <a:r>
              <a:rPr sz="2750" spc="100" dirty="0">
                <a:latin typeface="Calibri"/>
                <a:cs typeface="Calibri"/>
              </a:rPr>
              <a:t> </a:t>
            </a:r>
            <a:r>
              <a:rPr sz="2750" spc="-5" dirty="0">
                <a:latin typeface="Calibri"/>
                <a:cs typeface="Calibri"/>
              </a:rPr>
              <a:t>ball</a:t>
            </a:r>
            <a:r>
              <a:rPr sz="2750" spc="95" dirty="0">
                <a:latin typeface="Calibri"/>
                <a:cs typeface="Calibri"/>
              </a:rPr>
              <a:t> </a:t>
            </a:r>
            <a:r>
              <a:rPr sz="2750" spc="-5" dirty="0">
                <a:latin typeface="Calibri"/>
                <a:cs typeface="Calibri"/>
              </a:rPr>
              <a:t>Association:</a:t>
            </a:r>
            <a:endParaRPr sz="2750">
              <a:latin typeface="Calibri"/>
              <a:cs typeface="Calibri"/>
            </a:endParaRPr>
          </a:p>
          <a:p>
            <a:pPr marL="241300" marR="5080" indent="-229235">
              <a:lnSpc>
                <a:spcPct val="92200"/>
              </a:lnSpc>
              <a:spcBef>
                <a:spcPts val="1010"/>
              </a:spcBef>
              <a:buFont typeface="Arial MT"/>
              <a:buChar char="•"/>
              <a:tabLst>
                <a:tab pos="241935" algn="l"/>
              </a:tabLst>
            </a:pPr>
            <a:r>
              <a:rPr sz="2750" spc="-5" dirty="0">
                <a:latin typeface="Calibri"/>
                <a:cs typeface="Calibri"/>
              </a:rPr>
              <a:t>The</a:t>
            </a:r>
            <a:r>
              <a:rPr sz="2750" spc="90" dirty="0">
                <a:latin typeface="Calibri"/>
                <a:cs typeface="Calibri"/>
              </a:rPr>
              <a:t> </a:t>
            </a:r>
            <a:r>
              <a:rPr sz="2750" spc="-5" dirty="0">
                <a:latin typeface="Calibri"/>
                <a:cs typeface="Calibri"/>
              </a:rPr>
              <a:t>prediction</a:t>
            </a:r>
            <a:r>
              <a:rPr sz="2750" spc="170" dirty="0">
                <a:latin typeface="Calibri"/>
                <a:cs typeface="Calibri"/>
              </a:rPr>
              <a:t> </a:t>
            </a:r>
            <a:r>
              <a:rPr sz="2750" spc="5" dirty="0">
                <a:latin typeface="Calibri"/>
                <a:cs typeface="Calibri"/>
              </a:rPr>
              <a:t>could</a:t>
            </a:r>
            <a:r>
              <a:rPr sz="2750" spc="95" dirty="0">
                <a:latin typeface="Calibri"/>
                <a:cs typeface="Calibri"/>
              </a:rPr>
              <a:t> </a:t>
            </a:r>
            <a:r>
              <a:rPr sz="2750" spc="-5" dirty="0">
                <a:latin typeface="Calibri"/>
                <a:cs typeface="Calibri"/>
              </a:rPr>
              <a:t>be</a:t>
            </a:r>
            <a:r>
              <a:rPr sz="2750" spc="95" dirty="0">
                <a:latin typeface="Calibri"/>
                <a:cs typeface="Calibri"/>
              </a:rPr>
              <a:t> </a:t>
            </a:r>
            <a:r>
              <a:rPr sz="2750" spc="-10" dirty="0">
                <a:latin typeface="Calibri"/>
                <a:cs typeface="Calibri"/>
              </a:rPr>
              <a:t>based</a:t>
            </a:r>
            <a:r>
              <a:rPr sz="2750" spc="95" dirty="0">
                <a:latin typeface="Calibri"/>
                <a:cs typeface="Calibri"/>
              </a:rPr>
              <a:t> </a:t>
            </a:r>
            <a:r>
              <a:rPr sz="2750" spc="25" dirty="0">
                <a:latin typeface="Calibri"/>
                <a:cs typeface="Calibri"/>
              </a:rPr>
              <a:t>on</a:t>
            </a:r>
            <a:r>
              <a:rPr sz="2750" spc="20" dirty="0">
                <a:latin typeface="Calibri"/>
                <a:cs typeface="Calibri"/>
              </a:rPr>
              <a:t> </a:t>
            </a:r>
            <a:r>
              <a:rPr sz="2750" spc="-15" dirty="0">
                <a:latin typeface="Calibri"/>
                <a:cs typeface="Calibri"/>
              </a:rPr>
              <a:t>the</a:t>
            </a:r>
            <a:r>
              <a:rPr sz="2750" spc="95" dirty="0">
                <a:latin typeface="Calibri"/>
                <a:cs typeface="Calibri"/>
              </a:rPr>
              <a:t> </a:t>
            </a:r>
            <a:r>
              <a:rPr sz="2750" spc="-20" dirty="0">
                <a:latin typeface="Calibri"/>
                <a:cs typeface="Calibri"/>
              </a:rPr>
              <a:t>difference</a:t>
            </a:r>
            <a:r>
              <a:rPr sz="2750" spc="245" dirty="0">
                <a:latin typeface="Calibri"/>
                <a:cs typeface="Calibri"/>
              </a:rPr>
              <a:t> </a:t>
            </a:r>
            <a:r>
              <a:rPr sz="2750" spc="-20" dirty="0">
                <a:latin typeface="Calibri"/>
                <a:cs typeface="Calibri"/>
              </a:rPr>
              <a:t>between</a:t>
            </a:r>
            <a:r>
              <a:rPr sz="2750" spc="245" dirty="0">
                <a:latin typeface="Calibri"/>
                <a:cs typeface="Calibri"/>
              </a:rPr>
              <a:t> </a:t>
            </a:r>
            <a:r>
              <a:rPr sz="2750" spc="-15" dirty="0">
                <a:latin typeface="Calibri"/>
                <a:cs typeface="Calibri"/>
              </a:rPr>
              <a:t>the</a:t>
            </a:r>
            <a:r>
              <a:rPr sz="2750" spc="95" dirty="0">
                <a:latin typeface="Calibri"/>
                <a:cs typeface="Calibri"/>
              </a:rPr>
              <a:t> </a:t>
            </a:r>
            <a:r>
              <a:rPr sz="2750" spc="20" dirty="0">
                <a:latin typeface="Calibri"/>
                <a:cs typeface="Calibri"/>
              </a:rPr>
              <a:t>home </a:t>
            </a:r>
            <a:r>
              <a:rPr sz="2750" spc="-605" dirty="0">
                <a:latin typeface="Calibri"/>
                <a:cs typeface="Calibri"/>
              </a:rPr>
              <a:t> </a:t>
            </a:r>
            <a:r>
              <a:rPr sz="2750" spc="-20" dirty="0">
                <a:latin typeface="Calibri"/>
                <a:cs typeface="Calibri"/>
              </a:rPr>
              <a:t>team’s</a:t>
            </a:r>
            <a:r>
              <a:rPr sz="2750" spc="10" dirty="0">
                <a:latin typeface="Calibri"/>
                <a:cs typeface="Calibri"/>
              </a:rPr>
              <a:t> </a:t>
            </a:r>
            <a:r>
              <a:rPr sz="2750" spc="-15" dirty="0">
                <a:latin typeface="Calibri"/>
                <a:cs typeface="Calibri"/>
              </a:rPr>
              <a:t>average</a:t>
            </a:r>
            <a:r>
              <a:rPr sz="2750" spc="90" dirty="0">
                <a:latin typeface="Calibri"/>
                <a:cs typeface="Calibri"/>
              </a:rPr>
              <a:t> </a:t>
            </a:r>
            <a:r>
              <a:rPr sz="2750" spc="-5" dirty="0">
                <a:latin typeface="Calibri"/>
                <a:cs typeface="Calibri"/>
              </a:rPr>
              <a:t>number</a:t>
            </a:r>
            <a:r>
              <a:rPr sz="2750" spc="210" dirty="0">
                <a:latin typeface="Calibri"/>
                <a:cs typeface="Calibri"/>
              </a:rPr>
              <a:t> </a:t>
            </a:r>
            <a:r>
              <a:rPr sz="2750" spc="25" dirty="0">
                <a:latin typeface="Calibri"/>
                <a:cs typeface="Calibri"/>
              </a:rPr>
              <a:t>of</a:t>
            </a:r>
            <a:r>
              <a:rPr sz="2750" spc="-45" dirty="0">
                <a:latin typeface="Calibri"/>
                <a:cs typeface="Calibri"/>
              </a:rPr>
              <a:t> </a:t>
            </a:r>
            <a:r>
              <a:rPr sz="2750" spc="-10" dirty="0">
                <a:latin typeface="Calibri"/>
                <a:cs typeface="Calibri"/>
              </a:rPr>
              <a:t>points</a:t>
            </a:r>
            <a:r>
              <a:rPr sz="2750" spc="165" dirty="0">
                <a:latin typeface="Calibri"/>
                <a:cs typeface="Calibri"/>
              </a:rPr>
              <a:t> </a:t>
            </a:r>
            <a:r>
              <a:rPr sz="2750" spc="-15" dirty="0">
                <a:latin typeface="Calibri"/>
                <a:cs typeface="Calibri"/>
              </a:rPr>
              <a:t>per</a:t>
            </a:r>
            <a:r>
              <a:rPr sz="2750" spc="130" dirty="0">
                <a:latin typeface="Calibri"/>
                <a:cs typeface="Calibri"/>
              </a:rPr>
              <a:t> </a:t>
            </a:r>
            <a:r>
              <a:rPr sz="2750" spc="-5" dirty="0">
                <a:latin typeface="Calibri"/>
                <a:cs typeface="Calibri"/>
              </a:rPr>
              <a:t>game</a:t>
            </a:r>
            <a:r>
              <a:rPr sz="2750" spc="20" dirty="0">
                <a:latin typeface="Calibri"/>
                <a:cs typeface="Calibri"/>
              </a:rPr>
              <a:t> </a:t>
            </a:r>
            <a:r>
              <a:rPr sz="2750" spc="10" dirty="0">
                <a:latin typeface="Calibri"/>
                <a:cs typeface="Calibri"/>
              </a:rPr>
              <a:t>(apg)</a:t>
            </a:r>
            <a:r>
              <a:rPr sz="2750" spc="105" dirty="0">
                <a:latin typeface="Calibri"/>
                <a:cs typeface="Calibri"/>
              </a:rPr>
              <a:t> </a:t>
            </a:r>
            <a:r>
              <a:rPr sz="2750" spc="5" dirty="0">
                <a:latin typeface="Calibri"/>
                <a:cs typeface="Calibri"/>
              </a:rPr>
              <a:t>and</a:t>
            </a:r>
            <a:r>
              <a:rPr sz="2750" spc="95" dirty="0">
                <a:latin typeface="Calibri"/>
                <a:cs typeface="Calibri"/>
              </a:rPr>
              <a:t> </a:t>
            </a:r>
            <a:r>
              <a:rPr sz="2750" spc="-15" dirty="0">
                <a:latin typeface="Calibri"/>
                <a:cs typeface="Calibri"/>
              </a:rPr>
              <a:t>the</a:t>
            </a:r>
            <a:r>
              <a:rPr sz="2750" spc="90" dirty="0">
                <a:latin typeface="Calibri"/>
                <a:cs typeface="Calibri"/>
              </a:rPr>
              <a:t> </a:t>
            </a:r>
            <a:r>
              <a:rPr sz="2750" spc="-20" dirty="0">
                <a:latin typeface="Calibri"/>
                <a:cs typeface="Calibri"/>
              </a:rPr>
              <a:t>visiting </a:t>
            </a:r>
            <a:r>
              <a:rPr sz="2750" spc="-15" dirty="0">
                <a:latin typeface="Calibri"/>
                <a:cs typeface="Calibri"/>
              </a:rPr>
              <a:t> </a:t>
            </a:r>
            <a:r>
              <a:rPr sz="2750" spc="-20" dirty="0">
                <a:latin typeface="Calibri"/>
                <a:cs typeface="Calibri"/>
              </a:rPr>
              <a:t>team’s</a:t>
            </a:r>
            <a:r>
              <a:rPr sz="2750" spc="15" dirty="0">
                <a:latin typeface="Calibri"/>
                <a:cs typeface="Calibri"/>
              </a:rPr>
              <a:t> </a:t>
            </a:r>
            <a:r>
              <a:rPr sz="2750" spc="10" dirty="0">
                <a:solidFill>
                  <a:srgbClr val="FF0000"/>
                </a:solidFill>
                <a:latin typeface="Calibri"/>
                <a:cs typeface="Calibri"/>
              </a:rPr>
              <a:t>‘apg’</a:t>
            </a:r>
            <a:r>
              <a:rPr sz="2750" spc="105" dirty="0">
                <a:solidFill>
                  <a:srgbClr val="FF0000"/>
                </a:solidFill>
                <a:latin typeface="Calibri"/>
                <a:cs typeface="Calibri"/>
              </a:rPr>
              <a:t> </a:t>
            </a:r>
            <a:r>
              <a:rPr sz="2750" spc="-10" dirty="0">
                <a:latin typeface="Calibri"/>
                <a:cs typeface="Calibri"/>
              </a:rPr>
              <a:t>for</a:t>
            </a:r>
            <a:r>
              <a:rPr sz="2750" spc="60" dirty="0">
                <a:latin typeface="Calibri"/>
                <a:cs typeface="Calibri"/>
              </a:rPr>
              <a:t> </a:t>
            </a:r>
            <a:r>
              <a:rPr sz="2750" dirty="0">
                <a:latin typeface="Calibri"/>
                <a:cs typeface="Calibri"/>
              </a:rPr>
              <a:t>previous</a:t>
            </a:r>
            <a:r>
              <a:rPr sz="2750" spc="95" dirty="0">
                <a:latin typeface="Calibri"/>
                <a:cs typeface="Calibri"/>
              </a:rPr>
              <a:t> </a:t>
            </a:r>
            <a:r>
              <a:rPr sz="2750" spc="-10" dirty="0">
                <a:latin typeface="Calibri"/>
                <a:cs typeface="Calibri"/>
              </a:rPr>
              <a:t>games.</a:t>
            </a:r>
            <a:endParaRPr sz="2750">
              <a:latin typeface="Calibri"/>
              <a:cs typeface="Calibri"/>
            </a:endParaRPr>
          </a:p>
          <a:p>
            <a:pPr marL="241300" marR="141605" indent="-229235">
              <a:lnSpc>
                <a:spcPts val="3080"/>
              </a:lnSpc>
              <a:spcBef>
                <a:spcPts val="965"/>
              </a:spcBef>
              <a:buFont typeface="Arial MT"/>
              <a:buChar char="•"/>
              <a:tabLst>
                <a:tab pos="241935" algn="l"/>
              </a:tabLst>
            </a:pPr>
            <a:r>
              <a:rPr sz="2750" dirty="0">
                <a:latin typeface="Calibri"/>
                <a:cs typeface="Calibri"/>
              </a:rPr>
              <a:t>The</a:t>
            </a:r>
            <a:r>
              <a:rPr sz="2750" spc="90" dirty="0">
                <a:latin typeface="Calibri"/>
                <a:cs typeface="Calibri"/>
              </a:rPr>
              <a:t> </a:t>
            </a:r>
            <a:r>
              <a:rPr sz="2750" spc="-20" dirty="0">
                <a:latin typeface="Calibri"/>
                <a:cs typeface="Calibri"/>
              </a:rPr>
              <a:t>training</a:t>
            </a:r>
            <a:r>
              <a:rPr sz="2750" spc="245" dirty="0">
                <a:latin typeface="Calibri"/>
                <a:cs typeface="Calibri"/>
              </a:rPr>
              <a:t> </a:t>
            </a:r>
            <a:r>
              <a:rPr sz="2750" spc="-15" dirty="0">
                <a:latin typeface="Calibri"/>
                <a:cs typeface="Calibri"/>
              </a:rPr>
              <a:t>set</a:t>
            </a:r>
            <a:r>
              <a:rPr sz="2750" spc="95" dirty="0">
                <a:latin typeface="Calibri"/>
                <a:cs typeface="Calibri"/>
              </a:rPr>
              <a:t> </a:t>
            </a:r>
            <a:r>
              <a:rPr sz="2750" spc="-10" dirty="0">
                <a:latin typeface="Calibri"/>
                <a:cs typeface="Calibri"/>
              </a:rPr>
              <a:t>consists</a:t>
            </a:r>
            <a:r>
              <a:rPr sz="2750" spc="165" dirty="0">
                <a:latin typeface="Calibri"/>
                <a:cs typeface="Calibri"/>
              </a:rPr>
              <a:t> </a:t>
            </a:r>
            <a:r>
              <a:rPr sz="2750" spc="25" dirty="0">
                <a:latin typeface="Calibri"/>
                <a:cs typeface="Calibri"/>
              </a:rPr>
              <a:t>of</a:t>
            </a:r>
            <a:r>
              <a:rPr sz="2750" spc="-45" dirty="0">
                <a:latin typeface="Calibri"/>
                <a:cs typeface="Calibri"/>
              </a:rPr>
              <a:t> </a:t>
            </a:r>
            <a:r>
              <a:rPr sz="2750" spc="5" dirty="0">
                <a:latin typeface="Calibri"/>
                <a:cs typeface="Calibri"/>
              </a:rPr>
              <a:t>scores</a:t>
            </a:r>
            <a:r>
              <a:rPr sz="2750" spc="15" dirty="0">
                <a:latin typeface="Calibri"/>
                <a:cs typeface="Calibri"/>
              </a:rPr>
              <a:t> </a:t>
            </a:r>
            <a:r>
              <a:rPr sz="2750" spc="25" dirty="0">
                <a:latin typeface="Calibri"/>
                <a:cs typeface="Calibri"/>
              </a:rPr>
              <a:t>of </a:t>
            </a:r>
            <a:r>
              <a:rPr sz="2750" spc="-5" dirty="0">
                <a:latin typeface="Calibri"/>
                <a:cs typeface="Calibri"/>
              </a:rPr>
              <a:t>previously</a:t>
            </a:r>
            <a:r>
              <a:rPr sz="2750" spc="145" dirty="0">
                <a:latin typeface="Calibri"/>
                <a:cs typeface="Calibri"/>
              </a:rPr>
              <a:t> </a:t>
            </a:r>
            <a:r>
              <a:rPr sz="2750" spc="-15" dirty="0">
                <a:latin typeface="Calibri"/>
                <a:cs typeface="Calibri"/>
              </a:rPr>
              <a:t>played</a:t>
            </a:r>
            <a:r>
              <a:rPr sz="2750" spc="165" dirty="0">
                <a:latin typeface="Calibri"/>
                <a:cs typeface="Calibri"/>
              </a:rPr>
              <a:t> </a:t>
            </a:r>
            <a:r>
              <a:rPr sz="2750" spc="-10" dirty="0">
                <a:latin typeface="Calibri"/>
                <a:cs typeface="Calibri"/>
              </a:rPr>
              <a:t>games,</a:t>
            </a:r>
            <a:r>
              <a:rPr sz="2750" spc="110" dirty="0">
                <a:latin typeface="Calibri"/>
                <a:cs typeface="Calibri"/>
              </a:rPr>
              <a:t> </a:t>
            </a:r>
            <a:r>
              <a:rPr sz="2750" spc="-20" dirty="0">
                <a:latin typeface="Calibri"/>
                <a:cs typeface="Calibri"/>
              </a:rPr>
              <a:t>with </a:t>
            </a:r>
            <a:r>
              <a:rPr sz="2750" spc="-605" dirty="0">
                <a:latin typeface="Calibri"/>
                <a:cs typeface="Calibri"/>
              </a:rPr>
              <a:t> </a:t>
            </a:r>
            <a:r>
              <a:rPr sz="2750" spc="10" dirty="0">
                <a:latin typeface="Calibri"/>
                <a:cs typeface="Calibri"/>
              </a:rPr>
              <a:t>each</a:t>
            </a:r>
            <a:r>
              <a:rPr sz="2750" spc="15" dirty="0">
                <a:latin typeface="Calibri"/>
                <a:cs typeface="Calibri"/>
              </a:rPr>
              <a:t> </a:t>
            </a:r>
            <a:r>
              <a:rPr sz="2750" spc="20" dirty="0">
                <a:latin typeface="Calibri"/>
                <a:cs typeface="Calibri"/>
              </a:rPr>
              <a:t>home</a:t>
            </a:r>
            <a:r>
              <a:rPr sz="2750" spc="15" dirty="0">
                <a:latin typeface="Calibri"/>
                <a:cs typeface="Calibri"/>
              </a:rPr>
              <a:t> </a:t>
            </a:r>
            <a:r>
              <a:rPr sz="2750" dirty="0">
                <a:latin typeface="Calibri"/>
                <a:cs typeface="Calibri"/>
              </a:rPr>
              <a:t>team</a:t>
            </a:r>
            <a:r>
              <a:rPr sz="2750" spc="75" dirty="0">
                <a:latin typeface="Calibri"/>
                <a:cs typeface="Calibri"/>
              </a:rPr>
              <a:t> </a:t>
            </a:r>
            <a:r>
              <a:rPr sz="2750" spc="-15" dirty="0">
                <a:latin typeface="Calibri"/>
                <a:cs typeface="Calibri"/>
              </a:rPr>
              <a:t>is</a:t>
            </a:r>
            <a:r>
              <a:rPr sz="2750" spc="85" dirty="0">
                <a:latin typeface="Calibri"/>
                <a:cs typeface="Calibri"/>
              </a:rPr>
              <a:t> </a:t>
            </a:r>
            <a:r>
              <a:rPr sz="2750" spc="-15" dirty="0">
                <a:latin typeface="Calibri"/>
                <a:cs typeface="Calibri"/>
              </a:rPr>
              <a:t>classified</a:t>
            </a:r>
            <a:r>
              <a:rPr sz="2750" spc="240" dirty="0">
                <a:latin typeface="Calibri"/>
                <a:cs typeface="Calibri"/>
              </a:rPr>
              <a:t> </a:t>
            </a:r>
            <a:r>
              <a:rPr sz="2750" spc="20" dirty="0">
                <a:latin typeface="Calibri"/>
                <a:cs typeface="Calibri"/>
              </a:rPr>
              <a:t>as</a:t>
            </a:r>
            <a:r>
              <a:rPr sz="2750" spc="50" dirty="0">
                <a:latin typeface="Calibri"/>
                <a:cs typeface="Calibri"/>
              </a:rPr>
              <a:t> </a:t>
            </a:r>
            <a:r>
              <a:rPr sz="2750" spc="-20" dirty="0">
                <a:solidFill>
                  <a:srgbClr val="FF0000"/>
                </a:solidFill>
                <a:latin typeface="Calibri"/>
                <a:cs typeface="Calibri"/>
              </a:rPr>
              <a:t>winner</a:t>
            </a:r>
            <a:r>
              <a:rPr sz="2750" spc="280" dirty="0">
                <a:solidFill>
                  <a:srgbClr val="FF0000"/>
                </a:solidFill>
                <a:latin typeface="Calibri"/>
                <a:cs typeface="Calibri"/>
              </a:rPr>
              <a:t> </a:t>
            </a:r>
            <a:r>
              <a:rPr sz="2750" spc="25" dirty="0">
                <a:solidFill>
                  <a:srgbClr val="FF0000"/>
                </a:solidFill>
                <a:latin typeface="Calibri"/>
                <a:cs typeface="Calibri"/>
              </a:rPr>
              <a:t>or</a:t>
            </a:r>
            <a:r>
              <a:rPr sz="2750" spc="-15" dirty="0">
                <a:solidFill>
                  <a:srgbClr val="FF0000"/>
                </a:solidFill>
                <a:latin typeface="Calibri"/>
                <a:cs typeface="Calibri"/>
              </a:rPr>
              <a:t> </a:t>
            </a:r>
            <a:r>
              <a:rPr sz="2750" spc="-5" dirty="0">
                <a:solidFill>
                  <a:srgbClr val="FF0000"/>
                </a:solidFill>
                <a:latin typeface="Calibri"/>
                <a:cs typeface="Calibri"/>
              </a:rPr>
              <a:t>loser</a:t>
            </a:r>
            <a:endParaRPr sz="2750">
              <a:latin typeface="Calibri"/>
              <a:cs typeface="Calibri"/>
            </a:endParaRPr>
          </a:p>
          <a:p>
            <a:pPr marL="241300" marR="160655" indent="-229235">
              <a:lnSpc>
                <a:spcPts val="3080"/>
              </a:lnSpc>
              <a:spcBef>
                <a:spcPts val="900"/>
              </a:spcBef>
              <a:buFont typeface="Arial MT"/>
              <a:buChar char="•"/>
              <a:tabLst>
                <a:tab pos="241935" algn="l"/>
              </a:tabLst>
            </a:pPr>
            <a:r>
              <a:rPr sz="2750" spc="30" dirty="0">
                <a:latin typeface="Calibri"/>
                <a:cs typeface="Calibri"/>
              </a:rPr>
              <a:t>Now</a:t>
            </a:r>
            <a:r>
              <a:rPr sz="2750" spc="10" dirty="0">
                <a:latin typeface="Calibri"/>
                <a:cs typeface="Calibri"/>
              </a:rPr>
              <a:t> </a:t>
            </a:r>
            <a:r>
              <a:rPr sz="2750" spc="-10" dirty="0">
                <a:latin typeface="Calibri"/>
                <a:cs typeface="Calibri"/>
              </a:rPr>
              <a:t>the</a:t>
            </a:r>
            <a:r>
              <a:rPr sz="2750" spc="90" dirty="0">
                <a:latin typeface="Calibri"/>
                <a:cs typeface="Calibri"/>
              </a:rPr>
              <a:t> </a:t>
            </a:r>
            <a:r>
              <a:rPr sz="2750" spc="-5" dirty="0">
                <a:latin typeface="Calibri"/>
                <a:cs typeface="Calibri"/>
              </a:rPr>
              <a:t>prediction</a:t>
            </a:r>
            <a:r>
              <a:rPr sz="2750" spc="245" dirty="0">
                <a:latin typeface="Calibri"/>
                <a:cs typeface="Calibri"/>
              </a:rPr>
              <a:t> </a:t>
            </a:r>
            <a:r>
              <a:rPr sz="2750" spc="-15" dirty="0">
                <a:latin typeface="Calibri"/>
                <a:cs typeface="Calibri"/>
              </a:rPr>
              <a:t>problem</a:t>
            </a:r>
            <a:r>
              <a:rPr sz="2750" spc="155" dirty="0">
                <a:latin typeface="Calibri"/>
                <a:cs typeface="Calibri"/>
              </a:rPr>
              <a:t> </a:t>
            </a:r>
            <a:r>
              <a:rPr sz="2750" spc="-15" dirty="0">
                <a:latin typeface="Calibri"/>
                <a:cs typeface="Calibri"/>
              </a:rPr>
              <a:t>is</a:t>
            </a:r>
            <a:r>
              <a:rPr sz="2750" spc="85" dirty="0">
                <a:latin typeface="Calibri"/>
                <a:cs typeface="Calibri"/>
              </a:rPr>
              <a:t> </a:t>
            </a:r>
            <a:r>
              <a:rPr sz="2750" spc="5" dirty="0">
                <a:latin typeface="Calibri"/>
                <a:cs typeface="Calibri"/>
              </a:rPr>
              <a:t>:</a:t>
            </a:r>
            <a:r>
              <a:rPr sz="2750" spc="-10" dirty="0">
                <a:latin typeface="Calibri"/>
                <a:cs typeface="Calibri"/>
              </a:rPr>
              <a:t> given</a:t>
            </a:r>
            <a:r>
              <a:rPr sz="2750" spc="165" dirty="0">
                <a:latin typeface="Calibri"/>
                <a:cs typeface="Calibri"/>
              </a:rPr>
              <a:t> </a:t>
            </a:r>
            <a:r>
              <a:rPr sz="2750" spc="10" dirty="0">
                <a:latin typeface="Calibri"/>
                <a:cs typeface="Calibri"/>
              </a:rPr>
              <a:t>a</a:t>
            </a:r>
            <a:r>
              <a:rPr sz="2750" dirty="0">
                <a:latin typeface="Calibri"/>
                <a:cs typeface="Calibri"/>
              </a:rPr>
              <a:t> </a:t>
            </a:r>
            <a:r>
              <a:rPr sz="2750" spc="-5" dirty="0">
                <a:latin typeface="Calibri"/>
                <a:cs typeface="Calibri"/>
              </a:rPr>
              <a:t>game</a:t>
            </a:r>
            <a:r>
              <a:rPr sz="2750" spc="15" dirty="0">
                <a:latin typeface="Calibri"/>
                <a:cs typeface="Calibri"/>
              </a:rPr>
              <a:t> </a:t>
            </a:r>
            <a:r>
              <a:rPr sz="2750" spc="-5" dirty="0">
                <a:latin typeface="Calibri"/>
                <a:cs typeface="Calibri"/>
              </a:rPr>
              <a:t>to</a:t>
            </a:r>
            <a:r>
              <a:rPr sz="2750" spc="85" dirty="0">
                <a:latin typeface="Calibri"/>
                <a:cs typeface="Calibri"/>
              </a:rPr>
              <a:t> </a:t>
            </a:r>
            <a:r>
              <a:rPr sz="2750" spc="-5" dirty="0">
                <a:latin typeface="Calibri"/>
                <a:cs typeface="Calibri"/>
              </a:rPr>
              <a:t>be</a:t>
            </a:r>
            <a:r>
              <a:rPr sz="2750" spc="15" dirty="0">
                <a:latin typeface="Calibri"/>
                <a:cs typeface="Calibri"/>
              </a:rPr>
              <a:t> </a:t>
            </a:r>
            <a:r>
              <a:rPr sz="2750" spc="-20" dirty="0">
                <a:latin typeface="Calibri"/>
                <a:cs typeface="Calibri"/>
              </a:rPr>
              <a:t>played,</a:t>
            </a:r>
            <a:r>
              <a:rPr sz="2750" spc="185" dirty="0">
                <a:latin typeface="Calibri"/>
                <a:cs typeface="Calibri"/>
              </a:rPr>
              <a:t> </a:t>
            </a:r>
            <a:r>
              <a:rPr sz="2750" spc="-5" dirty="0">
                <a:latin typeface="Calibri"/>
                <a:cs typeface="Calibri"/>
              </a:rPr>
              <a:t>predict </a:t>
            </a:r>
            <a:r>
              <a:rPr sz="2750" spc="-610" dirty="0">
                <a:latin typeface="Calibri"/>
                <a:cs typeface="Calibri"/>
              </a:rPr>
              <a:t> </a:t>
            </a:r>
            <a:r>
              <a:rPr sz="2750" spc="-10" dirty="0">
                <a:latin typeface="Calibri"/>
                <a:cs typeface="Calibri"/>
              </a:rPr>
              <a:t>the</a:t>
            </a:r>
            <a:r>
              <a:rPr sz="2750" spc="90" dirty="0">
                <a:latin typeface="Calibri"/>
                <a:cs typeface="Calibri"/>
              </a:rPr>
              <a:t> </a:t>
            </a:r>
            <a:r>
              <a:rPr sz="2750" spc="20" dirty="0">
                <a:latin typeface="Calibri"/>
                <a:cs typeface="Calibri"/>
              </a:rPr>
              <a:t>home</a:t>
            </a:r>
            <a:r>
              <a:rPr sz="2750" spc="15" dirty="0">
                <a:latin typeface="Calibri"/>
                <a:cs typeface="Calibri"/>
              </a:rPr>
              <a:t> </a:t>
            </a:r>
            <a:r>
              <a:rPr sz="2750" dirty="0">
                <a:latin typeface="Calibri"/>
                <a:cs typeface="Calibri"/>
              </a:rPr>
              <a:t>team</a:t>
            </a:r>
            <a:r>
              <a:rPr sz="2750" spc="75" dirty="0">
                <a:latin typeface="Calibri"/>
                <a:cs typeface="Calibri"/>
              </a:rPr>
              <a:t> </a:t>
            </a:r>
            <a:r>
              <a:rPr sz="2750" spc="-5" dirty="0">
                <a:latin typeface="Calibri"/>
                <a:cs typeface="Calibri"/>
              </a:rPr>
              <a:t>to</a:t>
            </a:r>
            <a:r>
              <a:rPr sz="2750" spc="10" dirty="0">
                <a:latin typeface="Calibri"/>
                <a:cs typeface="Calibri"/>
              </a:rPr>
              <a:t> </a:t>
            </a:r>
            <a:r>
              <a:rPr sz="2750" spc="-5" dirty="0">
                <a:latin typeface="Calibri"/>
                <a:cs typeface="Calibri"/>
              </a:rPr>
              <a:t>be</a:t>
            </a:r>
            <a:r>
              <a:rPr sz="2750" spc="90" dirty="0">
                <a:latin typeface="Calibri"/>
                <a:cs typeface="Calibri"/>
              </a:rPr>
              <a:t> </a:t>
            </a:r>
            <a:r>
              <a:rPr sz="2750" spc="10" dirty="0">
                <a:latin typeface="Calibri"/>
                <a:cs typeface="Calibri"/>
              </a:rPr>
              <a:t>a</a:t>
            </a:r>
            <a:r>
              <a:rPr sz="2750" spc="-5" dirty="0">
                <a:latin typeface="Calibri"/>
                <a:cs typeface="Calibri"/>
              </a:rPr>
              <a:t> </a:t>
            </a:r>
            <a:r>
              <a:rPr sz="2750" spc="-20" dirty="0">
                <a:latin typeface="Calibri"/>
                <a:cs typeface="Calibri"/>
              </a:rPr>
              <a:t>winner</a:t>
            </a:r>
            <a:r>
              <a:rPr sz="2750" spc="280" dirty="0">
                <a:latin typeface="Calibri"/>
                <a:cs typeface="Calibri"/>
              </a:rPr>
              <a:t> </a:t>
            </a:r>
            <a:r>
              <a:rPr sz="2750" spc="25" dirty="0">
                <a:latin typeface="Calibri"/>
                <a:cs typeface="Calibri"/>
              </a:rPr>
              <a:t>or</a:t>
            </a:r>
            <a:r>
              <a:rPr sz="2750" spc="-15" dirty="0">
                <a:latin typeface="Calibri"/>
                <a:cs typeface="Calibri"/>
              </a:rPr>
              <a:t> </a:t>
            </a:r>
            <a:r>
              <a:rPr sz="2750" spc="-5" dirty="0">
                <a:latin typeface="Calibri"/>
                <a:cs typeface="Calibri"/>
              </a:rPr>
              <a:t>loser</a:t>
            </a:r>
            <a:r>
              <a:rPr sz="2750" spc="130" dirty="0">
                <a:latin typeface="Calibri"/>
                <a:cs typeface="Calibri"/>
              </a:rPr>
              <a:t> </a:t>
            </a:r>
            <a:r>
              <a:rPr sz="2750" spc="-20" dirty="0">
                <a:latin typeface="Calibri"/>
                <a:cs typeface="Calibri"/>
              </a:rPr>
              <a:t>using</a:t>
            </a:r>
            <a:r>
              <a:rPr sz="2750" spc="170" dirty="0">
                <a:latin typeface="Calibri"/>
                <a:cs typeface="Calibri"/>
              </a:rPr>
              <a:t> </a:t>
            </a:r>
            <a:r>
              <a:rPr sz="2750" spc="-10" dirty="0">
                <a:latin typeface="Calibri"/>
                <a:cs typeface="Calibri"/>
              </a:rPr>
              <a:t>the</a:t>
            </a:r>
            <a:r>
              <a:rPr sz="2750" spc="165" dirty="0">
                <a:latin typeface="Calibri"/>
                <a:cs typeface="Calibri"/>
              </a:rPr>
              <a:t> </a:t>
            </a:r>
            <a:r>
              <a:rPr sz="2750" spc="-15" dirty="0">
                <a:latin typeface="Calibri"/>
                <a:cs typeface="Calibri"/>
              </a:rPr>
              <a:t>feature</a:t>
            </a:r>
            <a:r>
              <a:rPr sz="2750" spc="150" dirty="0">
                <a:latin typeface="Calibri"/>
                <a:cs typeface="Calibri"/>
              </a:rPr>
              <a:t> </a:t>
            </a:r>
            <a:r>
              <a:rPr sz="2750" spc="-100" dirty="0">
                <a:solidFill>
                  <a:srgbClr val="FF0000"/>
                </a:solidFill>
                <a:latin typeface="Calibri"/>
                <a:cs typeface="Calibri"/>
              </a:rPr>
              <a:t>‘dapg’,</a:t>
            </a:r>
            <a:endParaRPr sz="2750">
              <a:latin typeface="Calibri"/>
              <a:cs typeface="Calibri"/>
            </a:endParaRPr>
          </a:p>
          <a:p>
            <a:pPr marL="241300" indent="-229235">
              <a:lnSpc>
                <a:spcPct val="100000"/>
              </a:lnSpc>
              <a:spcBef>
                <a:spcPts val="615"/>
              </a:spcBef>
              <a:buFont typeface="Arial MT"/>
              <a:buChar char="•"/>
              <a:tabLst>
                <a:tab pos="241935" algn="l"/>
              </a:tabLst>
            </a:pPr>
            <a:r>
              <a:rPr sz="2750" dirty="0">
                <a:latin typeface="Calibri"/>
                <a:cs typeface="Calibri"/>
              </a:rPr>
              <a:t>Where</a:t>
            </a:r>
            <a:r>
              <a:rPr sz="2750" spc="95" dirty="0">
                <a:latin typeface="Calibri"/>
                <a:cs typeface="Calibri"/>
              </a:rPr>
              <a:t> </a:t>
            </a:r>
            <a:r>
              <a:rPr sz="2750" dirty="0">
                <a:solidFill>
                  <a:srgbClr val="FF0000"/>
                </a:solidFill>
                <a:latin typeface="Calibri"/>
                <a:cs typeface="Calibri"/>
              </a:rPr>
              <a:t>dapg</a:t>
            </a:r>
            <a:r>
              <a:rPr sz="2750" spc="95" dirty="0">
                <a:solidFill>
                  <a:srgbClr val="FF0000"/>
                </a:solidFill>
                <a:latin typeface="Calibri"/>
                <a:cs typeface="Calibri"/>
              </a:rPr>
              <a:t> </a:t>
            </a:r>
            <a:r>
              <a:rPr sz="2750" spc="10" dirty="0">
                <a:solidFill>
                  <a:srgbClr val="FF0000"/>
                </a:solidFill>
                <a:latin typeface="Calibri"/>
                <a:cs typeface="Calibri"/>
              </a:rPr>
              <a:t>=</a:t>
            </a:r>
            <a:r>
              <a:rPr sz="2750" spc="20" dirty="0">
                <a:solidFill>
                  <a:srgbClr val="FF0000"/>
                </a:solidFill>
                <a:latin typeface="Calibri"/>
                <a:cs typeface="Calibri"/>
              </a:rPr>
              <a:t> </a:t>
            </a:r>
            <a:r>
              <a:rPr sz="2750" spc="30" dirty="0">
                <a:solidFill>
                  <a:srgbClr val="FF0000"/>
                </a:solidFill>
                <a:latin typeface="Calibri"/>
                <a:cs typeface="Calibri"/>
              </a:rPr>
              <a:t>Home</a:t>
            </a:r>
            <a:r>
              <a:rPr sz="2750" spc="20" dirty="0">
                <a:solidFill>
                  <a:srgbClr val="FF0000"/>
                </a:solidFill>
                <a:latin typeface="Calibri"/>
                <a:cs typeface="Calibri"/>
              </a:rPr>
              <a:t> </a:t>
            </a:r>
            <a:r>
              <a:rPr sz="2750" dirty="0">
                <a:solidFill>
                  <a:srgbClr val="FF0000"/>
                </a:solidFill>
                <a:latin typeface="Calibri"/>
                <a:cs typeface="Calibri"/>
              </a:rPr>
              <a:t>team</a:t>
            </a:r>
            <a:r>
              <a:rPr sz="2750" spc="70" dirty="0">
                <a:solidFill>
                  <a:srgbClr val="FF0000"/>
                </a:solidFill>
                <a:latin typeface="Calibri"/>
                <a:cs typeface="Calibri"/>
              </a:rPr>
              <a:t> </a:t>
            </a:r>
            <a:r>
              <a:rPr sz="2750" spc="5" dirty="0">
                <a:solidFill>
                  <a:srgbClr val="FF0000"/>
                </a:solidFill>
                <a:latin typeface="Calibri"/>
                <a:cs typeface="Calibri"/>
              </a:rPr>
              <a:t>apg</a:t>
            </a:r>
            <a:r>
              <a:rPr sz="2750" spc="15" dirty="0">
                <a:solidFill>
                  <a:srgbClr val="FF0000"/>
                </a:solidFill>
                <a:latin typeface="Calibri"/>
                <a:cs typeface="Calibri"/>
              </a:rPr>
              <a:t> </a:t>
            </a:r>
            <a:r>
              <a:rPr sz="2750" spc="10" dirty="0">
                <a:solidFill>
                  <a:srgbClr val="FF0000"/>
                </a:solidFill>
                <a:latin typeface="Calibri"/>
                <a:cs typeface="Calibri"/>
              </a:rPr>
              <a:t>–</a:t>
            </a:r>
            <a:r>
              <a:rPr sz="2750" spc="20" dirty="0">
                <a:solidFill>
                  <a:srgbClr val="FF0000"/>
                </a:solidFill>
                <a:latin typeface="Calibri"/>
                <a:cs typeface="Calibri"/>
              </a:rPr>
              <a:t> </a:t>
            </a:r>
            <a:r>
              <a:rPr sz="2750" spc="-20" dirty="0">
                <a:solidFill>
                  <a:srgbClr val="FF0000"/>
                </a:solidFill>
                <a:latin typeface="Calibri"/>
                <a:cs typeface="Calibri"/>
              </a:rPr>
              <a:t>Visiting</a:t>
            </a:r>
            <a:r>
              <a:rPr sz="2750" spc="315" dirty="0">
                <a:solidFill>
                  <a:srgbClr val="FF0000"/>
                </a:solidFill>
                <a:latin typeface="Calibri"/>
                <a:cs typeface="Calibri"/>
              </a:rPr>
              <a:t> </a:t>
            </a:r>
            <a:r>
              <a:rPr sz="2750" dirty="0">
                <a:solidFill>
                  <a:srgbClr val="FF0000"/>
                </a:solidFill>
                <a:latin typeface="Calibri"/>
                <a:cs typeface="Calibri"/>
              </a:rPr>
              <a:t>team</a:t>
            </a:r>
            <a:r>
              <a:rPr sz="2750" spc="90" dirty="0">
                <a:solidFill>
                  <a:srgbClr val="FF0000"/>
                </a:solidFill>
                <a:latin typeface="Calibri"/>
                <a:cs typeface="Calibri"/>
              </a:rPr>
              <a:t> </a:t>
            </a:r>
            <a:r>
              <a:rPr sz="2750" spc="5" dirty="0">
                <a:solidFill>
                  <a:srgbClr val="FF0000"/>
                </a:solidFill>
                <a:latin typeface="Calibri"/>
                <a:cs typeface="Calibri"/>
              </a:rPr>
              <a:t>apg</a:t>
            </a:r>
            <a:endParaRPr sz="2750">
              <a:latin typeface="Calibri"/>
              <a:cs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4900" y="933450"/>
            <a:ext cx="11133455" cy="3907790"/>
          </a:xfrm>
          <a:prstGeom prst="rect">
            <a:avLst/>
          </a:prstGeom>
        </p:spPr>
        <p:txBody>
          <a:bodyPr vert="horz" wrap="square" lIns="0" tIns="85725" rIns="0" bIns="0" rtlCol="0">
            <a:spAutoFit/>
          </a:bodyPr>
          <a:lstStyle/>
          <a:p>
            <a:pPr marL="78740">
              <a:lnSpc>
                <a:spcPct val="100000"/>
              </a:lnSpc>
              <a:spcBef>
                <a:spcPts val="675"/>
              </a:spcBef>
            </a:pPr>
            <a:r>
              <a:rPr sz="2400" b="1" dirty="0">
                <a:solidFill>
                  <a:srgbClr val="FF0000"/>
                </a:solidFill>
                <a:latin typeface="Calibri"/>
                <a:cs typeface="Calibri"/>
              </a:rPr>
              <a:t>N</a:t>
            </a:r>
            <a:r>
              <a:rPr sz="2400" b="1" spc="20" dirty="0">
                <a:solidFill>
                  <a:srgbClr val="FF0000"/>
                </a:solidFill>
                <a:latin typeface="Calibri"/>
                <a:cs typeface="Calibri"/>
              </a:rPr>
              <a:t>O</a:t>
            </a:r>
            <a:r>
              <a:rPr sz="2400" b="1" dirty="0">
                <a:solidFill>
                  <a:srgbClr val="FF0000"/>
                </a:solidFill>
                <a:latin typeface="Calibri"/>
                <a:cs typeface="Calibri"/>
              </a:rPr>
              <a:t>RM</a:t>
            </a:r>
            <a:r>
              <a:rPr sz="2400" b="1" spc="-30" dirty="0">
                <a:solidFill>
                  <a:srgbClr val="FF0000"/>
                </a:solidFill>
                <a:latin typeface="Calibri"/>
                <a:cs typeface="Calibri"/>
              </a:rPr>
              <a:t>A</a:t>
            </a:r>
            <a:r>
              <a:rPr sz="2400" b="1" dirty="0">
                <a:solidFill>
                  <a:srgbClr val="FF0000"/>
                </a:solidFill>
                <a:latin typeface="Calibri"/>
                <a:cs typeface="Calibri"/>
              </a:rPr>
              <a:t>L</a:t>
            </a:r>
            <a:r>
              <a:rPr sz="2400" b="1" spc="20" dirty="0">
                <a:solidFill>
                  <a:srgbClr val="FF0000"/>
                </a:solidFill>
                <a:latin typeface="Calibri"/>
                <a:cs typeface="Calibri"/>
              </a:rPr>
              <a:t> </a:t>
            </a:r>
            <a:r>
              <a:rPr sz="2400" b="1" spc="-15" dirty="0">
                <a:solidFill>
                  <a:srgbClr val="FF0000"/>
                </a:solidFill>
                <a:latin typeface="Calibri"/>
                <a:cs typeface="Calibri"/>
              </a:rPr>
              <a:t>D</a:t>
            </a:r>
            <a:r>
              <a:rPr sz="2400" b="1" spc="30" dirty="0">
                <a:solidFill>
                  <a:srgbClr val="FF0000"/>
                </a:solidFill>
                <a:latin typeface="Calibri"/>
                <a:cs typeface="Calibri"/>
              </a:rPr>
              <a:t>I</a:t>
            </a:r>
            <a:r>
              <a:rPr sz="2400" b="1" spc="-10" dirty="0">
                <a:solidFill>
                  <a:srgbClr val="FF0000"/>
                </a:solidFill>
                <a:latin typeface="Calibri"/>
                <a:cs typeface="Calibri"/>
              </a:rPr>
              <a:t>S</a:t>
            </a:r>
            <a:r>
              <a:rPr sz="2400" b="1" spc="10" dirty="0">
                <a:solidFill>
                  <a:srgbClr val="FF0000"/>
                </a:solidFill>
                <a:latin typeface="Calibri"/>
                <a:cs typeface="Calibri"/>
              </a:rPr>
              <a:t>T</a:t>
            </a:r>
            <a:r>
              <a:rPr sz="2400" b="1" dirty="0">
                <a:solidFill>
                  <a:srgbClr val="FF0000"/>
                </a:solidFill>
                <a:latin typeface="Calibri"/>
                <a:cs typeface="Calibri"/>
              </a:rPr>
              <a:t>R</a:t>
            </a:r>
            <a:r>
              <a:rPr sz="2400" b="1" spc="30" dirty="0">
                <a:solidFill>
                  <a:srgbClr val="FF0000"/>
                </a:solidFill>
                <a:latin typeface="Calibri"/>
                <a:cs typeface="Calibri"/>
              </a:rPr>
              <a:t>I</a:t>
            </a:r>
            <a:r>
              <a:rPr sz="2400" b="1" dirty="0">
                <a:solidFill>
                  <a:srgbClr val="FF0000"/>
                </a:solidFill>
                <a:latin typeface="Calibri"/>
                <a:cs typeface="Calibri"/>
              </a:rPr>
              <a:t>B</a:t>
            </a:r>
            <a:r>
              <a:rPr sz="2400" b="1" spc="10" dirty="0">
                <a:solidFill>
                  <a:srgbClr val="FF0000"/>
                </a:solidFill>
                <a:latin typeface="Calibri"/>
                <a:cs typeface="Calibri"/>
              </a:rPr>
              <a:t>UT</a:t>
            </a:r>
            <a:r>
              <a:rPr sz="2400" b="1" spc="30" dirty="0">
                <a:solidFill>
                  <a:srgbClr val="FF0000"/>
                </a:solidFill>
                <a:latin typeface="Calibri"/>
                <a:cs typeface="Calibri"/>
              </a:rPr>
              <a:t>I</a:t>
            </a:r>
            <a:r>
              <a:rPr sz="2400" b="1" spc="25" dirty="0">
                <a:solidFill>
                  <a:srgbClr val="FF0000"/>
                </a:solidFill>
                <a:latin typeface="Calibri"/>
                <a:cs typeface="Calibri"/>
              </a:rPr>
              <a:t>O</a:t>
            </a:r>
            <a:r>
              <a:rPr sz="2400" b="1" dirty="0">
                <a:solidFill>
                  <a:srgbClr val="FF0000"/>
                </a:solidFill>
                <a:latin typeface="Calibri"/>
                <a:cs typeface="Calibri"/>
              </a:rPr>
              <a:t>N</a:t>
            </a:r>
            <a:r>
              <a:rPr sz="2400" b="1" spc="-175" dirty="0">
                <a:solidFill>
                  <a:srgbClr val="FF0000"/>
                </a:solidFill>
                <a:latin typeface="Calibri"/>
                <a:cs typeface="Calibri"/>
              </a:rPr>
              <a:t> </a:t>
            </a:r>
            <a:r>
              <a:rPr sz="2400" b="1" spc="-30" dirty="0">
                <a:solidFill>
                  <a:srgbClr val="FF0000"/>
                </a:solidFill>
                <a:latin typeface="Calibri"/>
                <a:cs typeface="Calibri"/>
              </a:rPr>
              <a:t>A</a:t>
            </a:r>
            <a:r>
              <a:rPr sz="2400" b="1" spc="-15" dirty="0">
                <a:solidFill>
                  <a:srgbClr val="FF0000"/>
                </a:solidFill>
                <a:latin typeface="Calibri"/>
                <a:cs typeface="Calibri"/>
              </a:rPr>
              <a:t>pp</a:t>
            </a:r>
            <a:r>
              <a:rPr sz="2400" b="1" spc="10" dirty="0">
                <a:solidFill>
                  <a:srgbClr val="FF0000"/>
                </a:solidFill>
                <a:latin typeface="Calibri"/>
                <a:cs typeface="Calibri"/>
              </a:rPr>
              <a:t>li</a:t>
            </a:r>
            <a:r>
              <a:rPr sz="2400" b="1" spc="-30" dirty="0">
                <a:solidFill>
                  <a:srgbClr val="FF0000"/>
                </a:solidFill>
                <a:latin typeface="Calibri"/>
                <a:cs typeface="Calibri"/>
              </a:rPr>
              <a:t>c</a:t>
            </a:r>
            <a:r>
              <a:rPr sz="2400" b="1" spc="15" dirty="0">
                <a:solidFill>
                  <a:srgbClr val="FF0000"/>
                </a:solidFill>
                <a:latin typeface="Calibri"/>
                <a:cs typeface="Calibri"/>
              </a:rPr>
              <a:t>a</a:t>
            </a:r>
            <a:r>
              <a:rPr sz="2400" b="1" dirty="0">
                <a:solidFill>
                  <a:srgbClr val="FF0000"/>
                </a:solidFill>
                <a:latin typeface="Calibri"/>
                <a:cs typeface="Calibri"/>
              </a:rPr>
              <a:t>ti</a:t>
            </a:r>
            <a:r>
              <a:rPr sz="2400" b="1" spc="-10" dirty="0">
                <a:solidFill>
                  <a:srgbClr val="FF0000"/>
                </a:solidFill>
                <a:latin typeface="Calibri"/>
                <a:cs typeface="Calibri"/>
              </a:rPr>
              <a:t>o</a:t>
            </a:r>
            <a:r>
              <a:rPr sz="2400" b="1" spc="-15" dirty="0">
                <a:solidFill>
                  <a:srgbClr val="FF0000"/>
                </a:solidFill>
                <a:latin typeface="Calibri"/>
                <a:cs typeface="Calibri"/>
              </a:rPr>
              <a:t>n</a:t>
            </a:r>
            <a:r>
              <a:rPr sz="2400" b="1" spc="15" dirty="0">
                <a:solidFill>
                  <a:srgbClr val="FF0000"/>
                </a:solidFill>
                <a:latin typeface="Calibri"/>
                <a:cs typeface="Calibri"/>
              </a:rPr>
              <a:t>s</a:t>
            </a:r>
            <a:r>
              <a:rPr sz="2400" b="1" dirty="0">
                <a:solidFill>
                  <a:srgbClr val="FF0000"/>
                </a:solidFill>
                <a:latin typeface="Calibri"/>
                <a:cs typeface="Calibri"/>
              </a:rPr>
              <a:t>:</a:t>
            </a:r>
            <a:endParaRPr sz="2400" dirty="0">
              <a:latin typeface="Calibri"/>
              <a:cs typeface="Calibri"/>
            </a:endParaRPr>
          </a:p>
          <a:p>
            <a:pPr marL="12700" marR="5080">
              <a:lnSpc>
                <a:spcPts val="2850"/>
              </a:lnSpc>
              <a:spcBef>
                <a:spcPts val="695"/>
              </a:spcBef>
            </a:pPr>
            <a:r>
              <a:rPr sz="2400" spc="10" dirty="0">
                <a:latin typeface="Calibri"/>
                <a:cs typeface="Calibri"/>
              </a:rPr>
              <a:t>The</a:t>
            </a:r>
            <a:r>
              <a:rPr sz="2400" spc="-5" dirty="0">
                <a:latin typeface="Calibri"/>
                <a:cs typeface="Calibri"/>
              </a:rPr>
              <a:t> </a:t>
            </a:r>
            <a:r>
              <a:rPr sz="2400" dirty="0">
                <a:latin typeface="Calibri"/>
                <a:cs typeface="Calibri"/>
              </a:rPr>
              <a:t>normal</a:t>
            </a:r>
            <a:r>
              <a:rPr sz="2400" spc="-35" dirty="0">
                <a:latin typeface="Calibri"/>
                <a:cs typeface="Calibri"/>
              </a:rPr>
              <a:t> </a:t>
            </a:r>
            <a:r>
              <a:rPr sz="2400" spc="5" dirty="0">
                <a:latin typeface="Calibri"/>
                <a:cs typeface="Calibri"/>
              </a:rPr>
              <a:t>(or</a:t>
            </a:r>
            <a:r>
              <a:rPr sz="2400" spc="-20" dirty="0">
                <a:latin typeface="Calibri"/>
                <a:cs typeface="Calibri"/>
              </a:rPr>
              <a:t> </a:t>
            </a:r>
            <a:r>
              <a:rPr sz="2400" spc="-5" dirty="0">
                <a:latin typeface="Calibri"/>
                <a:cs typeface="Calibri"/>
              </a:rPr>
              <a:t>Gaussian)</a:t>
            </a:r>
            <a:r>
              <a:rPr sz="2400" spc="-70" dirty="0">
                <a:latin typeface="Calibri"/>
                <a:cs typeface="Calibri"/>
              </a:rPr>
              <a:t> </a:t>
            </a:r>
            <a:r>
              <a:rPr sz="2400" dirty="0">
                <a:latin typeface="Calibri"/>
                <a:cs typeface="Calibri"/>
              </a:rPr>
              <a:t>distribution,</a:t>
            </a:r>
            <a:r>
              <a:rPr sz="2400" spc="-90" dirty="0">
                <a:latin typeface="Calibri"/>
                <a:cs typeface="Calibri"/>
              </a:rPr>
              <a:t> </a:t>
            </a:r>
            <a:r>
              <a:rPr sz="2400" spc="-15" dirty="0">
                <a:latin typeface="Calibri"/>
                <a:cs typeface="Calibri"/>
              </a:rPr>
              <a:t>is</a:t>
            </a:r>
            <a:r>
              <a:rPr sz="2400" spc="25" dirty="0">
                <a:latin typeface="Calibri"/>
                <a:cs typeface="Calibri"/>
              </a:rPr>
              <a:t> </a:t>
            </a:r>
            <a:r>
              <a:rPr sz="2400" dirty="0">
                <a:latin typeface="Calibri"/>
                <a:cs typeface="Calibri"/>
              </a:rPr>
              <a:t>a</a:t>
            </a:r>
            <a:r>
              <a:rPr sz="2400" spc="40" dirty="0">
                <a:latin typeface="Calibri"/>
                <a:cs typeface="Calibri"/>
              </a:rPr>
              <a:t> </a:t>
            </a:r>
            <a:r>
              <a:rPr sz="2400" spc="-15" dirty="0">
                <a:latin typeface="Calibri"/>
                <a:cs typeface="Calibri"/>
              </a:rPr>
              <a:t>very</a:t>
            </a:r>
            <a:r>
              <a:rPr sz="2400" spc="30" dirty="0">
                <a:latin typeface="Calibri"/>
                <a:cs typeface="Calibri"/>
              </a:rPr>
              <a:t> </a:t>
            </a:r>
            <a:r>
              <a:rPr sz="2400" spc="10" dirty="0">
                <a:latin typeface="Calibri"/>
                <a:cs typeface="Calibri"/>
              </a:rPr>
              <a:t>commonly</a:t>
            </a:r>
            <a:r>
              <a:rPr sz="2400" spc="-125" dirty="0">
                <a:latin typeface="Calibri"/>
                <a:cs typeface="Calibri"/>
              </a:rPr>
              <a:t> </a:t>
            </a:r>
            <a:r>
              <a:rPr sz="2400" spc="10" dirty="0">
                <a:latin typeface="Calibri"/>
                <a:cs typeface="Calibri"/>
              </a:rPr>
              <a:t>used</a:t>
            </a:r>
            <a:r>
              <a:rPr sz="2400" spc="-65" dirty="0">
                <a:latin typeface="Calibri"/>
                <a:cs typeface="Calibri"/>
              </a:rPr>
              <a:t> </a:t>
            </a:r>
            <a:r>
              <a:rPr sz="2400" dirty="0">
                <a:latin typeface="Calibri"/>
                <a:cs typeface="Calibri"/>
              </a:rPr>
              <a:t>(occurring)</a:t>
            </a:r>
            <a:r>
              <a:rPr sz="2400" spc="-75" dirty="0">
                <a:latin typeface="Calibri"/>
                <a:cs typeface="Calibri"/>
              </a:rPr>
              <a:t> </a:t>
            </a:r>
            <a:r>
              <a:rPr sz="2400" spc="5" dirty="0">
                <a:latin typeface="Calibri"/>
                <a:cs typeface="Calibri"/>
              </a:rPr>
              <a:t>function</a:t>
            </a:r>
            <a:r>
              <a:rPr sz="2400" spc="-70" dirty="0">
                <a:latin typeface="Calibri"/>
                <a:cs typeface="Calibri"/>
              </a:rPr>
              <a:t> </a:t>
            </a:r>
            <a:r>
              <a:rPr sz="2400" spc="-15" dirty="0">
                <a:latin typeface="Calibri"/>
                <a:cs typeface="Calibri"/>
              </a:rPr>
              <a:t>in</a:t>
            </a:r>
            <a:r>
              <a:rPr sz="2400" spc="5" dirty="0">
                <a:latin typeface="Calibri"/>
                <a:cs typeface="Calibri"/>
              </a:rPr>
              <a:t> the </a:t>
            </a:r>
            <a:r>
              <a:rPr sz="2400" spc="-530" dirty="0">
                <a:latin typeface="Calibri"/>
                <a:cs typeface="Calibri"/>
              </a:rPr>
              <a:t> </a:t>
            </a:r>
            <a:r>
              <a:rPr sz="2400" spc="-5" dirty="0">
                <a:latin typeface="Calibri"/>
                <a:cs typeface="Calibri"/>
              </a:rPr>
              <a:t>fields</a:t>
            </a:r>
            <a:r>
              <a:rPr sz="2400" spc="10" dirty="0">
                <a:latin typeface="Calibri"/>
                <a:cs typeface="Calibri"/>
              </a:rPr>
              <a:t> </a:t>
            </a:r>
            <a:r>
              <a:rPr sz="2400" dirty="0">
                <a:latin typeface="Calibri"/>
                <a:cs typeface="Calibri"/>
              </a:rPr>
              <a:t>of</a:t>
            </a:r>
            <a:r>
              <a:rPr sz="2400" spc="-5" dirty="0">
                <a:latin typeface="Calibri"/>
                <a:cs typeface="Calibri"/>
              </a:rPr>
              <a:t> </a:t>
            </a:r>
            <a:r>
              <a:rPr sz="2400" spc="-15" dirty="0">
                <a:latin typeface="Calibri"/>
                <a:cs typeface="Calibri"/>
              </a:rPr>
              <a:t>probability</a:t>
            </a:r>
            <a:r>
              <a:rPr sz="2400" spc="20" dirty="0">
                <a:latin typeface="Calibri"/>
                <a:cs typeface="Calibri"/>
              </a:rPr>
              <a:t> </a:t>
            </a:r>
            <a:r>
              <a:rPr sz="2400" spc="-25" dirty="0">
                <a:latin typeface="Calibri"/>
                <a:cs typeface="Calibri"/>
              </a:rPr>
              <a:t>theory,</a:t>
            </a:r>
            <a:r>
              <a:rPr sz="2400" spc="55" dirty="0">
                <a:latin typeface="Calibri"/>
                <a:cs typeface="Calibri"/>
              </a:rPr>
              <a:t> </a:t>
            </a:r>
            <a:r>
              <a:rPr sz="2400" spc="-5" dirty="0">
                <a:latin typeface="Calibri"/>
                <a:cs typeface="Calibri"/>
              </a:rPr>
              <a:t>and has</a:t>
            </a:r>
            <a:r>
              <a:rPr sz="2400" spc="15" dirty="0">
                <a:latin typeface="Calibri"/>
                <a:cs typeface="Calibri"/>
              </a:rPr>
              <a:t> </a:t>
            </a:r>
            <a:r>
              <a:rPr sz="2400" spc="-5" dirty="0">
                <a:latin typeface="Calibri"/>
                <a:cs typeface="Calibri"/>
              </a:rPr>
              <a:t>wide</a:t>
            </a:r>
            <a:r>
              <a:rPr sz="2400" spc="-10" dirty="0">
                <a:latin typeface="Calibri"/>
                <a:cs typeface="Calibri"/>
              </a:rPr>
              <a:t> </a:t>
            </a:r>
            <a:r>
              <a:rPr sz="2400" spc="-5" dirty="0">
                <a:latin typeface="Calibri"/>
                <a:cs typeface="Calibri"/>
              </a:rPr>
              <a:t>applications</a:t>
            </a:r>
            <a:r>
              <a:rPr sz="2400" spc="-60" dirty="0">
                <a:latin typeface="Calibri"/>
                <a:cs typeface="Calibri"/>
              </a:rPr>
              <a:t> </a:t>
            </a:r>
            <a:r>
              <a:rPr sz="2400" spc="-15" dirty="0">
                <a:latin typeface="Calibri"/>
                <a:cs typeface="Calibri"/>
              </a:rPr>
              <a:t>in</a:t>
            </a:r>
            <a:r>
              <a:rPr sz="2400" spc="-5" dirty="0">
                <a:latin typeface="Calibri"/>
                <a:cs typeface="Calibri"/>
              </a:rPr>
              <a:t> </a:t>
            </a:r>
            <a:r>
              <a:rPr sz="2400" spc="5" dirty="0">
                <a:latin typeface="Calibri"/>
                <a:cs typeface="Calibri"/>
              </a:rPr>
              <a:t>the</a:t>
            </a:r>
            <a:r>
              <a:rPr sz="2400" spc="-10" dirty="0">
                <a:latin typeface="Calibri"/>
                <a:cs typeface="Calibri"/>
              </a:rPr>
              <a:t> </a:t>
            </a:r>
            <a:r>
              <a:rPr sz="2400" spc="-5" dirty="0">
                <a:latin typeface="Calibri"/>
                <a:cs typeface="Calibri"/>
              </a:rPr>
              <a:t>fields</a:t>
            </a:r>
            <a:r>
              <a:rPr sz="2400" spc="15" dirty="0">
                <a:latin typeface="Calibri"/>
                <a:cs typeface="Calibri"/>
              </a:rPr>
              <a:t> </a:t>
            </a:r>
            <a:r>
              <a:rPr sz="2400" spc="5" dirty="0">
                <a:latin typeface="Calibri"/>
                <a:cs typeface="Calibri"/>
              </a:rPr>
              <a:t>of:</a:t>
            </a:r>
            <a:endParaRPr sz="2400" dirty="0">
              <a:latin typeface="Calibri"/>
              <a:cs typeface="Calibri"/>
            </a:endParaRPr>
          </a:p>
          <a:p>
            <a:pPr>
              <a:lnSpc>
                <a:spcPct val="100000"/>
              </a:lnSpc>
              <a:spcBef>
                <a:spcPts val="45"/>
              </a:spcBef>
            </a:pPr>
            <a:endParaRPr sz="3250" dirty="0">
              <a:latin typeface="Calibri"/>
              <a:cs typeface="Calibri"/>
            </a:endParaRPr>
          </a:p>
          <a:p>
            <a:pPr marL="756285" indent="-286385">
              <a:lnSpc>
                <a:spcPct val="100000"/>
              </a:lnSpc>
              <a:spcBef>
                <a:spcPts val="5"/>
              </a:spcBef>
              <a:buChar char="-"/>
              <a:tabLst>
                <a:tab pos="755650" algn="l"/>
                <a:tab pos="756285" algn="l"/>
              </a:tabLst>
            </a:pPr>
            <a:r>
              <a:rPr sz="2400" spc="-10" dirty="0">
                <a:latin typeface="Calibri"/>
                <a:cs typeface="Calibri"/>
              </a:rPr>
              <a:t>Pattern</a:t>
            </a:r>
            <a:r>
              <a:rPr sz="2400" spc="-100" dirty="0">
                <a:latin typeface="Calibri"/>
                <a:cs typeface="Calibri"/>
              </a:rPr>
              <a:t> </a:t>
            </a:r>
            <a:r>
              <a:rPr sz="2400" spc="-10" dirty="0">
                <a:latin typeface="Calibri"/>
                <a:cs typeface="Calibri"/>
              </a:rPr>
              <a:t>Recognition;</a:t>
            </a:r>
            <a:endParaRPr lang="en-IN" sz="2400" dirty="0">
              <a:latin typeface="Calibri"/>
              <a:cs typeface="Calibri"/>
            </a:endParaRPr>
          </a:p>
          <a:p>
            <a:pPr marL="756285" indent="-286385">
              <a:lnSpc>
                <a:spcPct val="100000"/>
              </a:lnSpc>
              <a:spcBef>
                <a:spcPts val="575"/>
              </a:spcBef>
              <a:buChar char="-"/>
              <a:tabLst>
                <a:tab pos="755650" algn="l"/>
                <a:tab pos="756285" algn="l"/>
              </a:tabLst>
            </a:pPr>
            <a:r>
              <a:rPr lang="en-IN" sz="2400" spc="-5" dirty="0">
                <a:latin typeface="Calibri"/>
                <a:cs typeface="Calibri"/>
              </a:rPr>
              <a:t>Machine</a:t>
            </a:r>
            <a:r>
              <a:rPr lang="en-IN" sz="2400" spc="-50" dirty="0">
                <a:latin typeface="Calibri"/>
                <a:cs typeface="Calibri"/>
              </a:rPr>
              <a:t> </a:t>
            </a:r>
            <a:r>
              <a:rPr lang="en-IN" sz="2400" spc="-10" dirty="0">
                <a:latin typeface="Calibri"/>
                <a:cs typeface="Calibri"/>
              </a:rPr>
              <a:t>Learning;</a:t>
            </a:r>
            <a:endParaRPr lang="en-IN" sz="2400" dirty="0">
              <a:latin typeface="Calibri"/>
              <a:cs typeface="Calibri"/>
            </a:endParaRPr>
          </a:p>
          <a:p>
            <a:pPr marL="756285" indent="-286385">
              <a:lnSpc>
                <a:spcPct val="100000"/>
              </a:lnSpc>
              <a:spcBef>
                <a:spcPts val="575"/>
              </a:spcBef>
              <a:buChar char="-"/>
              <a:tabLst>
                <a:tab pos="755650" algn="l"/>
                <a:tab pos="756285" algn="l"/>
              </a:tabLst>
            </a:pPr>
            <a:r>
              <a:rPr sz="2400" spc="-5" dirty="0">
                <a:latin typeface="Calibri"/>
                <a:cs typeface="Calibri"/>
              </a:rPr>
              <a:t>Artificial</a:t>
            </a:r>
            <a:r>
              <a:rPr sz="2400" spc="-45" dirty="0">
                <a:latin typeface="Calibri"/>
                <a:cs typeface="Calibri"/>
              </a:rPr>
              <a:t> </a:t>
            </a:r>
            <a:r>
              <a:rPr sz="2400" spc="-15" dirty="0">
                <a:latin typeface="Calibri"/>
                <a:cs typeface="Calibri"/>
              </a:rPr>
              <a:t>Neural</a:t>
            </a:r>
            <a:r>
              <a:rPr sz="2400" spc="35" dirty="0">
                <a:latin typeface="Calibri"/>
                <a:cs typeface="Calibri"/>
              </a:rPr>
              <a:t> </a:t>
            </a:r>
            <a:r>
              <a:rPr sz="2400" spc="5" dirty="0">
                <a:latin typeface="Calibri"/>
                <a:cs typeface="Calibri"/>
              </a:rPr>
              <a:t>Networks</a:t>
            </a:r>
            <a:r>
              <a:rPr sz="2400" spc="-130" dirty="0">
                <a:latin typeface="Calibri"/>
                <a:cs typeface="Calibri"/>
              </a:rPr>
              <a:t> </a:t>
            </a:r>
            <a:r>
              <a:rPr sz="2400" spc="-10" dirty="0">
                <a:latin typeface="Calibri"/>
                <a:cs typeface="Calibri"/>
              </a:rPr>
              <a:t>and</a:t>
            </a:r>
            <a:r>
              <a:rPr sz="2400" spc="-5" dirty="0">
                <a:latin typeface="Calibri"/>
                <a:cs typeface="Calibri"/>
              </a:rPr>
              <a:t> </a:t>
            </a:r>
            <a:r>
              <a:rPr sz="2400" spc="5" dirty="0">
                <a:latin typeface="Calibri"/>
                <a:cs typeface="Calibri"/>
              </a:rPr>
              <a:t>Soft</a:t>
            </a:r>
            <a:r>
              <a:rPr sz="2400" spc="-75" dirty="0">
                <a:latin typeface="Calibri"/>
                <a:cs typeface="Calibri"/>
              </a:rPr>
              <a:t> </a:t>
            </a:r>
            <a:r>
              <a:rPr sz="2400" spc="5" dirty="0">
                <a:latin typeface="Calibri"/>
                <a:cs typeface="Calibri"/>
              </a:rPr>
              <a:t>computing;</a:t>
            </a:r>
            <a:endParaRPr sz="2400" dirty="0">
              <a:latin typeface="Calibri"/>
              <a:cs typeface="Calibri"/>
            </a:endParaRPr>
          </a:p>
          <a:p>
            <a:pPr marL="756285" indent="-286385">
              <a:lnSpc>
                <a:spcPct val="100000"/>
              </a:lnSpc>
              <a:spcBef>
                <a:spcPts val="575"/>
              </a:spcBef>
              <a:buChar char="-"/>
              <a:tabLst>
                <a:tab pos="755650" algn="l"/>
                <a:tab pos="756285" algn="l"/>
              </a:tabLst>
            </a:pPr>
            <a:r>
              <a:rPr sz="2400" spc="-10" dirty="0">
                <a:latin typeface="Calibri"/>
                <a:cs typeface="Calibri"/>
              </a:rPr>
              <a:t>Digital</a:t>
            </a:r>
            <a:r>
              <a:rPr sz="2400" spc="-45" dirty="0">
                <a:latin typeface="Calibri"/>
                <a:cs typeface="Calibri"/>
              </a:rPr>
              <a:t> </a:t>
            </a:r>
            <a:r>
              <a:rPr sz="2400" spc="-5" dirty="0">
                <a:latin typeface="Calibri"/>
                <a:cs typeface="Calibri"/>
              </a:rPr>
              <a:t>Signal</a:t>
            </a:r>
            <a:r>
              <a:rPr sz="2400" spc="30" dirty="0">
                <a:latin typeface="Calibri"/>
                <a:cs typeface="Calibri"/>
              </a:rPr>
              <a:t> </a:t>
            </a:r>
            <a:r>
              <a:rPr sz="2400" spc="-5" dirty="0">
                <a:latin typeface="Calibri"/>
                <a:cs typeface="Calibri"/>
              </a:rPr>
              <a:t>(image,</a:t>
            </a:r>
            <a:r>
              <a:rPr sz="2400" spc="-20" dirty="0">
                <a:latin typeface="Calibri"/>
                <a:cs typeface="Calibri"/>
              </a:rPr>
              <a:t> </a:t>
            </a:r>
            <a:r>
              <a:rPr sz="2400" spc="10" dirty="0">
                <a:latin typeface="Calibri"/>
                <a:cs typeface="Calibri"/>
              </a:rPr>
              <a:t>sound</a:t>
            </a:r>
            <a:r>
              <a:rPr sz="2400" spc="-80" dirty="0">
                <a:latin typeface="Calibri"/>
                <a:cs typeface="Calibri"/>
              </a:rPr>
              <a:t> </a:t>
            </a:r>
            <a:r>
              <a:rPr sz="2400" dirty="0">
                <a:latin typeface="Calibri"/>
                <a:cs typeface="Calibri"/>
              </a:rPr>
              <a:t>,</a:t>
            </a:r>
            <a:r>
              <a:rPr sz="2400" spc="-20" dirty="0">
                <a:latin typeface="Calibri"/>
                <a:cs typeface="Calibri"/>
              </a:rPr>
              <a:t> </a:t>
            </a:r>
            <a:r>
              <a:rPr sz="2400" spc="-15" dirty="0">
                <a:latin typeface="Calibri"/>
                <a:cs typeface="Calibri"/>
              </a:rPr>
              <a:t>video</a:t>
            </a:r>
            <a:r>
              <a:rPr sz="2400" spc="65" dirty="0">
                <a:latin typeface="Calibri"/>
                <a:cs typeface="Calibri"/>
              </a:rPr>
              <a:t> </a:t>
            </a:r>
            <a:r>
              <a:rPr sz="2400" spc="5" dirty="0">
                <a:latin typeface="Calibri"/>
                <a:cs typeface="Calibri"/>
              </a:rPr>
              <a:t>etc.)</a:t>
            </a:r>
            <a:r>
              <a:rPr sz="2400" spc="-150" dirty="0">
                <a:latin typeface="Calibri"/>
                <a:cs typeface="Calibri"/>
              </a:rPr>
              <a:t> </a:t>
            </a:r>
            <a:r>
              <a:rPr sz="2400" dirty="0">
                <a:latin typeface="Calibri"/>
                <a:cs typeface="Calibri"/>
              </a:rPr>
              <a:t>processing</a:t>
            </a:r>
          </a:p>
          <a:p>
            <a:pPr marL="822960" indent="-353060">
              <a:lnSpc>
                <a:spcPct val="100000"/>
              </a:lnSpc>
              <a:spcBef>
                <a:spcPts val="575"/>
              </a:spcBef>
              <a:buChar char="-"/>
              <a:tabLst>
                <a:tab pos="822325" algn="l"/>
                <a:tab pos="822960" algn="l"/>
              </a:tabLst>
            </a:pPr>
            <a:r>
              <a:rPr sz="2400" spc="-10" dirty="0">
                <a:latin typeface="Calibri"/>
                <a:cs typeface="Calibri"/>
              </a:rPr>
              <a:t>Vibrations,</a:t>
            </a:r>
            <a:r>
              <a:rPr sz="2400" spc="-40" dirty="0">
                <a:latin typeface="Calibri"/>
                <a:cs typeface="Calibri"/>
              </a:rPr>
              <a:t> </a:t>
            </a:r>
            <a:r>
              <a:rPr sz="2400" spc="-15" dirty="0">
                <a:latin typeface="Calibri"/>
                <a:cs typeface="Calibri"/>
              </a:rPr>
              <a:t>Graphics</a:t>
            </a:r>
            <a:r>
              <a:rPr sz="2400" spc="65" dirty="0">
                <a:latin typeface="Calibri"/>
                <a:cs typeface="Calibri"/>
              </a:rPr>
              <a:t> </a:t>
            </a:r>
            <a:r>
              <a:rPr sz="2400" spc="10" dirty="0">
                <a:latin typeface="Calibri"/>
                <a:cs typeface="Calibri"/>
              </a:rPr>
              <a:t>etc.</a:t>
            </a:r>
            <a:endParaRPr sz="2400" dirty="0">
              <a:latin typeface="Calibri"/>
              <a:cs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477" y="275272"/>
            <a:ext cx="11595735" cy="391795"/>
          </a:xfrm>
          <a:prstGeom prst="rect">
            <a:avLst/>
          </a:prstGeom>
        </p:spPr>
        <p:txBody>
          <a:bodyPr vert="horz" wrap="square" lIns="0" tIns="12700" rIns="0" bIns="0" rtlCol="0">
            <a:spAutoFit/>
          </a:bodyPr>
          <a:lstStyle/>
          <a:p>
            <a:pPr marL="12700">
              <a:lnSpc>
                <a:spcPct val="100000"/>
              </a:lnSpc>
              <a:spcBef>
                <a:spcPts val="100"/>
              </a:spcBef>
            </a:pPr>
            <a:r>
              <a:rPr sz="2400" spc="10" dirty="0"/>
              <a:t>The</a:t>
            </a:r>
            <a:r>
              <a:rPr sz="2400" spc="-5" dirty="0"/>
              <a:t> </a:t>
            </a:r>
            <a:r>
              <a:rPr sz="2400" spc="-15" dirty="0"/>
              <a:t>probability</a:t>
            </a:r>
            <a:r>
              <a:rPr sz="2400" spc="15" dirty="0"/>
              <a:t> </a:t>
            </a:r>
            <a:r>
              <a:rPr sz="2400" dirty="0"/>
              <a:t>distribution</a:t>
            </a:r>
            <a:r>
              <a:rPr sz="2400" spc="-55" dirty="0"/>
              <a:t> </a:t>
            </a:r>
            <a:r>
              <a:rPr sz="2400" dirty="0"/>
              <a:t>of </a:t>
            </a:r>
            <a:r>
              <a:rPr sz="2400" spc="5" dirty="0"/>
              <a:t>the</a:t>
            </a:r>
            <a:r>
              <a:rPr sz="2400" spc="-5" dirty="0"/>
              <a:t> </a:t>
            </a:r>
            <a:r>
              <a:rPr sz="2400" dirty="0"/>
              <a:t>normal</a:t>
            </a:r>
            <a:r>
              <a:rPr sz="2400" spc="-25" dirty="0"/>
              <a:t> </a:t>
            </a:r>
            <a:r>
              <a:rPr sz="2400" spc="-20" dirty="0"/>
              <a:t>variable</a:t>
            </a:r>
            <a:r>
              <a:rPr sz="2400" spc="70" dirty="0"/>
              <a:t> </a:t>
            </a:r>
            <a:r>
              <a:rPr sz="2400" spc="5" dirty="0"/>
              <a:t>depends</a:t>
            </a:r>
            <a:r>
              <a:rPr sz="2400" spc="-55" dirty="0"/>
              <a:t> </a:t>
            </a:r>
            <a:r>
              <a:rPr sz="2400" spc="5" dirty="0"/>
              <a:t>upon</a:t>
            </a:r>
            <a:r>
              <a:rPr sz="2400" dirty="0"/>
              <a:t> </a:t>
            </a:r>
            <a:r>
              <a:rPr sz="2400" spc="5" dirty="0"/>
              <a:t>the</a:t>
            </a:r>
            <a:r>
              <a:rPr sz="2400" spc="-5" dirty="0"/>
              <a:t> </a:t>
            </a:r>
            <a:r>
              <a:rPr sz="2400" spc="5" dirty="0"/>
              <a:t>two</a:t>
            </a:r>
            <a:r>
              <a:rPr sz="2400" spc="-75" dirty="0"/>
              <a:t> </a:t>
            </a:r>
            <a:r>
              <a:rPr sz="2400" spc="-20" dirty="0"/>
              <a:t>parameters</a:t>
            </a:r>
            <a:r>
              <a:rPr sz="2400" spc="40" dirty="0"/>
              <a:t> </a:t>
            </a:r>
            <a:r>
              <a:rPr sz="2400" dirty="0">
                <a:latin typeface="Cambria Math"/>
                <a:cs typeface="Cambria Math"/>
              </a:rPr>
              <a:t>𝜇</a:t>
            </a:r>
            <a:r>
              <a:rPr sz="2400" spc="35" dirty="0">
                <a:latin typeface="Cambria Math"/>
                <a:cs typeface="Cambria Math"/>
              </a:rPr>
              <a:t> </a:t>
            </a:r>
            <a:r>
              <a:rPr sz="2400" spc="-10" dirty="0"/>
              <a:t>and</a:t>
            </a:r>
            <a:r>
              <a:rPr sz="2400" spc="5" dirty="0"/>
              <a:t> </a:t>
            </a:r>
            <a:r>
              <a:rPr sz="2400" dirty="0">
                <a:latin typeface="Cambria Math"/>
                <a:cs typeface="Cambria Math"/>
              </a:rPr>
              <a:t>𝜎</a:t>
            </a:r>
            <a:endParaRPr sz="2400">
              <a:latin typeface="Cambria Math"/>
              <a:cs typeface="Cambria Math"/>
            </a:endParaRPr>
          </a:p>
        </p:txBody>
      </p:sp>
      <p:sp>
        <p:nvSpPr>
          <p:cNvPr id="3" name="object 3"/>
          <p:cNvSpPr txBox="1"/>
          <p:nvPr/>
        </p:nvSpPr>
        <p:spPr>
          <a:xfrm>
            <a:off x="200977" y="650938"/>
            <a:ext cx="9539605" cy="5739130"/>
          </a:xfrm>
          <a:prstGeom prst="rect">
            <a:avLst/>
          </a:prstGeom>
        </p:spPr>
        <p:txBody>
          <a:bodyPr vert="horz" wrap="square" lIns="0" tIns="85725" rIns="0" bIns="0" rtlCol="0">
            <a:spAutoFit/>
          </a:bodyPr>
          <a:lstStyle/>
          <a:p>
            <a:pPr marL="352425" indent="-276860">
              <a:lnSpc>
                <a:spcPct val="100000"/>
              </a:lnSpc>
              <a:spcBef>
                <a:spcPts val="675"/>
              </a:spcBef>
              <a:buClr>
                <a:srgbClr val="9BBA58"/>
              </a:buClr>
              <a:buSzPct val="93750"/>
              <a:buFont typeface="Arial MT"/>
              <a:buChar char="–"/>
              <a:tabLst>
                <a:tab pos="353060" algn="l"/>
              </a:tabLst>
            </a:pPr>
            <a:r>
              <a:rPr sz="2400" b="1" spc="-10" dirty="0">
                <a:solidFill>
                  <a:srgbClr val="FF0000"/>
                </a:solidFill>
                <a:latin typeface="Times New Roman"/>
                <a:cs typeface="Times New Roman"/>
              </a:rPr>
              <a:t>The</a:t>
            </a:r>
            <a:r>
              <a:rPr sz="2400" b="1" spc="-20" dirty="0">
                <a:solidFill>
                  <a:srgbClr val="FF0000"/>
                </a:solidFill>
                <a:latin typeface="Times New Roman"/>
                <a:cs typeface="Times New Roman"/>
              </a:rPr>
              <a:t> </a:t>
            </a:r>
            <a:r>
              <a:rPr sz="2400" b="1" dirty="0">
                <a:solidFill>
                  <a:srgbClr val="FF0000"/>
                </a:solidFill>
                <a:latin typeface="Times New Roman"/>
                <a:cs typeface="Times New Roman"/>
              </a:rPr>
              <a:t>parameter</a:t>
            </a:r>
            <a:r>
              <a:rPr sz="2400" b="1" spc="-10" dirty="0">
                <a:solidFill>
                  <a:srgbClr val="FF0000"/>
                </a:solidFill>
                <a:latin typeface="Times New Roman"/>
                <a:cs typeface="Times New Roman"/>
              </a:rPr>
              <a:t> </a:t>
            </a:r>
            <a:r>
              <a:rPr sz="2400" b="1" dirty="0">
                <a:solidFill>
                  <a:srgbClr val="FF0000"/>
                </a:solidFill>
                <a:latin typeface="Times New Roman"/>
                <a:cs typeface="Times New Roman"/>
              </a:rPr>
              <a:t>μ</a:t>
            </a:r>
            <a:r>
              <a:rPr sz="2400" b="1" spc="-20" dirty="0">
                <a:solidFill>
                  <a:srgbClr val="FF0000"/>
                </a:solidFill>
                <a:latin typeface="Times New Roman"/>
                <a:cs typeface="Times New Roman"/>
              </a:rPr>
              <a:t> </a:t>
            </a:r>
            <a:r>
              <a:rPr sz="2400" b="1" dirty="0">
                <a:solidFill>
                  <a:srgbClr val="FF0000"/>
                </a:solidFill>
                <a:latin typeface="Times New Roman"/>
                <a:cs typeface="Times New Roman"/>
              </a:rPr>
              <a:t>is</a:t>
            </a:r>
            <a:r>
              <a:rPr sz="2400" b="1" spc="-35" dirty="0">
                <a:solidFill>
                  <a:srgbClr val="FF0000"/>
                </a:solidFill>
                <a:latin typeface="Times New Roman"/>
                <a:cs typeface="Times New Roman"/>
              </a:rPr>
              <a:t> </a:t>
            </a:r>
            <a:r>
              <a:rPr sz="2400" b="1" spc="-5" dirty="0">
                <a:solidFill>
                  <a:srgbClr val="FF0000"/>
                </a:solidFill>
                <a:latin typeface="Times New Roman"/>
                <a:cs typeface="Times New Roman"/>
              </a:rPr>
              <a:t>called</a:t>
            </a:r>
            <a:r>
              <a:rPr sz="2400" b="1" spc="15" dirty="0">
                <a:solidFill>
                  <a:srgbClr val="FF0000"/>
                </a:solidFill>
                <a:latin typeface="Times New Roman"/>
                <a:cs typeface="Times New Roman"/>
              </a:rPr>
              <a:t> </a:t>
            </a:r>
            <a:r>
              <a:rPr sz="2400" b="1" spc="10" dirty="0">
                <a:solidFill>
                  <a:srgbClr val="FF0000"/>
                </a:solidFill>
                <a:latin typeface="Times New Roman"/>
                <a:cs typeface="Times New Roman"/>
              </a:rPr>
              <a:t>the</a:t>
            </a:r>
            <a:r>
              <a:rPr sz="2400" b="1" spc="-10" dirty="0">
                <a:solidFill>
                  <a:srgbClr val="FF0000"/>
                </a:solidFill>
                <a:latin typeface="Times New Roman"/>
                <a:cs typeface="Times New Roman"/>
              </a:rPr>
              <a:t> </a:t>
            </a:r>
            <a:r>
              <a:rPr sz="2400" b="1" dirty="0">
                <a:solidFill>
                  <a:srgbClr val="FF0000"/>
                </a:solidFill>
                <a:latin typeface="Times New Roman"/>
                <a:cs typeface="Times New Roman"/>
              </a:rPr>
              <a:t>mean</a:t>
            </a:r>
            <a:r>
              <a:rPr sz="2400" b="1" spc="-65" dirty="0">
                <a:solidFill>
                  <a:srgbClr val="FF0000"/>
                </a:solidFill>
                <a:latin typeface="Times New Roman"/>
                <a:cs typeface="Times New Roman"/>
              </a:rPr>
              <a:t> </a:t>
            </a:r>
            <a:r>
              <a:rPr sz="2400" b="1" dirty="0">
                <a:solidFill>
                  <a:srgbClr val="FF0000"/>
                </a:solidFill>
                <a:latin typeface="Times New Roman"/>
                <a:cs typeface="Times New Roman"/>
              </a:rPr>
              <a:t>or</a:t>
            </a:r>
            <a:r>
              <a:rPr sz="2400" b="1" spc="-20" dirty="0">
                <a:solidFill>
                  <a:srgbClr val="FF0000"/>
                </a:solidFill>
                <a:latin typeface="Times New Roman"/>
                <a:cs typeface="Times New Roman"/>
              </a:rPr>
              <a:t> </a:t>
            </a:r>
            <a:r>
              <a:rPr sz="2400" b="1" dirty="0">
                <a:solidFill>
                  <a:srgbClr val="FF0000"/>
                </a:solidFill>
                <a:latin typeface="Times New Roman"/>
                <a:cs typeface="Times New Roman"/>
              </a:rPr>
              <a:t>expectation</a:t>
            </a:r>
            <a:r>
              <a:rPr sz="2400" b="1" spc="-50" dirty="0">
                <a:solidFill>
                  <a:srgbClr val="FF0000"/>
                </a:solidFill>
                <a:latin typeface="Times New Roman"/>
                <a:cs typeface="Times New Roman"/>
              </a:rPr>
              <a:t> </a:t>
            </a:r>
            <a:r>
              <a:rPr sz="2400" b="1" spc="-5" dirty="0">
                <a:solidFill>
                  <a:srgbClr val="FF0000"/>
                </a:solidFill>
                <a:latin typeface="Times New Roman"/>
                <a:cs typeface="Times New Roman"/>
              </a:rPr>
              <a:t>of</a:t>
            </a:r>
            <a:r>
              <a:rPr sz="2400" b="1" spc="20" dirty="0">
                <a:solidFill>
                  <a:srgbClr val="FF0000"/>
                </a:solidFill>
                <a:latin typeface="Times New Roman"/>
                <a:cs typeface="Times New Roman"/>
              </a:rPr>
              <a:t> </a:t>
            </a:r>
            <a:r>
              <a:rPr sz="2400" b="1" spc="10" dirty="0">
                <a:solidFill>
                  <a:srgbClr val="FF0000"/>
                </a:solidFill>
                <a:latin typeface="Times New Roman"/>
                <a:cs typeface="Times New Roman"/>
              </a:rPr>
              <a:t>the</a:t>
            </a:r>
            <a:r>
              <a:rPr sz="2400" b="1" spc="-10" dirty="0">
                <a:solidFill>
                  <a:srgbClr val="FF0000"/>
                </a:solidFill>
                <a:latin typeface="Times New Roman"/>
                <a:cs typeface="Times New Roman"/>
              </a:rPr>
              <a:t> </a:t>
            </a:r>
            <a:r>
              <a:rPr sz="2400" b="1" spc="5" dirty="0">
                <a:solidFill>
                  <a:srgbClr val="FF0000"/>
                </a:solidFill>
                <a:latin typeface="Times New Roman"/>
                <a:cs typeface="Times New Roman"/>
              </a:rPr>
              <a:t>distribution.</a:t>
            </a:r>
            <a:endParaRPr sz="2400" dirty="0">
              <a:latin typeface="Times New Roman"/>
              <a:cs typeface="Times New Roman"/>
            </a:endParaRPr>
          </a:p>
          <a:p>
            <a:pPr marL="352425" indent="-276860">
              <a:lnSpc>
                <a:spcPct val="100000"/>
              </a:lnSpc>
              <a:spcBef>
                <a:spcPts val="575"/>
              </a:spcBef>
              <a:buClr>
                <a:srgbClr val="9BBA58"/>
              </a:buClr>
              <a:buSzPct val="93750"/>
              <a:buFont typeface="Arial MT"/>
              <a:buChar char="–"/>
              <a:tabLst>
                <a:tab pos="353060" algn="l"/>
              </a:tabLst>
            </a:pPr>
            <a:r>
              <a:rPr sz="2400" b="1" spc="-10" dirty="0">
                <a:solidFill>
                  <a:srgbClr val="FF0000"/>
                </a:solidFill>
                <a:latin typeface="Times New Roman"/>
                <a:cs typeface="Times New Roman"/>
              </a:rPr>
              <a:t>The</a:t>
            </a:r>
            <a:r>
              <a:rPr sz="2400" b="1" spc="-15" dirty="0">
                <a:solidFill>
                  <a:srgbClr val="FF0000"/>
                </a:solidFill>
                <a:latin typeface="Times New Roman"/>
                <a:cs typeface="Times New Roman"/>
              </a:rPr>
              <a:t> </a:t>
            </a:r>
            <a:r>
              <a:rPr sz="2400" b="1" dirty="0">
                <a:solidFill>
                  <a:srgbClr val="FF0000"/>
                </a:solidFill>
                <a:latin typeface="Times New Roman"/>
                <a:cs typeface="Times New Roman"/>
              </a:rPr>
              <a:t>parameter</a:t>
            </a:r>
            <a:r>
              <a:rPr sz="2400" b="1" spc="-10" dirty="0">
                <a:solidFill>
                  <a:srgbClr val="FF0000"/>
                </a:solidFill>
                <a:latin typeface="Times New Roman"/>
                <a:cs typeface="Times New Roman"/>
              </a:rPr>
              <a:t> </a:t>
            </a:r>
            <a:r>
              <a:rPr sz="2400" b="1" dirty="0">
                <a:solidFill>
                  <a:srgbClr val="FF0000"/>
                </a:solidFill>
                <a:latin typeface="Times New Roman"/>
                <a:cs typeface="Times New Roman"/>
              </a:rPr>
              <a:t>σ</a:t>
            </a:r>
            <a:r>
              <a:rPr sz="2400" b="1" spc="-30" dirty="0">
                <a:solidFill>
                  <a:srgbClr val="FF0000"/>
                </a:solidFill>
                <a:latin typeface="Times New Roman"/>
                <a:cs typeface="Times New Roman"/>
              </a:rPr>
              <a:t> </a:t>
            </a:r>
            <a:r>
              <a:rPr sz="2400" b="1" dirty="0">
                <a:solidFill>
                  <a:srgbClr val="FF0000"/>
                </a:solidFill>
                <a:latin typeface="Times New Roman"/>
                <a:cs typeface="Times New Roman"/>
              </a:rPr>
              <a:t>is</a:t>
            </a:r>
            <a:r>
              <a:rPr sz="2400" b="1" spc="-35" dirty="0">
                <a:solidFill>
                  <a:srgbClr val="FF0000"/>
                </a:solidFill>
                <a:latin typeface="Times New Roman"/>
                <a:cs typeface="Times New Roman"/>
              </a:rPr>
              <a:t> </a:t>
            </a:r>
            <a:r>
              <a:rPr sz="2400" b="1" spc="10" dirty="0">
                <a:solidFill>
                  <a:srgbClr val="FF0000"/>
                </a:solidFill>
                <a:latin typeface="Times New Roman"/>
                <a:cs typeface="Times New Roman"/>
              </a:rPr>
              <a:t>the</a:t>
            </a:r>
            <a:r>
              <a:rPr sz="2400" b="1" spc="-5" dirty="0">
                <a:solidFill>
                  <a:srgbClr val="FF0000"/>
                </a:solidFill>
                <a:latin typeface="Times New Roman"/>
                <a:cs typeface="Times New Roman"/>
              </a:rPr>
              <a:t> standard</a:t>
            </a:r>
            <a:r>
              <a:rPr sz="2400" b="1" spc="15" dirty="0">
                <a:solidFill>
                  <a:srgbClr val="FF0000"/>
                </a:solidFill>
                <a:latin typeface="Times New Roman"/>
                <a:cs typeface="Times New Roman"/>
              </a:rPr>
              <a:t> </a:t>
            </a:r>
            <a:r>
              <a:rPr sz="2400" b="1" spc="5" dirty="0">
                <a:solidFill>
                  <a:srgbClr val="FF0000"/>
                </a:solidFill>
                <a:latin typeface="Times New Roman"/>
                <a:cs typeface="Times New Roman"/>
              </a:rPr>
              <a:t>deviation;</a:t>
            </a:r>
            <a:r>
              <a:rPr sz="2400" b="1" spc="-45" dirty="0">
                <a:solidFill>
                  <a:srgbClr val="FF0000"/>
                </a:solidFill>
                <a:latin typeface="Times New Roman"/>
                <a:cs typeface="Times New Roman"/>
              </a:rPr>
              <a:t> </a:t>
            </a:r>
            <a:r>
              <a:rPr sz="2400" b="1" dirty="0">
                <a:solidFill>
                  <a:srgbClr val="FF0000"/>
                </a:solidFill>
                <a:latin typeface="Times New Roman"/>
                <a:cs typeface="Times New Roman"/>
              </a:rPr>
              <a:t>and</a:t>
            </a:r>
            <a:r>
              <a:rPr sz="2400" b="1" spc="-60" dirty="0">
                <a:solidFill>
                  <a:srgbClr val="FF0000"/>
                </a:solidFill>
                <a:latin typeface="Times New Roman"/>
                <a:cs typeface="Times New Roman"/>
              </a:rPr>
              <a:t> </a:t>
            </a:r>
            <a:r>
              <a:rPr sz="2400" b="1" spc="-5" dirty="0">
                <a:solidFill>
                  <a:srgbClr val="FF0000"/>
                </a:solidFill>
                <a:latin typeface="Times New Roman"/>
                <a:cs typeface="Times New Roman"/>
              </a:rPr>
              <a:t>variance</a:t>
            </a:r>
            <a:r>
              <a:rPr sz="2400" b="1" dirty="0">
                <a:solidFill>
                  <a:srgbClr val="FF0000"/>
                </a:solidFill>
                <a:latin typeface="Times New Roman"/>
                <a:cs typeface="Times New Roman"/>
              </a:rPr>
              <a:t> is</a:t>
            </a:r>
            <a:r>
              <a:rPr sz="2400" b="1" spc="40" dirty="0">
                <a:solidFill>
                  <a:srgbClr val="FF0000"/>
                </a:solidFill>
                <a:latin typeface="Times New Roman"/>
                <a:cs typeface="Times New Roman"/>
              </a:rPr>
              <a:t> </a:t>
            </a:r>
            <a:r>
              <a:rPr sz="2400" b="1" spc="10" dirty="0">
                <a:solidFill>
                  <a:srgbClr val="FF0000"/>
                </a:solidFill>
                <a:latin typeface="Times New Roman"/>
                <a:cs typeface="Times New Roman"/>
              </a:rPr>
              <a:t>thus</a:t>
            </a:r>
            <a:r>
              <a:rPr sz="2400" b="1" spc="-20" dirty="0">
                <a:solidFill>
                  <a:srgbClr val="FF0000"/>
                </a:solidFill>
                <a:latin typeface="Times New Roman"/>
                <a:cs typeface="Times New Roman"/>
              </a:rPr>
              <a:t> </a:t>
            </a:r>
            <a:r>
              <a:rPr sz="2400" b="1" spc="-5" dirty="0">
                <a:solidFill>
                  <a:srgbClr val="FF0000"/>
                </a:solidFill>
                <a:latin typeface="Times New Roman"/>
                <a:cs typeface="Times New Roman"/>
              </a:rPr>
              <a:t>σ^2.</a:t>
            </a:r>
            <a:endParaRPr sz="2400" dirty="0">
              <a:latin typeface="Times New Roman"/>
              <a:cs typeface="Times New Roman"/>
            </a:endParaRPr>
          </a:p>
          <a:p>
            <a:pPr marL="352425" indent="-276860">
              <a:lnSpc>
                <a:spcPct val="100000"/>
              </a:lnSpc>
              <a:spcBef>
                <a:spcPts val="570"/>
              </a:spcBef>
              <a:buClr>
                <a:srgbClr val="9BBA58"/>
              </a:buClr>
              <a:buSzPct val="93750"/>
              <a:buFont typeface="Arial MT"/>
              <a:buChar char="–"/>
              <a:tabLst>
                <a:tab pos="353060" algn="l"/>
              </a:tabLst>
            </a:pPr>
            <a:r>
              <a:rPr sz="2400" b="1" dirty="0">
                <a:solidFill>
                  <a:srgbClr val="FF0000"/>
                </a:solidFill>
                <a:latin typeface="Times New Roman"/>
                <a:cs typeface="Times New Roman"/>
              </a:rPr>
              <a:t>Few</a:t>
            </a:r>
            <a:r>
              <a:rPr sz="2400" b="1" spc="-45" dirty="0">
                <a:solidFill>
                  <a:srgbClr val="FF0000"/>
                </a:solidFill>
                <a:latin typeface="Times New Roman"/>
                <a:cs typeface="Times New Roman"/>
              </a:rPr>
              <a:t> </a:t>
            </a:r>
            <a:r>
              <a:rPr sz="2400" b="1" spc="-5" dirty="0">
                <a:solidFill>
                  <a:srgbClr val="FF0000"/>
                </a:solidFill>
                <a:latin typeface="Times New Roman"/>
                <a:cs typeface="Times New Roman"/>
              </a:rPr>
              <a:t>terms:</a:t>
            </a:r>
            <a:endParaRPr sz="2400" dirty="0">
              <a:latin typeface="Times New Roman"/>
              <a:cs typeface="Times New Roman"/>
            </a:endParaRPr>
          </a:p>
          <a:p>
            <a:pPr marL="753110" lvl="1" indent="-276860">
              <a:lnSpc>
                <a:spcPct val="100000"/>
              </a:lnSpc>
              <a:spcBef>
                <a:spcPts val="525"/>
              </a:spcBef>
              <a:buClr>
                <a:srgbClr val="9BBA58"/>
              </a:buClr>
              <a:buSzPct val="92500"/>
              <a:buFont typeface="Arial MT"/>
              <a:buChar char="•"/>
              <a:tabLst>
                <a:tab pos="752475" algn="l"/>
                <a:tab pos="753110" algn="l"/>
              </a:tabLst>
            </a:pPr>
            <a:r>
              <a:rPr sz="2000" b="1" spc="-15" dirty="0">
                <a:latin typeface="Times New Roman"/>
                <a:cs typeface="Times New Roman"/>
              </a:rPr>
              <a:t>M</a:t>
            </a:r>
            <a:r>
              <a:rPr sz="2000" b="1" spc="40" dirty="0">
                <a:latin typeface="Times New Roman"/>
                <a:cs typeface="Times New Roman"/>
              </a:rPr>
              <a:t>o</a:t>
            </a:r>
            <a:r>
              <a:rPr sz="2000" b="1" spc="10" dirty="0">
                <a:latin typeface="Times New Roman"/>
                <a:cs typeface="Times New Roman"/>
              </a:rPr>
              <a:t>de</a:t>
            </a:r>
            <a:r>
              <a:rPr sz="2000" b="1" spc="5" dirty="0">
                <a:latin typeface="Times New Roman"/>
                <a:cs typeface="Times New Roman"/>
              </a:rPr>
              <a:t>:</a:t>
            </a:r>
            <a:r>
              <a:rPr sz="2000" b="1" spc="-50" dirty="0">
                <a:latin typeface="Times New Roman"/>
                <a:cs typeface="Times New Roman"/>
              </a:rPr>
              <a:t> </a:t>
            </a:r>
            <a:r>
              <a:rPr sz="2000" b="1" spc="45" dirty="0">
                <a:latin typeface="Times New Roman"/>
                <a:cs typeface="Times New Roman"/>
              </a:rPr>
              <a:t>R</a:t>
            </a:r>
            <a:r>
              <a:rPr sz="2000" b="1" spc="10" dirty="0">
                <a:latin typeface="Times New Roman"/>
                <a:cs typeface="Times New Roman"/>
              </a:rPr>
              <a:t>epe</a:t>
            </a:r>
            <a:r>
              <a:rPr sz="2000" b="1" spc="40" dirty="0">
                <a:latin typeface="Times New Roman"/>
                <a:cs typeface="Times New Roman"/>
              </a:rPr>
              <a:t>a</a:t>
            </a:r>
            <a:r>
              <a:rPr sz="2000" b="1" spc="10" dirty="0">
                <a:latin typeface="Times New Roman"/>
                <a:cs typeface="Times New Roman"/>
              </a:rPr>
              <a:t>ted</a:t>
            </a:r>
            <a:r>
              <a:rPr sz="2000" b="1" spc="-200" dirty="0">
                <a:latin typeface="Times New Roman"/>
                <a:cs typeface="Times New Roman"/>
              </a:rPr>
              <a:t> </a:t>
            </a:r>
            <a:r>
              <a:rPr sz="2000" b="1" spc="10" dirty="0">
                <a:latin typeface="Times New Roman"/>
                <a:cs typeface="Times New Roman"/>
              </a:rPr>
              <a:t>ter</a:t>
            </a:r>
            <a:r>
              <a:rPr sz="2000" b="1" spc="-15" dirty="0">
                <a:latin typeface="Times New Roman"/>
                <a:cs typeface="Times New Roman"/>
              </a:rPr>
              <a:t>m</a:t>
            </a:r>
            <a:r>
              <a:rPr sz="2000" b="1" spc="10" dirty="0">
                <a:latin typeface="Times New Roman"/>
                <a:cs typeface="Times New Roman"/>
              </a:rPr>
              <a:t>s</a:t>
            </a:r>
            <a:endParaRPr sz="2000" dirty="0">
              <a:latin typeface="Times New Roman"/>
              <a:cs typeface="Times New Roman"/>
            </a:endParaRPr>
          </a:p>
          <a:p>
            <a:pPr marL="753110" lvl="1" indent="-276860">
              <a:lnSpc>
                <a:spcPct val="100000"/>
              </a:lnSpc>
              <a:spcBef>
                <a:spcPts val="455"/>
              </a:spcBef>
              <a:buClr>
                <a:srgbClr val="9BBA58"/>
              </a:buClr>
              <a:buSzPct val="92500"/>
              <a:buFont typeface="Arial MT"/>
              <a:buChar char="•"/>
              <a:tabLst>
                <a:tab pos="752475" algn="l"/>
                <a:tab pos="753110" algn="l"/>
              </a:tabLst>
            </a:pPr>
            <a:r>
              <a:rPr sz="2000" b="1" spc="15" dirty="0">
                <a:latin typeface="Times New Roman"/>
                <a:cs typeface="Times New Roman"/>
              </a:rPr>
              <a:t>Median</a:t>
            </a:r>
            <a:r>
              <a:rPr sz="2000" b="1" spc="-120" dirty="0">
                <a:latin typeface="Times New Roman"/>
                <a:cs typeface="Times New Roman"/>
              </a:rPr>
              <a:t> </a:t>
            </a:r>
            <a:r>
              <a:rPr sz="2000" b="1" spc="5" dirty="0">
                <a:latin typeface="Times New Roman"/>
                <a:cs typeface="Times New Roman"/>
              </a:rPr>
              <a:t>:</a:t>
            </a:r>
            <a:r>
              <a:rPr sz="2000" b="1" spc="-55" dirty="0">
                <a:latin typeface="Times New Roman"/>
                <a:cs typeface="Times New Roman"/>
              </a:rPr>
              <a:t> </a:t>
            </a:r>
            <a:r>
              <a:rPr sz="2000" b="1" spc="15" dirty="0">
                <a:latin typeface="Times New Roman"/>
                <a:cs typeface="Times New Roman"/>
              </a:rPr>
              <a:t>middle</a:t>
            </a:r>
            <a:r>
              <a:rPr sz="2000" b="1" spc="-120" dirty="0">
                <a:latin typeface="Times New Roman"/>
                <a:cs typeface="Times New Roman"/>
              </a:rPr>
              <a:t> </a:t>
            </a:r>
            <a:r>
              <a:rPr sz="2000" b="1" spc="20" dirty="0">
                <a:latin typeface="Times New Roman"/>
                <a:cs typeface="Times New Roman"/>
              </a:rPr>
              <a:t>data</a:t>
            </a:r>
            <a:r>
              <a:rPr sz="2000" b="1" spc="-90" dirty="0">
                <a:latin typeface="Times New Roman"/>
                <a:cs typeface="Times New Roman"/>
              </a:rPr>
              <a:t> </a:t>
            </a:r>
            <a:r>
              <a:rPr sz="2000" b="1" spc="15" dirty="0">
                <a:latin typeface="Times New Roman"/>
                <a:cs typeface="Times New Roman"/>
              </a:rPr>
              <a:t>(if</a:t>
            </a:r>
            <a:r>
              <a:rPr sz="2000" b="1" spc="-50" dirty="0">
                <a:latin typeface="Times New Roman"/>
                <a:cs typeface="Times New Roman"/>
              </a:rPr>
              <a:t> </a:t>
            </a:r>
            <a:r>
              <a:rPr sz="2000" b="1" spc="10" dirty="0">
                <a:latin typeface="Times New Roman"/>
                <a:cs typeface="Times New Roman"/>
              </a:rPr>
              <a:t>there</a:t>
            </a:r>
            <a:r>
              <a:rPr sz="2000" b="1" spc="-50" dirty="0">
                <a:latin typeface="Times New Roman"/>
                <a:cs typeface="Times New Roman"/>
              </a:rPr>
              <a:t> </a:t>
            </a:r>
            <a:r>
              <a:rPr sz="2000" b="1" spc="20" dirty="0">
                <a:latin typeface="Times New Roman"/>
                <a:cs typeface="Times New Roman"/>
              </a:rPr>
              <a:t>are</a:t>
            </a:r>
            <a:r>
              <a:rPr sz="2000" b="1" spc="-125" dirty="0">
                <a:latin typeface="Times New Roman"/>
                <a:cs typeface="Times New Roman"/>
              </a:rPr>
              <a:t> </a:t>
            </a:r>
            <a:r>
              <a:rPr sz="2000" b="1" spc="10" dirty="0">
                <a:latin typeface="Times New Roman"/>
                <a:cs typeface="Times New Roman"/>
              </a:rPr>
              <a:t>9</a:t>
            </a:r>
            <a:r>
              <a:rPr sz="2000" b="1" spc="-10" dirty="0">
                <a:latin typeface="Times New Roman"/>
                <a:cs typeface="Times New Roman"/>
              </a:rPr>
              <a:t> </a:t>
            </a:r>
            <a:r>
              <a:rPr sz="2000" b="1" spc="25" dirty="0">
                <a:latin typeface="Times New Roman"/>
                <a:cs typeface="Times New Roman"/>
              </a:rPr>
              <a:t>data,</a:t>
            </a:r>
            <a:r>
              <a:rPr sz="2000" b="1" spc="-185" dirty="0">
                <a:latin typeface="Times New Roman"/>
                <a:cs typeface="Times New Roman"/>
              </a:rPr>
              <a:t> </a:t>
            </a:r>
            <a:r>
              <a:rPr sz="2000" b="1" spc="10" dirty="0">
                <a:latin typeface="Times New Roman"/>
                <a:cs typeface="Times New Roman"/>
              </a:rPr>
              <a:t>the</a:t>
            </a:r>
            <a:r>
              <a:rPr sz="2000" b="1" spc="20" dirty="0">
                <a:latin typeface="Times New Roman"/>
                <a:cs typeface="Times New Roman"/>
              </a:rPr>
              <a:t> </a:t>
            </a:r>
            <a:r>
              <a:rPr sz="2000" b="1" spc="15" dirty="0">
                <a:latin typeface="Times New Roman"/>
                <a:cs typeface="Times New Roman"/>
              </a:rPr>
              <a:t>5</a:t>
            </a:r>
            <a:r>
              <a:rPr sz="2025" b="1" spc="22" baseline="24691" dirty="0">
                <a:latin typeface="Times New Roman"/>
                <a:cs typeface="Times New Roman"/>
              </a:rPr>
              <a:t>th</a:t>
            </a:r>
            <a:r>
              <a:rPr sz="2025" b="1" spc="60" baseline="24691" dirty="0">
                <a:latin typeface="Times New Roman"/>
                <a:cs typeface="Times New Roman"/>
              </a:rPr>
              <a:t> </a:t>
            </a:r>
            <a:r>
              <a:rPr sz="2000" b="1" spc="20" dirty="0">
                <a:latin typeface="Times New Roman"/>
                <a:cs typeface="Times New Roman"/>
              </a:rPr>
              <a:t>one</a:t>
            </a:r>
            <a:r>
              <a:rPr sz="2000" b="1" spc="-50" dirty="0">
                <a:latin typeface="Times New Roman"/>
                <a:cs typeface="Times New Roman"/>
              </a:rPr>
              <a:t> </a:t>
            </a:r>
            <a:r>
              <a:rPr sz="2000" b="1" spc="25" dirty="0">
                <a:latin typeface="Times New Roman"/>
                <a:cs typeface="Times New Roman"/>
              </a:rPr>
              <a:t>is</a:t>
            </a:r>
            <a:r>
              <a:rPr sz="2000" b="1" spc="-85" dirty="0">
                <a:latin typeface="Times New Roman"/>
                <a:cs typeface="Times New Roman"/>
              </a:rPr>
              <a:t> </a:t>
            </a:r>
            <a:r>
              <a:rPr sz="2000" b="1" spc="10" dirty="0">
                <a:latin typeface="Times New Roman"/>
                <a:cs typeface="Times New Roman"/>
              </a:rPr>
              <a:t>the</a:t>
            </a:r>
            <a:r>
              <a:rPr sz="2000" b="1" spc="20" dirty="0">
                <a:latin typeface="Times New Roman"/>
                <a:cs typeface="Times New Roman"/>
              </a:rPr>
              <a:t> </a:t>
            </a:r>
            <a:r>
              <a:rPr sz="2000" b="1" spc="15" dirty="0">
                <a:latin typeface="Times New Roman"/>
                <a:cs typeface="Times New Roman"/>
              </a:rPr>
              <a:t>median)</a:t>
            </a:r>
            <a:endParaRPr sz="2000" dirty="0">
              <a:latin typeface="Times New Roman"/>
              <a:cs typeface="Times New Roman"/>
            </a:endParaRPr>
          </a:p>
          <a:p>
            <a:pPr marL="753110" lvl="1" indent="-276860">
              <a:lnSpc>
                <a:spcPct val="100000"/>
              </a:lnSpc>
              <a:spcBef>
                <a:spcPts val="530"/>
              </a:spcBef>
              <a:buClr>
                <a:srgbClr val="9BBA58"/>
              </a:buClr>
              <a:buSzPct val="92500"/>
              <a:buFont typeface="Arial MT"/>
              <a:buChar char="•"/>
              <a:tabLst>
                <a:tab pos="752475" algn="l"/>
                <a:tab pos="753110" algn="l"/>
              </a:tabLst>
            </a:pPr>
            <a:r>
              <a:rPr sz="2000" b="1" spc="-20" dirty="0">
                <a:latin typeface="Times New Roman"/>
                <a:cs typeface="Times New Roman"/>
              </a:rPr>
              <a:t>M</a:t>
            </a:r>
            <a:r>
              <a:rPr sz="2000" b="1" spc="10" dirty="0">
                <a:latin typeface="Times New Roman"/>
                <a:cs typeface="Times New Roman"/>
              </a:rPr>
              <a:t>e</a:t>
            </a:r>
            <a:r>
              <a:rPr sz="2000" b="1" spc="45" dirty="0">
                <a:latin typeface="Times New Roman"/>
                <a:cs typeface="Times New Roman"/>
              </a:rPr>
              <a:t>a</a:t>
            </a:r>
            <a:r>
              <a:rPr sz="2000" b="1" spc="15" dirty="0">
                <a:latin typeface="Times New Roman"/>
                <a:cs typeface="Times New Roman"/>
              </a:rPr>
              <a:t>n</a:t>
            </a:r>
            <a:r>
              <a:rPr sz="2000" b="1" spc="-55" dirty="0">
                <a:latin typeface="Times New Roman"/>
                <a:cs typeface="Times New Roman"/>
              </a:rPr>
              <a:t> </a:t>
            </a:r>
            <a:r>
              <a:rPr sz="2000" b="1" spc="10" dirty="0">
                <a:latin typeface="Times New Roman"/>
                <a:cs typeface="Times New Roman"/>
              </a:rPr>
              <a:t>:</a:t>
            </a:r>
            <a:r>
              <a:rPr sz="2000" b="1" spc="-50" dirty="0">
                <a:latin typeface="Times New Roman"/>
                <a:cs typeface="Times New Roman"/>
              </a:rPr>
              <a:t> </a:t>
            </a:r>
            <a:r>
              <a:rPr sz="2000" b="1" spc="40" dirty="0">
                <a:latin typeface="Times New Roman"/>
                <a:cs typeface="Times New Roman"/>
              </a:rPr>
              <a:t>i</a:t>
            </a:r>
            <a:r>
              <a:rPr sz="2000" b="1" spc="10" dirty="0">
                <a:latin typeface="Times New Roman"/>
                <a:cs typeface="Times New Roman"/>
              </a:rPr>
              <a:t>s</a:t>
            </a:r>
            <a:r>
              <a:rPr sz="2000" b="1" spc="-15" dirty="0">
                <a:latin typeface="Times New Roman"/>
                <a:cs typeface="Times New Roman"/>
              </a:rPr>
              <a:t> </a:t>
            </a:r>
            <a:r>
              <a:rPr sz="2000" b="1" spc="10" dirty="0">
                <a:latin typeface="Times New Roman"/>
                <a:cs typeface="Times New Roman"/>
              </a:rPr>
              <a:t>the</a:t>
            </a:r>
            <a:r>
              <a:rPr sz="2000" b="1" spc="-55" dirty="0">
                <a:latin typeface="Times New Roman"/>
                <a:cs typeface="Times New Roman"/>
              </a:rPr>
              <a:t> </a:t>
            </a:r>
            <a:r>
              <a:rPr sz="2000" b="1" spc="45" dirty="0">
                <a:latin typeface="Times New Roman"/>
                <a:cs typeface="Times New Roman"/>
              </a:rPr>
              <a:t>av</a:t>
            </a:r>
            <a:r>
              <a:rPr sz="2000" b="1" spc="10" dirty="0">
                <a:latin typeface="Times New Roman"/>
                <a:cs typeface="Times New Roman"/>
              </a:rPr>
              <a:t>er</a:t>
            </a:r>
            <a:r>
              <a:rPr sz="2000" b="1" spc="50" dirty="0">
                <a:latin typeface="Times New Roman"/>
                <a:cs typeface="Times New Roman"/>
              </a:rPr>
              <a:t>a</a:t>
            </a:r>
            <a:r>
              <a:rPr sz="2000" b="1" spc="-25" dirty="0">
                <a:latin typeface="Times New Roman"/>
                <a:cs typeface="Times New Roman"/>
              </a:rPr>
              <a:t>g</a:t>
            </a:r>
            <a:r>
              <a:rPr sz="2000" b="1" spc="10" dirty="0">
                <a:latin typeface="Times New Roman"/>
                <a:cs typeface="Times New Roman"/>
              </a:rPr>
              <a:t>e</a:t>
            </a:r>
            <a:r>
              <a:rPr sz="2000" b="1" spc="-204" dirty="0">
                <a:latin typeface="Times New Roman"/>
                <a:cs typeface="Times New Roman"/>
              </a:rPr>
              <a:t> </a:t>
            </a:r>
            <a:r>
              <a:rPr sz="2000" b="1" spc="50" dirty="0">
                <a:latin typeface="Times New Roman"/>
                <a:cs typeface="Times New Roman"/>
              </a:rPr>
              <a:t>o</a:t>
            </a:r>
            <a:r>
              <a:rPr sz="2000" b="1" spc="10" dirty="0">
                <a:latin typeface="Times New Roman"/>
                <a:cs typeface="Times New Roman"/>
              </a:rPr>
              <a:t>f</a:t>
            </a:r>
            <a:r>
              <a:rPr sz="2000" b="1" spc="-55" dirty="0">
                <a:latin typeface="Times New Roman"/>
                <a:cs typeface="Times New Roman"/>
              </a:rPr>
              <a:t> </a:t>
            </a:r>
            <a:r>
              <a:rPr sz="2000" b="1" spc="40" dirty="0">
                <a:latin typeface="Times New Roman"/>
                <a:cs typeface="Times New Roman"/>
              </a:rPr>
              <a:t>al</a:t>
            </a:r>
            <a:r>
              <a:rPr sz="2000" b="1" spc="5" dirty="0">
                <a:latin typeface="Times New Roman"/>
                <a:cs typeface="Times New Roman"/>
              </a:rPr>
              <a:t>l</a:t>
            </a:r>
            <a:r>
              <a:rPr sz="2000" b="1" spc="-85" dirty="0">
                <a:latin typeface="Times New Roman"/>
                <a:cs typeface="Times New Roman"/>
              </a:rPr>
              <a:t> </a:t>
            </a:r>
            <a:r>
              <a:rPr sz="2000" b="1" spc="10" dirty="0">
                <a:latin typeface="Times New Roman"/>
                <a:cs typeface="Times New Roman"/>
              </a:rPr>
              <a:t>the</a:t>
            </a:r>
            <a:r>
              <a:rPr sz="2000" b="1" spc="-55" dirty="0">
                <a:latin typeface="Times New Roman"/>
                <a:cs typeface="Times New Roman"/>
              </a:rPr>
              <a:t> </a:t>
            </a:r>
            <a:r>
              <a:rPr sz="2000" b="1" spc="15" dirty="0">
                <a:latin typeface="Times New Roman"/>
                <a:cs typeface="Times New Roman"/>
              </a:rPr>
              <a:t>d</a:t>
            </a:r>
            <a:r>
              <a:rPr sz="2000" b="1" spc="35" dirty="0">
                <a:latin typeface="Times New Roman"/>
                <a:cs typeface="Times New Roman"/>
              </a:rPr>
              <a:t>a</a:t>
            </a:r>
            <a:r>
              <a:rPr sz="2000" b="1" spc="10" dirty="0">
                <a:latin typeface="Times New Roman"/>
                <a:cs typeface="Times New Roman"/>
              </a:rPr>
              <a:t>ta</a:t>
            </a:r>
            <a:r>
              <a:rPr sz="2000" b="1" spc="-90" dirty="0">
                <a:latin typeface="Times New Roman"/>
                <a:cs typeface="Times New Roman"/>
              </a:rPr>
              <a:t> </a:t>
            </a:r>
            <a:r>
              <a:rPr sz="2000" b="1" spc="15" dirty="0">
                <a:latin typeface="Times New Roman"/>
                <a:cs typeface="Times New Roman"/>
              </a:rPr>
              <a:t>p</a:t>
            </a:r>
            <a:r>
              <a:rPr sz="2000" b="1" spc="40" dirty="0">
                <a:latin typeface="Times New Roman"/>
                <a:cs typeface="Times New Roman"/>
              </a:rPr>
              <a:t>oi</a:t>
            </a:r>
            <a:r>
              <a:rPr sz="2000" b="1" spc="10" dirty="0">
                <a:latin typeface="Times New Roman"/>
                <a:cs typeface="Times New Roman"/>
              </a:rPr>
              <a:t>nts</a:t>
            </a:r>
            <a:endParaRPr sz="2000" dirty="0">
              <a:latin typeface="Times New Roman"/>
              <a:cs typeface="Times New Roman"/>
            </a:endParaRPr>
          </a:p>
          <a:p>
            <a:pPr marL="753110" lvl="1" indent="-276860">
              <a:lnSpc>
                <a:spcPct val="100000"/>
              </a:lnSpc>
              <a:spcBef>
                <a:spcPts val="455"/>
              </a:spcBef>
              <a:buClr>
                <a:srgbClr val="9BBA58"/>
              </a:buClr>
              <a:buSzPct val="92500"/>
              <a:buFont typeface="Arial MT"/>
              <a:buChar char="•"/>
              <a:tabLst>
                <a:tab pos="752475" algn="l"/>
                <a:tab pos="753110" algn="l"/>
              </a:tabLst>
            </a:pPr>
            <a:r>
              <a:rPr sz="2000" b="1" spc="20" dirty="0">
                <a:latin typeface="Times New Roman"/>
                <a:cs typeface="Times New Roman"/>
              </a:rPr>
              <a:t>SD-</a:t>
            </a:r>
            <a:r>
              <a:rPr sz="2000" b="1" spc="-50" dirty="0">
                <a:latin typeface="Times New Roman"/>
                <a:cs typeface="Times New Roman"/>
              </a:rPr>
              <a:t> </a:t>
            </a:r>
            <a:r>
              <a:rPr sz="2000" b="1" spc="20" dirty="0">
                <a:latin typeface="Times New Roman"/>
                <a:cs typeface="Times New Roman"/>
              </a:rPr>
              <a:t>standard</a:t>
            </a:r>
            <a:r>
              <a:rPr sz="2000" b="1" spc="-190" dirty="0">
                <a:latin typeface="Times New Roman"/>
                <a:cs typeface="Times New Roman"/>
              </a:rPr>
              <a:t> </a:t>
            </a:r>
            <a:r>
              <a:rPr sz="2000" b="1" spc="15" dirty="0">
                <a:latin typeface="Times New Roman"/>
                <a:cs typeface="Times New Roman"/>
              </a:rPr>
              <a:t>Deviation,</a:t>
            </a:r>
            <a:r>
              <a:rPr sz="2000" b="1" spc="-180" dirty="0">
                <a:latin typeface="Times New Roman"/>
                <a:cs typeface="Times New Roman"/>
              </a:rPr>
              <a:t> </a:t>
            </a:r>
            <a:r>
              <a:rPr sz="2000" b="1" spc="10" dirty="0">
                <a:latin typeface="Times New Roman"/>
                <a:cs typeface="Times New Roman"/>
              </a:rPr>
              <a:t>indicates</a:t>
            </a:r>
            <a:r>
              <a:rPr sz="2000" b="1" spc="-165" dirty="0">
                <a:latin typeface="Times New Roman"/>
                <a:cs typeface="Times New Roman"/>
              </a:rPr>
              <a:t> </a:t>
            </a:r>
            <a:r>
              <a:rPr sz="2000" b="1" spc="25" dirty="0">
                <a:latin typeface="Times New Roman"/>
                <a:cs typeface="Times New Roman"/>
              </a:rPr>
              <a:t>how</a:t>
            </a:r>
            <a:r>
              <a:rPr sz="2000" b="1" spc="-75" dirty="0">
                <a:latin typeface="Times New Roman"/>
                <a:cs typeface="Times New Roman"/>
              </a:rPr>
              <a:t> </a:t>
            </a:r>
            <a:r>
              <a:rPr sz="2000" b="1" spc="5" dirty="0">
                <a:latin typeface="Times New Roman"/>
                <a:cs typeface="Times New Roman"/>
              </a:rPr>
              <a:t>much</a:t>
            </a:r>
            <a:r>
              <a:rPr sz="2000" b="1" spc="-50" dirty="0">
                <a:latin typeface="Times New Roman"/>
                <a:cs typeface="Times New Roman"/>
              </a:rPr>
              <a:t> </a:t>
            </a:r>
            <a:r>
              <a:rPr sz="2000" b="1" spc="10" dirty="0">
                <a:latin typeface="Times New Roman"/>
                <a:cs typeface="Times New Roman"/>
              </a:rPr>
              <a:t>the</a:t>
            </a:r>
            <a:r>
              <a:rPr sz="2000" b="1" spc="-40" dirty="0">
                <a:latin typeface="Times New Roman"/>
                <a:cs typeface="Times New Roman"/>
              </a:rPr>
              <a:t> </a:t>
            </a:r>
            <a:r>
              <a:rPr sz="2000" b="1" spc="20" dirty="0">
                <a:latin typeface="Times New Roman"/>
                <a:cs typeface="Times New Roman"/>
              </a:rPr>
              <a:t>data</a:t>
            </a:r>
            <a:r>
              <a:rPr sz="2000" b="1" spc="-80" dirty="0">
                <a:latin typeface="Times New Roman"/>
                <a:cs typeface="Times New Roman"/>
              </a:rPr>
              <a:t> </a:t>
            </a:r>
            <a:r>
              <a:rPr sz="2000" b="1" spc="25" dirty="0">
                <a:latin typeface="Times New Roman"/>
                <a:cs typeface="Times New Roman"/>
              </a:rPr>
              <a:t>is</a:t>
            </a:r>
            <a:r>
              <a:rPr sz="2000" b="1" spc="-80" dirty="0">
                <a:latin typeface="Times New Roman"/>
                <a:cs typeface="Times New Roman"/>
              </a:rPr>
              <a:t> </a:t>
            </a:r>
            <a:r>
              <a:rPr sz="2000" b="1" spc="20" dirty="0">
                <a:latin typeface="Times New Roman"/>
                <a:cs typeface="Times New Roman"/>
              </a:rPr>
              <a:t>deviated</a:t>
            </a:r>
            <a:r>
              <a:rPr sz="2000" b="1" spc="-190" dirty="0">
                <a:latin typeface="Times New Roman"/>
                <a:cs typeface="Times New Roman"/>
              </a:rPr>
              <a:t> </a:t>
            </a:r>
            <a:r>
              <a:rPr sz="2000" b="1" spc="20" dirty="0">
                <a:latin typeface="Times New Roman"/>
                <a:cs typeface="Times New Roman"/>
              </a:rPr>
              <a:t>from</a:t>
            </a:r>
            <a:r>
              <a:rPr sz="2000" b="1" spc="-80" dirty="0">
                <a:latin typeface="Times New Roman"/>
                <a:cs typeface="Times New Roman"/>
              </a:rPr>
              <a:t> </a:t>
            </a:r>
            <a:r>
              <a:rPr sz="2000" b="1" spc="10" dirty="0">
                <a:latin typeface="Times New Roman"/>
                <a:cs typeface="Times New Roman"/>
              </a:rPr>
              <a:t>the</a:t>
            </a:r>
            <a:r>
              <a:rPr sz="2000" b="1" spc="-40" dirty="0">
                <a:latin typeface="Times New Roman"/>
                <a:cs typeface="Times New Roman"/>
              </a:rPr>
              <a:t> </a:t>
            </a:r>
            <a:r>
              <a:rPr sz="2000" b="1" spc="10" dirty="0">
                <a:latin typeface="Times New Roman"/>
                <a:cs typeface="Times New Roman"/>
              </a:rPr>
              <a:t>mean.</a:t>
            </a:r>
            <a:endParaRPr sz="2000" dirty="0">
              <a:latin typeface="Times New Roman"/>
              <a:cs typeface="Times New Roman"/>
            </a:endParaRPr>
          </a:p>
          <a:p>
            <a:pPr marL="1210310" lvl="2" indent="-276860">
              <a:lnSpc>
                <a:spcPct val="100000"/>
              </a:lnSpc>
              <a:spcBef>
                <a:spcPts val="450"/>
              </a:spcBef>
              <a:buClr>
                <a:srgbClr val="9BBA58"/>
              </a:buClr>
              <a:buSzPct val="96774"/>
              <a:buFont typeface="Arial MT"/>
              <a:buChar char="–"/>
              <a:tabLst>
                <a:tab pos="1210310" algn="l"/>
                <a:tab pos="1210945" algn="l"/>
              </a:tabLst>
            </a:pPr>
            <a:r>
              <a:rPr sz="1550" b="1" spc="25" dirty="0">
                <a:latin typeface="Times New Roman"/>
                <a:cs typeface="Times New Roman"/>
              </a:rPr>
              <a:t>Low</a:t>
            </a:r>
            <a:r>
              <a:rPr sz="1550" b="1" spc="-25" dirty="0">
                <a:latin typeface="Times New Roman"/>
                <a:cs typeface="Times New Roman"/>
              </a:rPr>
              <a:t> </a:t>
            </a:r>
            <a:r>
              <a:rPr sz="1550" b="1" spc="25" dirty="0">
                <a:latin typeface="Times New Roman"/>
                <a:cs typeface="Times New Roman"/>
              </a:rPr>
              <a:t>SD</a:t>
            </a:r>
            <a:r>
              <a:rPr sz="1550" b="1" spc="50" dirty="0">
                <a:latin typeface="Times New Roman"/>
                <a:cs typeface="Times New Roman"/>
              </a:rPr>
              <a:t> </a:t>
            </a:r>
            <a:r>
              <a:rPr sz="1550" b="1" spc="-5" dirty="0">
                <a:latin typeface="Times New Roman"/>
                <a:cs typeface="Times New Roman"/>
              </a:rPr>
              <a:t>indicates</a:t>
            </a:r>
            <a:r>
              <a:rPr sz="1550" b="1" spc="204" dirty="0">
                <a:latin typeface="Times New Roman"/>
                <a:cs typeface="Times New Roman"/>
              </a:rPr>
              <a:t> </a:t>
            </a:r>
            <a:r>
              <a:rPr sz="1550" b="1" spc="5" dirty="0">
                <a:latin typeface="Times New Roman"/>
                <a:cs typeface="Times New Roman"/>
              </a:rPr>
              <a:t>that</a:t>
            </a:r>
            <a:r>
              <a:rPr sz="1550" b="1" spc="65" dirty="0">
                <a:latin typeface="Times New Roman"/>
                <a:cs typeface="Times New Roman"/>
              </a:rPr>
              <a:t> </a:t>
            </a:r>
            <a:r>
              <a:rPr sz="1550" b="1" spc="-5" dirty="0">
                <a:latin typeface="Times New Roman"/>
                <a:cs typeface="Times New Roman"/>
              </a:rPr>
              <a:t>all</a:t>
            </a:r>
            <a:r>
              <a:rPr sz="1550" b="1" spc="75" dirty="0">
                <a:latin typeface="Times New Roman"/>
                <a:cs typeface="Times New Roman"/>
              </a:rPr>
              <a:t> </a:t>
            </a:r>
            <a:r>
              <a:rPr sz="1550" b="1" spc="5" dirty="0">
                <a:latin typeface="Times New Roman"/>
                <a:cs typeface="Times New Roman"/>
              </a:rPr>
              <a:t>data</a:t>
            </a:r>
            <a:r>
              <a:rPr sz="1550" b="1" spc="95" dirty="0">
                <a:latin typeface="Times New Roman"/>
                <a:cs typeface="Times New Roman"/>
              </a:rPr>
              <a:t> </a:t>
            </a:r>
            <a:r>
              <a:rPr sz="1550" b="1" spc="-10" dirty="0">
                <a:latin typeface="Times New Roman"/>
                <a:cs typeface="Times New Roman"/>
              </a:rPr>
              <a:t>points</a:t>
            </a:r>
            <a:r>
              <a:rPr sz="1550" b="1" spc="190" dirty="0">
                <a:latin typeface="Times New Roman"/>
                <a:cs typeface="Times New Roman"/>
              </a:rPr>
              <a:t> </a:t>
            </a:r>
            <a:r>
              <a:rPr sz="1550" b="1" spc="-15" dirty="0">
                <a:latin typeface="Times New Roman"/>
                <a:cs typeface="Times New Roman"/>
              </a:rPr>
              <a:t>are</a:t>
            </a:r>
            <a:r>
              <a:rPr sz="1550" b="1" spc="114" dirty="0">
                <a:latin typeface="Times New Roman"/>
                <a:cs typeface="Times New Roman"/>
              </a:rPr>
              <a:t> </a:t>
            </a:r>
            <a:r>
              <a:rPr sz="1550" b="1" spc="10" dirty="0">
                <a:latin typeface="Times New Roman"/>
                <a:cs typeface="Times New Roman"/>
              </a:rPr>
              <a:t>placed</a:t>
            </a:r>
            <a:r>
              <a:rPr sz="1550" b="1" spc="15" dirty="0">
                <a:latin typeface="Times New Roman"/>
                <a:cs typeface="Times New Roman"/>
              </a:rPr>
              <a:t> </a:t>
            </a:r>
            <a:r>
              <a:rPr sz="1550" b="1" spc="10" dirty="0">
                <a:latin typeface="Times New Roman"/>
                <a:cs typeface="Times New Roman"/>
              </a:rPr>
              <a:t>close</a:t>
            </a:r>
            <a:r>
              <a:rPr sz="1550" b="1" spc="114" dirty="0">
                <a:latin typeface="Times New Roman"/>
                <a:cs typeface="Times New Roman"/>
              </a:rPr>
              <a:t> </a:t>
            </a:r>
            <a:r>
              <a:rPr sz="1550" b="1" spc="-40" dirty="0">
                <a:latin typeface="Times New Roman"/>
                <a:cs typeface="Times New Roman"/>
              </a:rPr>
              <a:t>by</a:t>
            </a:r>
            <a:endParaRPr sz="1550" dirty="0">
              <a:latin typeface="Times New Roman"/>
              <a:cs typeface="Times New Roman"/>
            </a:endParaRPr>
          </a:p>
          <a:p>
            <a:pPr marL="1210310" lvl="2" indent="-276860">
              <a:lnSpc>
                <a:spcPct val="100000"/>
              </a:lnSpc>
              <a:spcBef>
                <a:spcPts val="470"/>
              </a:spcBef>
              <a:buClr>
                <a:srgbClr val="9BBA58"/>
              </a:buClr>
              <a:buSzPct val="96774"/>
              <a:buFont typeface="Arial MT"/>
              <a:buChar char="–"/>
              <a:tabLst>
                <a:tab pos="1210310" algn="l"/>
                <a:tab pos="1210945" algn="l"/>
              </a:tabLst>
            </a:pPr>
            <a:r>
              <a:rPr sz="1550" b="1" spc="-5" dirty="0">
                <a:latin typeface="Times New Roman"/>
                <a:cs typeface="Times New Roman"/>
              </a:rPr>
              <a:t>High</a:t>
            </a:r>
            <a:r>
              <a:rPr sz="1550" b="1" spc="85" dirty="0">
                <a:latin typeface="Times New Roman"/>
                <a:cs typeface="Times New Roman"/>
              </a:rPr>
              <a:t> </a:t>
            </a:r>
            <a:r>
              <a:rPr sz="1550" b="1" spc="25" dirty="0">
                <a:latin typeface="Times New Roman"/>
                <a:cs typeface="Times New Roman"/>
              </a:rPr>
              <a:t>SD</a:t>
            </a:r>
            <a:r>
              <a:rPr sz="1550" b="1" spc="55" dirty="0">
                <a:latin typeface="Times New Roman"/>
                <a:cs typeface="Times New Roman"/>
              </a:rPr>
              <a:t> </a:t>
            </a:r>
            <a:r>
              <a:rPr sz="1550" b="1" spc="-5" dirty="0">
                <a:latin typeface="Times New Roman"/>
                <a:cs typeface="Times New Roman"/>
              </a:rPr>
              <a:t>indicates</a:t>
            </a:r>
            <a:r>
              <a:rPr sz="1550" b="1" spc="210" dirty="0">
                <a:latin typeface="Times New Roman"/>
                <a:cs typeface="Times New Roman"/>
              </a:rPr>
              <a:t> </a:t>
            </a:r>
            <a:r>
              <a:rPr sz="1550" b="1" spc="5" dirty="0">
                <a:latin typeface="Times New Roman"/>
                <a:cs typeface="Times New Roman"/>
              </a:rPr>
              <a:t>that</a:t>
            </a:r>
            <a:r>
              <a:rPr sz="1550" b="1" spc="65" dirty="0">
                <a:latin typeface="Times New Roman"/>
                <a:cs typeface="Times New Roman"/>
              </a:rPr>
              <a:t> </a:t>
            </a:r>
            <a:r>
              <a:rPr sz="1550" b="1" spc="-10" dirty="0">
                <a:latin typeface="Times New Roman"/>
                <a:cs typeface="Times New Roman"/>
              </a:rPr>
              <a:t>the</a:t>
            </a:r>
            <a:r>
              <a:rPr sz="1550" b="1" spc="120" dirty="0">
                <a:latin typeface="Times New Roman"/>
                <a:cs typeface="Times New Roman"/>
              </a:rPr>
              <a:t> </a:t>
            </a:r>
            <a:r>
              <a:rPr sz="1550" b="1" spc="5" dirty="0">
                <a:latin typeface="Times New Roman"/>
                <a:cs typeface="Times New Roman"/>
              </a:rPr>
              <a:t>data</a:t>
            </a:r>
            <a:r>
              <a:rPr sz="1550" b="1" spc="100" dirty="0">
                <a:latin typeface="Times New Roman"/>
                <a:cs typeface="Times New Roman"/>
              </a:rPr>
              <a:t> </a:t>
            </a:r>
            <a:r>
              <a:rPr sz="1550" b="1" spc="-15" dirty="0">
                <a:latin typeface="Times New Roman"/>
                <a:cs typeface="Times New Roman"/>
              </a:rPr>
              <a:t>points</a:t>
            </a:r>
            <a:r>
              <a:rPr sz="1550" b="1" spc="204" dirty="0">
                <a:latin typeface="Times New Roman"/>
                <a:cs typeface="Times New Roman"/>
              </a:rPr>
              <a:t> </a:t>
            </a:r>
            <a:r>
              <a:rPr sz="1550" b="1" spc="-15" dirty="0">
                <a:latin typeface="Times New Roman"/>
                <a:cs typeface="Times New Roman"/>
              </a:rPr>
              <a:t>are</a:t>
            </a:r>
            <a:r>
              <a:rPr sz="1550" b="1" spc="114" dirty="0">
                <a:latin typeface="Times New Roman"/>
                <a:cs typeface="Times New Roman"/>
              </a:rPr>
              <a:t> </a:t>
            </a:r>
            <a:r>
              <a:rPr sz="1550" b="1" spc="-10" dirty="0">
                <a:latin typeface="Times New Roman"/>
                <a:cs typeface="Times New Roman"/>
              </a:rPr>
              <a:t>distributed</a:t>
            </a:r>
            <a:r>
              <a:rPr sz="1550" b="1" spc="320" dirty="0">
                <a:latin typeface="Times New Roman"/>
                <a:cs typeface="Times New Roman"/>
              </a:rPr>
              <a:t> </a:t>
            </a:r>
            <a:r>
              <a:rPr sz="1550" b="1" spc="5" dirty="0">
                <a:latin typeface="Times New Roman"/>
                <a:cs typeface="Times New Roman"/>
              </a:rPr>
              <a:t>and</a:t>
            </a:r>
            <a:r>
              <a:rPr sz="1550" b="1" spc="85" dirty="0">
                <a:latin typeface="Times New Roman"/>
                <a:cs typeface="Times New Roman"/>
              </a:rPr>
              <a:t> </a:t>
            </a:r>
            <a:r>
              <a:rPr sz="1550" b="1" spc="-10" dirty="0">
                <a:latin typeface="Times New Roman"/>
                <a:cs typeface="Times New Roman"/>
              </a:rPr>
              <a:t>are</a:t>
            </a:r>
            <a:r>
              <a:rPr sz="1550" b="1" spc="35" dirty="0">
                <a:latin typeface="Times New Roman"/>
                <a:cs typeface="Times New Roman"/>
              </a:rPr>
              <a:t> </a:t>
            </a:r>
            <a:r>
              <a:rPr sz="1550" b="1" dirty="0">
                <a:latin typeface="Times New Roman"/>
                <a:cs typeface="Times New Roman"/>
              </a:rPr>
              <a:t>not</a:t>
            </a:r>
            <a:r>
              <a:rPr sz="1550" b="1" spc="70" dirty="0">
                <a:latin typeface="Times New Roman"/>
                <a:cs typeface="Times New Roman"/>
              </a:rPr>
              <a:t> </a:t>
            </a:r>
            <a:r>
              <a:rPr sz="1550" b="1" spc="10" dirty="0">
                <a:latin typeface="Times New Roman"/>
                <a:cs typeface="Times New Roman"/>
              </a:rPr>
              <a:t>close</a:t>
            </a:r>
            <a:r>
              <a:rPr sz="1550" b="1" spc="120" dirty="0">
                <a:latin typeface="Times New Roman"/>
                <a:cs typeface="Times New Roman"/>
              </a:rPr>
              <a:t> </a:t>
            </a:r>
            <a:r>
              <a:rPr sz="1550" b="1" spc="-45" dirty="0">
                <a:latin typeface="Times New Roman"/>
                <a:cs typeface="Times New Roman"/>
              </a:rPr>
              <a:t>by.</a:t>
            </a:r>
            <a:endParaRPr sz="1550" dirty="0">
              <a:latin typeface="Times New Roman"/>
              <a:cs typeface="Times New Roman"/>
            </a:endParaRPr>
          </a:p>
          <a:p>
            <a:pPr marL="753110" lvl="1" indent="-276860">
              <a:lnSpc>
                <a:spcPct val="100000"/>
              </a:lnSpc>
              <a:spcBef>
                <a:spcPts val="470"/>
              </a:spcBef>
              <a:buClr>
                <a:srgbClr val="9BBA58"/>
              </a:buClr>
              <a:buSzPct val="92500"/>
              <a:buFont typeface="Arial MT"/>
              <a:buChar char="•"/>
              <a:tabLst>
                <a:tab pos="752475" algn="l"/>
                <a:tab pos="753110" algn="l"/>
              </a:tabLst>
            </a:pPr>
            <a:r>
              <a:rPr sz="2000" b="1" spc="10" dirty="0">
                <a:solidFill>
                  <a:srgbClr val="FF0000"/>
                </a:solidFill>
                <a:latin typeface="Times New Roman"/>
                <a:cs typeface="Times New Roman"/>
              </a:rPr>
              <a:t>S</a:t>
            </a:r>
            <a:r>
              <a:rPr sz="2000" b="1" spc="15" dirty="0">
                <a:solidFill>
                  <a:srgbClr val="FF0000"/>
                </a:solidFill>
                <a:latin typeface="Times New Roman"/>
                <a:cs typeface="Times New Roman"/>
              </a:rPr>
              <a:t>D</a:t>
            </a:r>
            <a:r>
              <a:rPr sz="2000" b="1" spc="-15" dirty="0">
                <a:solidFill>
                  <a:srgbClr val="FF0000"/>
                </a:solidFill>
                <a:latin typeface="Times New Roman"/>
                <a:cs typeface="Times New Roman"/>
              </a:rPr>
              <a:t> </a:t>
            </a:r>
            <a:r>
              <a:rPr sz="2000" b="1" spc="-30" dirty="0">
                <a:solidFill>
                  <a:srgbClr val="FF0000"/>
                </a:solidFill>
                <a:latin typeface="Times New Roman"/>
                <a:cs typeface="Times New Roman"/>
              </a:rPr>
              <a:t>g</a:t>
            </a:r>
            <a:r>
              <a:rPr sz="2000" b="1" spc="40" dirty="0">
                <a:solidFill>
                  <a:srgbClr val="FF0000"/>
                </a:solidFill>
                <a:latin typeface="Times New Roman"/>
                <a:cs typeface="Times New Roman"/>
              </a:rPr>
              <a:t>iv</a:t>
            </a:r>
            <a:r>
              <a:rPr sz="2000" b="1" spc="10" dirty="0">
                <a:solidFill>
                  <a:srgbClr val="FF0000"/>
                </a:solidFill>
                <a:latin typeface="Times New Roman"/>
                <a:cs typeface="Times New Roman"/>
              </a:rPr>
              <a:t>en</a:t>
            </a:r>
            <a:r>
              <a:rPr sz="2000" b="1" spc="-125" dirty="0">
                <a:solidFill>
                  <a:srgbClr val="FF0000"/>
                </a:solidFill>
                <a:latin typeface="Times New Roman"/>
                <a:cs typeface="Times New Roman"/>
              </a:rPr>
              <a:t> </a:t>
            </a:r>
            <a:r>
              <a:rPr sz="2000" b="1" spc="10" dirty="0">
                <a:solidFill>
                  <a:srgbClr val="FF0000"/>
                </a:solidFill>
                <a:latin typeface="Times New Roman"/>
                <a:cs typeface="Times New Roman"/>
              </a:rPr>
              <a:t>by</a:t>
            </a:r>
            <a:r>
              <a:rPr sz="2000" b="1" spc="-15" dirty="0">
                <a:solidFill>
                  <a:srgbClr val="FF0000"/>
                </a:solidFill>
                <a:latin typeface="Times New Roman"/>
                <a:cs typeface="Times New Roman"/>
              </a:rPr>
              <a:t> </a:t>
            </a:r>
            <a:r>
              <a:rPr sz="2000" b="1" spc="10" dirty="0">
                <a:solidFill>
                  <a:srgbClr val="FF0000"/>
                </a:solidFill>
                <a:latin typeface="Times New Roman"/>
                <a:cs typeface="Times New Roman"/>
              </a:rPr>
              <a:t>the</a:t>
            </a:r>
            <a:r>
              <a:rPr sz="2000" b="1" spc="-55" dirty="0">
                <a:solidFill>
                  <a:srgbClr val="FF0000"/>
                </a:solidFill>
                <a:latin typeface="Times New Roman"/>
                <a:cs typeface="Times New Roman"/>
              </a:rPr>
              <a:t> </a:t>
            </a:r>
            <a:r>
              <a:rPr sz="2000" b="1" spc="5" dirty="0">
                <a:solidFill>
                  <a:srgbClr val="FF0000"/>
                </a:solidFill>
                <a:latin typeface="Times New Roman"/>
                <a:cs typeface="Times New Roman"/>
              </a:rPr>
              <a:t>f</a:t>
            </a:r>
            <a:r>
              <a:rPr sz="2000" b="1" spc="40" dirty="0">
                <a:solidFill>
                  <a:srgbClr val="FF0000"/>
                </a:solidFill>
                <a:latin typeface="Times New Roman"/>
                <a:cs typeface="Times New Roman"/>
              </a:rPr>
              <a:t>o</a:t>
            </a:r>
            <a:r>
              <a:rPr sz="2000" b="1" spc="10" dirty="0">
                <a:solidFill>
                  <a:srgbClr val="FF0000"/>
                </a:solidFill>
                <a:latin typeface="Times New Roman"/>
                <a:cs typeface="Times New Roman"/>
              </a:rPr>
              <a:t>r</a:t>
            </a:r>
            <a:r>
              <a:rPr sz="2000" b="1" spc="-20" dirty="0">
                <a:solidFill>
                  <a:srgbClr val="FF0000"/>
                </a:solidFill>
                <a:latin typeface="Times New Roman"/>
                <a:cs typeface="Times New Roman"/>
              </a:rPr>
              <a:t>m</a:t>
            </a:r>
            <a:r>
              <a:rPr sz="2000" b="1" spc="15" dirty="0">
                <a:solidFill>
                  <a:srgbClr val="FF0000"/>
                </a:solidFill>
                <a:latin typeface="Times New Roman"/>
                <a:cs typeface="Times New Roman"/>
              </a:rPr>
              <a:t>u</a:t>
            </a:r>
            <a:r>
              <a:rPr sz="2000" b="1" spc="35" dirty="0">
                <a:solidFill>
                  <a:srgbClr val="FF0000"/>
                </a:solidFill>
                <a:latin typeface="Times New Roman"/>
                <a:cs typeface="Times New Roman"/>
              </a:rPr>
              <a:t>l</a:t>
            </a:r>
            <a:r>
              <a:rPr sz="2000" b="1" spc="10" dirty="0">
                <a:solidFill>
                  <a:srgbClr val="FF0000"/>
                </a:solidFill>
                <a:latin typeface="Times New Roman"/>
                <a:cs typeface="Times New Roman"/>
              </a:rPr>
              <a:t>a</a:t>
            </a:r>
            <a:r>
              <a:rPr sz="2000" b="1" spc="-160" dirty="0">
                <a:solidFill>
                  <a:srgbClr val="FF0000"/>
                </a:solidFill>
                <a:latin typeface="Times New Roman"/>
                <a:cs typeface="Times New Roman"/>
              </a:rPr>
              <a:t> </a:t>
            </a:r>
            <a:r>
              <a:rPr sz="2000" b="1" spc="10" dirty="0">
                <a:solidFill>
                  <a:srgbClr val="FF0000"/>
                </a:solidFill>
                <a:latin typeface="Times New Roman"/>
                <a:cs typeface="Times New Roman"/>
              </a:rPr>
              <a:t>(S)</a:t>
            </a:r>
            <a:endParaRPr sz="2000" dirty="0">
              <a:latin typeface="Times New Roman"/>
              <a:cs typeface="Times New Roman"/>
            </a:endParaRPr>
          </a:p>
          <a:p>
            <a:pPr marL="810260" lvl="1" indent="-334010">
              <a:lnSpc>
                <a:spcPct val="100000"/>
              </a:lnSpc>
              <a:spcBef>
                <a:spcPts val="455"/>
              </a:spcBef>
              <a:buClr>
                <a:srgbClr val="9BBA58"/>
              </a:buClr>
              <a:buSzPct val="92500"/>
              <a:buFont typeface="Arial MT"/>
              <a:buChar char="•"/>
              <a:tabLst>
                <a:tab pos="809625" algn="l"/>
                <a:tab pos="810260" algn="l"/>
              </a:tabLst>
            </a:pPr>
            <a:r>
              <a:rPr sz="2000" b="1" spc="95" dirty="0">
                <a:solidFill>
                  <a:srgbClr val="FF0000"/>
                </a:solidFill>
                <a:latin typeface="Times New Roman"/>
                <a:cs typeface="Times New Roman"/>
              </a:rPr>
              <a:t>W</a:t>
            </a:r>
            <a:r>
              <a:rPr sz="2000" b="1" spc="10" dirty="0">
                <a:solidFill>
                  <a:srgbClr val="FF0000"/>
                </a:solidFill>
                <a:latin typeface="Times New Roman"/>
                <a:cs typeface="Times New Roman"/>
              </a:rPr>
              <a:t>here</a:t>
            </a:r>
            <a:r>
              <a:rPr sz="2000" b="1" spc="-195" dirty="0">
                <a:solidFill>
                  <a:srgbClr val="FF0000"/>
                </a:solidFill>
                <a:latin typeface="Times New Roman"/>
                <a:cs typeface="Times New Roman"/>
              </a:rPr>
              <a:t> </a:t>
            </a:r>
            <a:r>
              <a:rPr sz="2000" b="1" spc="15" dirty="0">
                <a:solidFill>
                  <a:srgbClr val="FF0000"/>
                </a:solidFill>
                <a:latin typeface="Times New Roman"/>
                <a:cs typeface="Times New Roman"/>
              </a:rPr>
              <a:t>S</a:t>
            </a:r>
            <a:r>
              <a:rPr sz="2000" b="1" spc="20" dirty="0">
                <a:solidFill>
                  <a:srgbClr val="FF0000"/>
                </a:solidFill>
                <a:latin typeface="Times New Roman"/>
                <a:cs typeface="Times New Roman"/>
              </a:rPr>
              <a:t> </a:t>
            </a:r>
            <a:r>
              <a:rPr sz="2000" b="1" spc="40" dirty="0">
                <a:solidFill>
                  <a:srgbClr val="FF0000"/>
                </a:solidFill>
                <a:latin typeface="Times New Roman"/>
                <a:cs typeface="Times New Roman"/>
              </a:rPr>
              <a:t>i</a:t>
            </a:r>
            <a:r>
              <a:rPr sz="2000" b="1" spc="10" dirty="0">
                <a:solidFill>
                  <a:srgbClr val="FF0000"/>
                </a:solidFill>
                <a:latin typeface="Times New Roman"/>
                <a:cs typeface="Times New Roman"/>
              </a:rPr>
              <a:t>s</a:t>
            </a:r>
            <a:r>
              <a:rPr sz="2000" b="1" spc="-90" dirty="0">
                <a:solidFill>
                  <a:srgbClr val="FF0000"/>
                </a:solidFill>
                <a:latin typeface="Times New Roman"/>
                <a:cs typeface="Times New Roman"/>
              </a:rPr>
              <a:t> </a:t>
            </a:r>
            <a:r>
              <a:rPr sz="2000" b="1" spc="40" dirty="0">
                <a:solidFill>
                  <a:srgbClr val="FF0000"/>
                </a:solidFill>
                <a:latin typeface="Times New Roman"/>
                <a:cs typeface="Times New Roman"/>
              </a:rPr>
              <a:t>sa</a:t>
            </a:r>
            <a:r>
              <a:rPr sz="2000" b="1" spc="-20" dirty="0">
                <a:solidFill>
                  <a:srgbClr val="FF0000"/>
                </a:solidFill>
                <a:latin typeface="Times New Roman"/>
                <a:cs typeface="Times New Roman"/>
              </a:rPr>
              <a:t>m</a:t>
            </a:r>
            <a:r>
              <a:rPr sz="2000" b="1" spc="15" dirty="0">
                <a:solidFill>
                  <a:srgbClr val="FF0000"/>
                </a:solidFill>
                <a:latin typeface="Times New Roman"/>
                <a:cs typeface="Times New Roman"/>
              </a:rPr>
              <a:t>p</a:t>
            </a:r>
            <a:r>
              <a:rPr sz="2000" b="1" spc="35" dirty="0">
                <a:solidFill>
                  <a:srgbClr val="FF0000"/>
                </a:solidFill>
                <a:latin typeface="Times New Roman"/>
                <a:cs typeface="Times New Roman"/>
              </a:rPr>
              <a:t>l</a:t>
            </a:r>
            <a:r>
              <a:rPr sz="2000" b="1" spc="10" dirty="0">
                <a:solidFill>
                  <a:srgbClr val="FF0000"/>
                </a:solidFill>
                <a:latin typeface="Times New Roman"/>
                <a:cs typeface="Times New Roman"/>
              </a:rPr>
              <a:t>e</a:t>
            </a:r>
            <a:r>
              <a:rPr sz="2000" b="1" spc="-114" dirty="0">
                <a:solidFill>
                  <a:srgbClr val="FF0000"/>
                </a:solidFill>
                <a:latin typeface="Times New Roman"/>
                <a:cs typeface="Times New Roman"/>
              </a:rPr>
              <a:t> </a:t>
            </a:r>
            <a:r>
              <a:rPr sz="2000" b="1" spc="10" dirty="0">
                <a:solidFill>
                  <a:srgbClr val="FF0000"/>
                </a:solidFill>
                <a:latin typeface="Times New Roman"/>
                <a:cs typeface="Times New Roman"/>
              </a:rPr>
              <a:t>SD</a:t>
            </a:r>
            <a:endParaRPr sz="2000" dirty="0">
              <a:latin typeface="Times New Roman"/>
              <a:cs typeface="Times New Roman"/>
            </a:endParaRPr>
          </a:p>
          <a:p>
            <a:pPr lvl="1">
              <a:lnSpc>
                <a:spcPct val="100000"/>
              </a:lnSpc>
              <a:spcBef>
                <a:spcPts val="45"/>
              </a:spcBef>
              <a:buClr>
                <a:srgbClr val="9BBA58"/>
              </a:buClr>
              <a:buFont typeface="Arial MT"/>
              <a:buChar char="•"/>
            </a:pPr>
            <a:endParaRPr sz="2900" dirty="0">
              <a:latin typeface="Times New Roman"/>
              <a:cs typeface="Times New Roman"/>
            </a:endParaRPr>
          </a:p>
          <a:p>
            <a:pPr marL="753110" lvl="1" indent="-276860">
              <a:lnSpc>
                <a:spcPct val="100000"/>
              </a:lnSpc>
              <a:buClr>
                <a:srgbClr val="9BBA58"/>
              </a:buClr>
              <a:buSzPct val="92500"/>
              <a:buFont typeface="Arial MT"/>
              <a:buChar char="•"/>
              <a:tabLst>
                <a:tab pos="752475" algn="l"/>
                <a:tab pos="753110" algn="l"/>
              </a:tabLst>
            </a:pPr>
            <a:r>
              <a:rPr sz="2000" b="1" spc="-30" dirty="0">
                <a:solidFill>
                  <a:srgbClr val="FF0000"/>
                </a:solidFill>
                <a:latin typeface="Times New Roman"/>
                <a:cs typeface="Times New Roman"/>
              </a:rPr>
              <a:t>I</a:t>
            </a:r>
            <a:r>
              <a:rPr sz="2000" b="1" spc="5" dirty="0">
                <a:solidFill>
                  <a:srgbClr val="FF0000"/>
                </a:solidFill>
                <a:latin typeface="Times New Roman"/>
                <a:cs typeface="Times New Roman"/>
              </a:rPr>
              <a:t>f</a:t>
            </a:r>
            <a:r>
              <a:rPr sz="2000" b="1" spc="20" dirty="0">
                <a:solidFill>
                  <a:srgbClr val="FF0000"/>
                </a:solidFill>
                <a:latin typeface="Times New Roman"/>
                <a:cs typeface="Times New Roman"/>
              </a:rPr>
              <a:t> </a:t>
            </a:r>
            <a:r>
              <a:rPr sz="2000" b="1" spc="-30" dirty="0">
                <a:solidFill>
                  <a:srgbClr val="FF0000"/>
                </a:solidFill>
                <a:latin typeface="Times New Roman"/>
                <a:cs typeface="Times New Roman"/>
              </a:rPr>
              <a:t>y</a:t>
            </a:r>
            <a:r>
              <a:rPr sz="2000" b="1" spc="45" dirty="0">
                <a:solidFill>
                  <a:srgbClr val="FF0000"/>
                </a:solidFill>
                <a:latin typeface="Times New Roman"/>
                <a:cs typeface="Times New Roman"/>
              </a:rPr>
              <a:t>o</a:t>
            </a:r>
            <a:r>
              <a:rPr sz="2000" b="1" spc="15" dirty="0">
                <a:solidFill>
                  <a:srgbClr val="FF0000"/>
                </a:solidFill>
                <a:latin typeface="Times New Roman"/>
                <a:cs typeface="Times New Roman"/>
              </a:rPr>
              <a:t>u</a:t>
            </a:r>
            <a:r>
              <a:rPr sz="2000" b="1" spc="-55" dirty="0">
                <a:solidFill>
                  <a:srgbClr val="FF0000"/>
                </a:solidFill>
                <a:latin typeface="Times New Roman"/>
                <a:cs typeface="Times New Roman"/>
              </a:rPr>
              <a:t> </a:t>
            </a:r>
            <a:r>
              <a:rPr sz="2000" b="1" spc="-25" dirty="0">
                <a:solidFill>
                  <a:srgbClr val="FF0000"/>
                </a:solidFill>
                <a:latin typeface="Times New Roman"/>
                <a:cs typeface="Times New Roman"/>
              </a:rPr>
              <a:t>w</a:t>
            </a:r>
            <a:r>
              <a:rPr sz="2000" b="1" spc="45" dirty="0">
                <a:solidFill>
                  <a:srgbClr val="FF0000"/>
                </a:solidFill>
                <a:latin typeface="Times New Roman"/>
                <a:cs typeface="Times New Roman"/>
              </a:rPr>
              <a:t>a</a:t>
            </a:r>
            <a:r>
              <a:rPr sz="2000" b="1" spc="10" dirty="0">
                <a:solidFill>
                  <a:srgbClr val="FF0000"/>
                </a:solidFill>
                <a:latin typeface="Times New Roman"/>
                <a:cs typeface="Times New Roman"/>
              </a:rPr>
              <a:t>nt</a:t>
            </a:r>
            <a:r>
              <a:rPr sz="2000" b="1" spc="-55" dirty="0">
                <a:solidFill>
                  <a:srgbClr val="FF0000"/>
                </a:solidFill>
                <a:latin typeface="Times New Roman"/>
                <a:cs typeface="Times New Roman"/>
              </a:rPr>
              <a:t> </a:t>
            </a:r>
            <a:r>
              <a:rPr sz="2000" b="1" spc="15" dirty="0">
                <a:solidFill>
                  <a:srgbClr val="FF0000"/>
                </a:solidFill>
                <a:latin typeface="Times New Roman"/>
                <a:cs typeface="Times New Roman"/>
              </a:rPr>
              <a:t>p</a:t>
            </a:r>
            <a:r>
              <a:rPr sz="2000" b="1" spc="40" dirty="0">
                <a:solidFill>
                  <a:srgbClr val="FF0000"/>
                </a:solidFill>
                <a:latin typeface="Times New Roman"/>
                <a:cs typeface="Times New Roman"/>
              </a:rPr>
              <a:t>o</a:t>
            </a:r>
            <a:r>
              <a:rPr sz="2000" b="1" spc="15" dirty="0">
                <a:solidFill>
                  <a:srgbClr val="FF0000"/>
                </a:solidFill>
                <a:latin typeface="Times New Roman"/>
                <a:cs typeface="Times New Roman"/>
              </a:rPr>
              <a:t>pu</a:t>
            </a:r>
            <a:r>
              <a:rPr sz="2000" b="1" spc="35" dirty="0">
                <a:solidFill>
                  <a:srgbClr val="FF0000"/>
                </a:solidFill>
                <a:latin typeface="Times New Roman"/>
                <a:cs typeface="Times New Roman"/>
              </a:rPr>
              <a:t>l</a:t>
            </a:r>
            <a:r>
              <a:rPr sz="2000" b="1" spc="40" dirty="0">
                <a:solidFill>
                  <a:srgbClr val="FF0000"/>
                </a:solidFill>
                <a:latin typeface="Times New Roman"/>
                <a:cs typeface="Times New Roman"/>
              </a:rPr>
              <a:t>a</a:t>
            </a:r>
            <a:r>
              <a:rPr sz="2000" b="1" spc="5" dirty="0">
                <a:solidFill>
                  <a:srgbClr val="FF0000"/>
                </a:solidFill>
                <a:latin typeface="Times New Roman"/>
                <a:cs typeface="Times New Roman"/>
              </a:rPr>
              <a:t>t</a:t>
            </a:r>
            <a:r>
              <a:rPr sz="2000" b="1" spc="35" dirty="0">
                <a:solidFill>
                  <a:srgbClr val="FF0000"/>
                </a:solidFill>
                <a:latin typeface="Times New Roman"/>
                <a:cs typeface="Times New Roman"/>
              </a:rPr>
              <a:t>i</a:t>
            </a:r>
            <a:r>
              <a:rPr sz="2000" b="1" spc="-30" dirty="0">
                <a:solidFill>
                  <a:srgbClr val="FF0000"/>
                </a:solidFill>
                <a:latin typeface="Times New Roman"/>
                <a:cs typeface="Times New Roman"/>
              </a:rPr>
              <a:t>o</a:t>
            </a:r>
            <a:r>
              <a:rPr sz="2000" b="1" spc="15" dirty="0">
                <a:solidFill>
                  <a:srgbClr val="FF0000"/>
                </a:solidFill>
                <a:latin typeface="Times New Roman"/>
                <a:cs typeface="Times New Roman"/>
              </a:rPr>
              <a:t>n</a:t>
            </a:r>
            <a:r>
              <a:rPr sz="2000" b="1" spc="-190" dirty="0">
                <a:solidFill>
                  <a:srgbClr val="FF0000"/>
                </a:solidFill>
                <a:latin typeface="Times New Roman"/>
                <a:cs typeface="Times New Roman"/>
              </a:rPr>
              <a:t> </a:t>
            </a:r>
            <a:r>
              <a:rPr sz="2000" b="1" spc="15" dirty="0">
                <a:solidFill>
                  <a:srgbClr val="FF0000"/>
                </a:solidFill>
                <a:latin typeface="Times New Roman"/>
                <a:cs typeface="Times New Roman"/>
              </a:rPr>
              <a:t>S</a:t>
            </a:r>
            <a:r>
              <a:rPr sz="2000" b="1" spc="45" dirty="0">
                <a:solidFill>
                  <a:srgbClr val="FF0000"/>
                </a:solidFill>
                <a:latin typeface="Times New Roman"/>
                <a:cs typeface="Times New Roman"/>
              </a:rPr>
              <a:t>D</a:t>
            </a:r>
            <a:r>
              <a:rPr sz="2000" b="1" spc="5" dirty="0">
                <a:solidFill>
                  <a:srgbClr val="FF0000"/>
                </a:solidFill>
                <a:latin typeface="Times New Roman"/>
                <a:cs typeface="Times New Roman"/>
              </a:rPr>
              <a:t>,</a:t>
            </a:r>
            <a:r>
              <a:rPr sz="2000" b="1" spc="-105" dirty="0">
                <a:solidFill>
                  <a:srgbClr val="FF0000"/>
                </a:solidFill>
                <a:latin typeface="Times New Roman"/>
                <a:cs typeface="Times New Roman"/>
              </a:rPr>
              <a:t> </a:t>
            </a:r>
            <a:r>
              <a:rPr sz="2000" b="1" spc="10" dirty="0">
                <a:solidFill>
                  <a:srgbClr val="FF0000"/>
                </a:solidFill>
                <a:latin typeface="Times New Roman"/>
                <a:cs typeface="Times New Roman"/>
              </a:rPr>
              <a:t>repre</a:t>
            </a:r>
            <a:r>
              <a:rPr sz="2000" b="1" spc="40" dirty="0">
                <a:solidFill>
                  <a:srgbClr val="FF0000"/>
                </a:solidFill>
                <a:latin typeface="Times New Roman"/>
                <a:cs typeface="Times New Roman"/>
              </a:rPr>
              <a:t>s</a:t>
            </a:r>
            <a:r>
              <a:rPr sz="2000" b="1" spc="10" dirty="0">
                <a:solidFill>
                  <a:srgbClr val="FF0000"/>
                </a:solidFill>
                <a:latin typeface="Times New Roman"/>
                <a:cs typeface="Times New Roman"/>
              </a:rPr>
              <a:t>ented</a:t>
            </a:r>
            <a:r>
              <a:rPr sz="2000" b="1" spc="-195" dirty="0">
                <a:solidFill>
                  <a:srgbClr val="FF0000"/>
                </a:solidFill>
                <a:latin typeface="Times New Roman"/>
                <a:cs typeface="Times New Roman"/>
              </a:rPr>
              <a:t> </a:t>
            </a:r>
            <a:r>
              <a:rPr sz="2000" b="1" spc="10" dirty="0">
                <a:solidFill>
                  <a:srgbClr val="FF0000"/>
                </a:solidFill>
                <a:latin typeface="Times New Roman"/>
                <a:cs typeface="Times New Roman"/>
              </a:rPr>
              <a:t>by</a:t>
            </a:r>
            <a:endParaRPr sz="2000" dirty="0">
              <a:latin typeface="Times New Roman"/>
              <a:cs typeface="Times New Roman"/>
            </a:endParaRPr>
          </a:p>
          <a:p>
            <a:pPr>
              <a:lnSpc>
                <a:spcPct val="100000"/>
              </a:lnSpc>
            </a:pPr>
            <a:endParaRPr sz="2200" dirty="0">
              <a:latin typeface="Times New Roman"/>
              <a:cs typeface="Times New Roman"/>
            </a:endParaRPr>
          </a:p>
          <a:p>
            <a:pPr marL="1753870">
              <a:lnSpc>
                <a:spcPct val="100000"/>
              </a:lnSpc>
              <a:spcBef>
                <a:spcPts val="1505"/>
              </a:spcBef>
            </a:pPr>
            <a:r>
              <a:rPr sz="2400" spc="-30" dirty="0">
                <a:solidFill>
                  <a:srgbClr val="001F5F"/>
                </a:solidFill>
                <a:latin typeface="Times New Roman"/>
                <a:cs typeface="Times New Roman"/>
              </a:rPr>
              <a:t>and</a:t>
            </a:r>
            <a:r>
              <a:rPr sz="2400" spc="65" dirty="0">
                <a:solidFill>
                  <a:srgbClr val="001F5F"/>
                </a:solidFill>
                <a:latin typeface="Times New Roman"/>
                <a:cs typeface="Times New Roman"/>
              </a:rPr>
              <a:t> </a:t>
            </a:r>
            <a:r>
              <a:rPr sz="2400" spc="-25" dirty="0">
                <a:solidFill>
                  <a:srgbClr val="001F5F"/>
                </a:solidFill>
                <a:latin typeface="Times New Roman"/>
                <a:cs typeface="Times New Roman"/>
              </a:rPr>
              <a:t>then</a:t>
            </a:r>
            <a:r>
              <a:rPr sz="2400" spc="70" dirty="0">
                <a:solidFill>
                  <a:srgbClr val="001F5F"/>
                </a:solidFill>
                <a:latin typeface="Times New Roman"/>
                <a:cs typeface="Times New Roman"/>
              </a:rPr>
              <a:t> </a:t>
            </a:r>
            <a:r>
              <a:rPr sz="2400" spc="-15" dirty="0">
                <a:solidFill>
                  <a:srgbClr val="001F5F"/>
                </a:solidFill>
                <a:latin typeface="Times New Roman"/>
                <a:cs typeface="Times New Roman"/>
              </a:rPr>
              <a:t>divide</a:t>
            </a:r>
            <a:r>
              <a:rPr sz="2400" spc="60" dirty="0">
                <a:solidFill>
                  <a:srgbClr val="001F5F"/>
                </a:solidFill>
                <a:latin typeface="Times New Roman"/>
                <a:cs typeface="Times New Roman"/>
              </a:rPr>
              <a:t> </a:t>
            </a:r>
            <a:r>
              <a:rPr sz="2400" spc="-5" dirty="0">
                <a:solidFill>
                  <a:srgbClr val="001F5F"/>
                </a:solidFill>
                <a:latin typeface="Times New Roman"/>
                <a:cs typeface="Times New Roman"/>
              </a:rPr>
              <a:t>by</a:t>
            </a:r>
            <a:r>
              <a:rPr sz="2400" dirty="0">
                <a:solidFill>
                  <a:srgbClr val="001F5F"/>
                </a:solidFill>
                <a:latin typeface="Times New Roman"/>
                <a:cs typeface="Times New Roman"/>
              </a:rPr>
              <a:t> N</a:t>
            </a:r>
            <a:r>
              <a:rPr sz="2400" spc="-15" dirty="0">
                <a:solidFill>
                  <a:srgbClr val="001F5F"/>
                </a:solidFill>
                <a:latin typeface="Times New Roman"/>
                <a:cs typeface="Times New Roman"/>
              </a:rPr>
              <a:t> </a:t>
            </a:r>
            <a:r>
              <a:rPr sz="2400" spc="-30" dirty="0">
                <a:solidFill>
                  <a:srgbClr val="001F5F"/>
                </a:solidFill>
                <a:latin typeface="Times New Roman"/>
                <a:cs typeface="Times New Roman"/>
              </a:rPr>
              <a:t>not</a:t>
            </a:r>
            <a:r>
              <a:rPr sz="2400" spc="75" dirty="0">
                <a:solidFill>
                  <a:srgbClr val="001F5F"/>
                </a:solidFill>
                <a:latin typeface="Times New Roman"/>
                <a:cs typeface="Times New Roman"/>
              </a:rPr>
              <a:t> </a:t>
            </a:r>
            <a:r>
              <a:rPr sz="2400" spc="-20" dirty="0">
                <a:solidFill>
                  <a:srgbClr val="001F5F"/>
                </a:solidFill>
                <a:latin typeface="Times New Roman"/>
                <a:cs typeface="Times New Roman"/>
              </a:rPr>
              <a:t>N-1</a:t>
            </a:r>
            <a:endParaRPr sz="2400" dirty="0">
              <a:latin typeface="Times New Roman"/>
              <a:cs typeface="Times New Roman"/>
            </a:endParaRPr>
          </a:p>
        </p:txBody>
      </p:sp>
      <p:grpSp>
        <p:nvGrpSpPr>
          <p:cNvPr id="20" name="object 20"/>
          <p:cNvGrpSpPr/>
          <p:nvPr/>
        </p:nvGrpSpPr>
        <p:grpSpPr>
          <a:xfrm>
            <a:off x="952500" y="5673027"/>
            <a:ext cx="802005" cy="876935"/>
            <a:chOff x="838507" y="5533529"/>
            <a:chExt cx="802005" cy="876935"/>
          </a:xfrm>
        </p:grpSpPr>
        <p:pic>
          <p:nvPicPr>
            <p:cNvPr id="21" name="object 21"/>
            <p:cNvPicPr/>
            <p:nvPr/>
          </p:nvPicPr>
          <p:blipFill>
            <a:blip r:embed="rId2" cstate="print"/>
            <a:stretch>
              <a:fillRect/>
            </a:stretch>
          </p:blipFill>
          <p:spPr>
            <a:xfrm>
              <a:off x="838507" y="5629274"/>
              <a:ext cx="675967" cy="781050"/>
            </a:xfrm>
            <a:prstGeom prst="rect">
              <a:avLst/>
            </a:prstGeom>
          </p:spPr>
        </p:pic>
        <p:pic>
          <p:nvPicPr>
            <p:cNvPr id="22" name="object 22"/>
            <p:cNvPicPr/>
            <p:nvPr/>
          </p:nvPicPr>
          <p:blipFill>
            <a:blip r:embed="rId3" cstate="print"/>
            <a:stretch>
              <a:fillRect/>
            </a:stretch>
          </p:blipFill>
          <p:spPr>
            <a:xfrm>
              <a:off x="1336040" y="5533529"/>
              <a:ext cx="304165" cy="212090"/>
            </a:xfrm>
            <a:prstGeom prst="rect">
              <a:avLst/>
            </a:prstGeom>
          </p:spPr>
        </p:pic>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59991" y="441324"/>
            <a:ext cx="4029710" cy="798195"/>
          </a:xfrm>
          <a:prstGeom prst="rect">
            <a:avLst/>
          </a:prstGeom>
        </p:spPr>
        <p:txBody>
          <a:bodyPr vert="horz" wrap="square" lIns="0" tIns="16510" rIns="0" bIns="0" rtlCol="0">
            <a:spAutoFit/>
          </a:bodyPr>
          <a:lstStyle/>
          <a:p>
            <a:pPr marL="12700">
              <a:lnSpc>
                <a:spcPts val="2935"/>
              </a:lnSpc>
              <a:spcBef>
                <a:spcPts val="130"/>
              </a:spcBef>
            </a:pPr>
            <a:r>
              <a:rPr sz="2450" u="heavy" dirty="0">
                <a:uFill>
                  <a:solidFill>
                    <a:srgbClr val="000000"/>
                  </a:solidFill>
                </a:uFill>
                <a:latin typeface="Calibri"/>
                <a:cs typeface="Calibri"/>
              </a:rPr>
              <a:t>The</a:t>
            </a:r>
            <a:r>
              <a:rPr sz="2450" u="heavy" spc="70" dirty="0">
                <a:uFill>
                  <a:solidFill>
                    <a:srgbClr val="000000"/>
                  </a:solidFill>
                </a:uFill>
                <a:latin typeface="Calibri"/>
                <a:cs typeface="Calibri"/>
              </a:rPr>
              <a:t> </a:t>
            </a:r>
            <a:r>
              <a:rPr sz="2450" u="heavy" dirty="0">
                <a:uFill>
                  <a:solidFill>
                    <a:srgbClr val="000000"/>
                  </a:solidFill>
                </a:uFill>
                <a:latin typeface="Calibri"/>
                <a:cs typeface="Calibri"/>
              </a:rPr>
              <a:t>Normal</a:t>
            </a:r>
            <a:r>
              <a:rPr sz="2450" u="heavy" spc="65" dirty="0">
                <a:uFill>
                  <a:solidFill>
                    <a:srgbClr val="000000"/>
                  </a:solidFill>
                </a:uFill>
                <a:latin typeface="Calibri"/>
                <a:cs typeface="Calibri"/>
              </a:rPr>
              <a:t> </a:t>
            </a:r>
            <a:r>
              <a:rPr sz="2450" u="heavy" spc="5" dirty="0">
                <a:uFill>
                  <a:solidFill>
                    <a:srgbClr val="000000"/>
                  </a:solidFill>
                </a:uFill>
                <a:latin typeface="Calibri"/>
                <a:cs typeface="Calibri"/>
              </a:rPr>
              <a:t>distribution</a:t>
            </a:r>
            <a:endParaRPr sz="2450">
              <a:latin typeface="Calibri"/>
              <a:cs typeface="Calibri"/>
            </a:endParaRPr>
          </a:p>
          <a:p>
            <a:pPr marL="12700">
              <a:lnSpc>
                <a:spcPts val="3115"/>
              </a:lnSpc>
            </a:pPr>
            <a:r>
              <a:rPr sz="2450" dirty="0">
                <a:latin typeface="Calibri"/>
                <a:cs typeface="Calibri"/>
              </a:rPr>
              <a:t>(mean</a:t>
            </a:r>
            <a:r>
              <a:rPr sz="2450" spc="95" dirty="0">
                <a:latin typeface="Calibri"/>
                <a:cs typeface="Calibri"/>
              </a:rPr>
              <a:t> </a:t>
            </a:r>
            <a:r>
              <a:rPr sz="2600" dirty="0">
                <a:latin typeface="Symbol"/>
                <a:cs typeface="Symbol"/>
              </a:rPr>
              <a:t></a:t>
            </a:r>
            <a:r>
              <a:rPr sz="2450" i="1" dirty="0">
                <a:latin typeface="Calibri"/>
                <a:cs typeface="Calibri"/>
              </a:rPr>
              <a:t>,</a:t>
            </a:r>
            <a:r>
              <a:rPr sz="2450" i="1" spc="-55" dirty="0">
                <a:latin typeface="Calibri"/>
                <a:cs typeface="Calibri"/>
              </a:rPr>
              <a:t> </a:t>
            </a:r>
            <a:r>
              <a:rPr sz="2450" spc="5" dirty="0">
                <a:latin typeface="Calibri"/>
                <a:cs typeface="Calibri"/>
              </a:rPr>
              <a:t>standard</a:t>
            </a:r>
            <a:r>
              <a:rPr sz="2450" spc="10" dirty="0">
                <a:latin typeface="Calibri"/>
                <a:cs typeface="Calibri"/>
              </a:rPr>
              <a:t> </a:t>
            </a:r>
            <a:r>
              <a:rPr sz="2450" spc="5" dirty="0">
                <a:latin typeface="Calibri"/>
                <a:cs typeface="Calibri"/>
              </a:rPr>
              <a:t>deviation</a:t>
            </a:r>
            <a:r>
              <a:rPr sz="2450" spc="114" dirty="0">
                <a:latin typeface="Calibri"/>
                <a:cs typeface="Calibri"/>
              </a:rPr>
              <a:t> </a:t>
            </a:r>
            <a:r>
              <a:rPr sz="2600" spc="-30" dirty="0">
                <a:latin typeface="Symbol"/>
                <a:cs typeface="Symbol"/>
              </a:rPr>
              <a:t></a:t>
            </a:r>
            <a:r>
              <a:rPr sz="2450" spc="-30" dirty="0">
                <a:latin typeface="Calibri"/>
                <a:cs typeface="Calibri"/>
              </a:rPr>
              <a:t>)</a:t>
            </a:r>
            <a:endParaRPr sz="2450">
              <a:latin typeface="Calibri"/>
              <a:cs typeface="Calibri"/>
            </a:endParaRPr>
          </a:p>
        </p:txBody>
      </p:sp>
      <p:sp>
        <p:nvSpPr>
          <p:cNvPr id="3" name="object 3"/>
          <p:cNvSpPr txBox="1"/>
          <p:nvPr/>
        </p:nvSpPr>
        <p:spPr>
          <a:xfrm>
            <a:off x="7302410" y="670397"/>
            <a:ext cx="948055" cy="568960"/>
          </a:xfrm>
          <a:prstGeom prst="rect">
            <a:avLst/>
          </a:prstGeom>
        </p:spPr>
        <p:txBody>
          <a:bodyPr vert="horz" wrap="square" lIns="0" tIns="13970" rIns="0" bIns="0" rtlCol="0">
            <a:spAutoFit/>
          </a:bodyPr>
          <a:lstStyle/>
          <a:p>
            <a:pPr marL="12700">
              <a:lnSpc>
                <a:spcPct val="100000"/>
              </a:lnSpc>
              <a:spcBef>
                <a:spcPts val="110"/>
              </a:spcBef>
            </a:pPr>
            <a:r>
              <a:rPr sz="2700" i="1" spc="10" dirty="0">
                <a:latin typeface="Times New Roman"/>
                <a:cs typeface="Times New Roman"/>
              </a:rPr>
              <a:t>f</a:t>
            </a:r>
            <a:r>
              <a:rPr sz="2700" i="1" spc="200" dirty="0">
                <a:latin typeface="Times New Roman"/>
                <a:cs typeface="Times New Roman"/>
              </a:rPr>
              <a:t> </a:t>
            </a:r>
            <a:r>
              <a:rPr sz="5325" spc="-427" baseline="-3129" dirty="0">
                <a:latin typeface="Symbol"/>
                <a:cs typeface="Symbol"/>
              </a:rPr>
              <a:t></a:t>
            </a:r>
            <a:r>
              <a:rPr sz="5325" spc="-839" baseline="-3129" dirty="0">
                <a:latin typeface="Times New Roman"/>
                <a:cs typeface="Times New Roman"/>
              </a:rPr>
              <a:t> </a:t>
            </a:r>
            <a:r>
              <a:rPr sz="2700" i="1" spc="204" dirty="0">
                <a:latin typeface="Times New Roman"/>
                <a:cs typeface="Times New Roman"/>
              </a:rPr>
              <a:t>x</a:t>
            </a:r>
            <a:r>
              <a:rPr sz="5325" spc="-427" baseline="-3129" dirty="0">
                <a:latin typeface="Symbol"/>
                <a:cs typeface="Symbol"/>
              </a:rPr>
              <a:t></a:t>
            </a:r>
            <a:r>
              <a:rPr sz="5325" spc="-480" baseline="-3129" dirty="0">
                <a:latin typeface="Times New Roman"/>
                <a:cs typeface="Times New Roman"/>
              </a:rPr>
              <a:t> </a:t>
            </a:r>
            <a:r>
              <a:rPr sz="2700" spc="25" dirty="0">
                <a:latin typeface="Symbol"/>
                <a:cs typeface="Symbol"/>
              </a:rPr>
              <a:t></a:t>
            </a:r>
            <a:endParaRPr sz="2700">
              <a:latin typeface="Symbol"/>
              <a:cs typeface="Symbol"/>
            </a:endParaRPr>
          </a:p>
        </p:txBody>
      </p:sp>
      <p:grpSp>
        <p:nvGrpSpPr>
          <p:cNvPr id="4" name="object 4"/>
          <p:cNvGrpSpPr/>
          <p:nvPr/>
        </p:nvGrpSpPr>
        <p:grpSpPr>
          <a:xfrm>
            <a:off x="8318799" y="1042466"/>
            <a:ext cx="906144" cy="434975"/>
            <a:chOff x="8318799" y="1042466"/>
            <a:chExt cx="906144" cy="434975"/>
          </a:xfrm>
        </p:grpSpPr>
        <p:sp>
          <p:nvSpPr>
            <p:cNvPr id="5" name="object 5"/>
            <p:cNvSpPr/>
            <p:nvPr/>
          </p:nvSpPr>
          <p:spPr>
            <a:xfrm>
              <a:off x="8360455" y="1110378"/>
              <a:ext cx="631825" cy="365125"/>
            </a:xfrm>
            <a:custGeom>
              <a:avLst/>
              <a:gdLst/>
              <a:ahLst/>
              <a:cxnLst/>
              <a:rect l="l" t="t" r="r" b="b"/>
              <a:pathLst>
                <a:path w="631825" h="365125">
                  <a:moveTo>
                    <a:pt x="0" y="246231"/>
                  </a:moveTo>
                  <a:lnTo>
                    <a:pt x="33581" y="226920"/>
                  </a:lnTo>
                </a:path>
                <a:path w="631825" h="365125">
                  <a:moveTo>
                    <a:pt x="34291" y="226920"/>
                  </a:moveTo>
                  <a:lnTo>
                    <a:pt x="117576" y="364864"/>
                  </a:lnTo>
                </a:path>
                <a:path w="631825" h="365125">
                  <a:moveTo>
                    <a:pt x="117576" y="364864"/>
                  </a:moveTo>
                  <a:lnTo>
                    <a:pt x="208566" y="698"/>
                  </a:lnTo>
                </a:path>
                <a:path w="631825" h="365125">
                  <a:moveTo>
                    <a:pt x="208566" y="0"/>
                  </a:moveTo>
                  <a:lnTo>
                    <a:pt x="631328" y="0"/>
                  </a:lnTo>
                </a:path>
              </a:pathLst>
            </a:custGeom>
            <a:ln w="3945">
              <a:solidFill>
                <a:srgbClr val="000000"/>
              </a:solidFill>
            </a:ln>
          </p:spPr>
          <p:txBody>
            <a:bodyPr wrap="square" lIns="0" tIns="0" rIns="0" bIns="0" rtlCol="0"/>
            <a:lstStyle/>
            <a:p>
              <a:endParaRPr/>
            </a:p>
          </p:txBody>
        </p:sp>
        <p:sp>
          <p:nvSpPr>
            <p:cNvPr id="6" name="object 6"/>
            <p:cNvSpPr/>
            <p:nvPr/>
          </p:nvSpPr>
          <p:spPr>
            <a:xfrm>
              <a:off x="8347489" y="1092109"/>
              <a:ext cx="635000" cy="373380"/>
            </a:xfrm>
            <a:custGeom>
              <a:avLst/>
              <a:gdLst/>
              <a:ahLst/>
              <a:cxnLst/>
              <a:rect l="l" t="t" r="r" b="b"/>
              <a:pathLst>
                <a:path w="635000" h="373380">
                  <a:moveTo>
                    <a:pt x="634854" y="0"/>
                  </a:moveTo>
                  <a:lnTo>
                    <a:pt x="205097" y="0"/>
                  </a:lnTo>
                  <a:lnTo>
                    <a:pt x="121102" y="337265"/>
                  </a:lnTo>
                  <a:lnTo>
                    <a:pt x="46916" y="224152"/>
                  </a:lnTo>
                  <a:lnTo>
                    <a:pt x="0" y="250362"/>
                  </a:lnTo>
                  <a:lnTo>
                    <a:pt x="5601" y="260016"/>
                  </a:lnTo>
                  <a:lnTo>
                    <a:pt x="28718" y="246222"/>
                  </a:lnTo>
                  <a:lnTo>
                    <a:pt x="112003" y="373133"/>
                  </a:lnTo>
                  <a:lnTo>
                    <a:pt x="129490" y="373133"/>
                  </a:lnTo>
                  <a:lnTo>
                    <a:pt x="217693" y="17235"/>
                  </a:lnTo>
                  <a:lnTo>
                    <a:pt x="634854" y="17235"/>
                  </a:lnTo>
                  <a:lnTo>
                    <a:pt x="634854" y="0"/>
                  </a:lnTo>
                  <a:close/>
                </a:path>
              </a:pathLst>
            </a:custGeom>
            <a:solidFill>
              <a:srgbClr val="000000"/>
            </a:solidFill>
          </p:spPr>
          <p:txBody>
            <a:bodyPr wrap="square" lIns="0" tIns="0" rIns="0" bIns="0" rtlCol="0"/>
            <a:lstStyle/>
            <a:p>
              <a:endParaRPr/>
            </a:p>
          </p:txBody>
        </p:sp>
        <p:sp>
          <p:nvSpPr>
            <p:cNvPr id="7" name="object 7"/>
            <p:cNvSpPr/>
            <p:nvPr/>
          </p:nvSpPr>
          <p:spPr>
            <a:xfrm>
              <a:off x="8318799" y="1049342"/>
              <a:ext cx="906144" cy="0"/>
            </a:xfrm>
            <a:custGeom>
              <a:avLst/>
              <a:gdLst/>
              <a:ahLst/>
              <a:cxnLst/>
              <a:rect l="l" t="t" r="r" b="b"/>
              <a:pathLst>
                <a:path w="906145">
                  <a:moveTo>
                    <a:pt x="0" y="0"/>
                  </a:moveTo>
                  <a:lnTo>
                    <a:pt x="905720" y="0"/>
                  </a:lnTo>
                </a:path>
              </a:pathLst>
            </a:custGeom>
            <a:ln w="13752">
              <a:solidFill>
                <a:srgbClr val="000000"/>
              </a:solidFill>
            </a:ln>
          </p:spPr>
          <p:txBody>
            <a:bodyPr wrap="square" lIns="0" tIns="0" rIns="0" bIns="0" rtlCol="0"/>
            <a:lstStyle/>
            <a:p>
              <a:endParaRPr/>
            </a:p>
          </p:txBody>
        </p:sp>
      </p:grpSp>
      <p:sp>
        <p:nvSpPr>
          <p:cNvPr id="8" name="object 8"/>
          <p:cNvSpPr/>
          <p:nvPr/>
        </p:nvSpPr>
        <p:spPr>
          <a:xfrm>
            <a:off x="9565362" y="840338"/>
            <a:ext cx="466090" cy="0"/>
          </a:xfrm>
          <a:custGeom>
            <a:avLst/>
            <a:gdLst/>
            <a:ahLst/>
            <a:cxnLst/>
            <a:rect l="l" t="t" r="r" b="b"/>
            <a:pathLst>
              <a:path w="466090">
                <a:moveTo>
                  <a:pt x="0" y="0"/>
                </a:moveTo>
                <a:lnTo>
                  <a:pt x="466039" y="0"/>
                </a:lnTo>
              </a:path>
            </a:pathLst>
          </a:custGeom>
          <a:ln w="6875">
            <a:solidFill>
              <a:srgbClr val="000000"/>
            </a:solidFill>
          </a:ln>
        </p:spPr>
        <p:txBody>
          <a:bodyPr wrap="square" lIns="0" tIns="0" rIns="0" bIns="0" rtlCol="0"/>
          <a:lstStyle/>
          <a:p>
            <a:endParaRPr/>
          </a:p>
        </p:txBody>
      </p:sp>
      <p:sp>
        <p:nvSpPr>
          <p:cNvPr id="9" name="object 9"/>
          <p:cNvSpPr txBox="1"/>
          <p:nvPr/>
        </p:nvSpPr>
        <p:spPr>
          <a:xfrm>
            <a:off x="9627351" y="865611"/>
            <a:ext cx="338455" cy="207010"/>
          </a:xfrm>
          <a:prstGeom prst="rect">
            <a:avLst/>
          </a:prstGeom>
        </p:spPr>
        <p:txBody>
          <a:bodyPr vert="horz" wrap="square" lIns="0" tIns="17780" rIns="0" bIns="0" rtlCol="0">
            <a:spAutoFit/>
          </a:bodyPr>
          <a:lstStyle/>
          <a:p>
            <a:pPr marL="38100">
              <a:lnSpc>
                <a:spcPct val="100000"/>
              </a:lnSpc>
              <a:spcBef>
                <a:spcPts val="140"/>
              </a:spcBef>
            </a:pPr>
            <a:r>
              <a:rPr sz="1100" spc="50" dirty="0">
                <a:latin typeface="Times New Roman"/>
                <a:cs typeface="Times New Roman"/>
              </a:rPr>
              <a:t>2</a:t>
            </a:r>
            <a:r>
              <a:rPr sz="1150" spc="-5" dirty="0">
                <a:latin typeface="Symbol"/>
                <a:cs typeface="Symbol"/>
              </a:rPr>
              <a:t></a:t>
            </a:r>
            <a:r>
              <a:rPr sz="1150" spc="-100" dirty="0">
                <a:latin typeface="Times New Roman"/>
                <a:cs typeface="Times New Roman"/>
              </a:rPr>
              <a:t> </a:t>
            </a:r>
            <a:r>
              <a:rPr sz="1650" spc="30" baseline="25252" dirty="0">
                <a:latin typeface="Times New Roman"/>
                <a:cs typeface="Times New Roman"/>
              </a:rPr>
              <a:t>2</a:t>
            </a:r>
            <a:endParaRPr sz="1650" baseline="25252">
              <a:latin typeface="Times New Roman"/>
              <a:cs typeface="Times New Roman"/>
            </a:endParaRPr>
          </a:p>
        </p:txBody>
      </p:sp>
      <p:sp>
        <p:nvSpPr>
          <p:cNvPr id="10" name="object 10"/>
          <p:cNvSpPr txBox="1"/>
          <p:nvPr/>
        </p:nvSpPr>
        <p:spPr>
          <a:xfrm>
            <a:off x="8673556" y="562459"/>
            <a:ext cx="200025" cy="437515"/>
          </a:xfrm>
          <a:prstGeom prst="rect">
            <a:avLst/>
          </a:prstGeom>
        </p:spPr>
        <p:txBody>
          <a:bodyPr vert="horz" wrap="square" lIns="0" tIns="12700" rIns="0" bIns="0" rtlCol="0">
            <a:spAutoFit/>
          </a:bodyPr>
          <a:lstStyle/>
          <a:p>
            <a:pPr marL="12700">
              <a:lnSpc>
                <a:spcPct val="100000"/>
              </a:lnSpc>
              <a:spcBef>
                <a:spcPts val="100"/>
              </a:spcBef>
            </a:pPr>
            <a:r>
              <a:rPr sz="2700" spc="25" dirty="0">
                <a:latin typeface="Times New Roman"/>
                <a:cs typeface="Times New Roman"/>
              </a:rPr>
              <a:t>1</a:t>
            </a:r>
            <a:endParaRPr sz="2700">
              <a:latin typeface="Times New Roman"/>
              <a:cs typeface="Times New Roman"/>
            </a:endParaRPr>
          </a:p>
        </p:txBody>
      </p:sp>
      <p:sp>
        <p:nvSpPr>
          <p:cNvPr id="11" name="object 11"/>
          <p:cNvSpPr txBox="1"/>
          <p:nvPr/>
        </p:nvSpPr>
        <p:spPr>
          <a:xfrm>
            <a:off x="8560871" y="1055730"/>
            <a:ext cx="642620" cy="460375"/>
          </a:xfrm>
          <a:prstGeom prst="rect">
            <a:avLst/>
          </a:prstGeom>
        </p:spPr>
        <p:txBody>
          <a:bodyPr vert="horz" wrap="square" lIns="0" tIns="12700" rIns="0" bIns="0" rtlCol="0">
            <a:spAutoFit/>
          </a:bodyPr>
          <a:lstStyle/>
          <a:p>
            <a:pPr marL="12700">
              <a:lnSpc>
                <a:spcPct val="100000"/>
              </a:lnSpc>
              <a:spcBef>
                <a:spcPts val="100"/>
              </a:spcBef>
            </a:pPr>
            <a:r>
              <a:rPr sz="2700" spc="-130" dirty="0">
                <a:latin typeface="Times New Roman"/>
                <a:cs typeface="Times New Roman"/>
              </a:rPr>
              <a:t>2</a:t>
            </a:r>
            <a:r>
              <a:rPr sz="2850" spc="170" dirty="0">
                <a:latin typeface="Symbol"/>
                <a:cs typeface="Symbol"/>
              </a:rPr>
              <a:t></a:t>
            </a:r>
            <a:endParaRPr sz="2850">
              <a:latin typeface="Symbol"/>
              <a:cs typeface="Symbol"/>
            </a:endParaRPr>
          </a:p>
        </p:txBody>
      </p:sp>
      <p:sp>
        <p:nvSpPr>
          <p:cNvPr id="12" name="object 12"/>
          <p:cNvSpPr txBox="1"/>
          <p:nvPr/>
        </p:nvSpPr>
        <p:spPr>
          <a:xfrm>
            <a:off x="9264844" y="779731"/>
            <a:ext cx="180975" cy="437515"/>
          </a:xfrm>
          <a:prstGeom prst="rect">
            <a:avLst/>
          </a:prstGeom>
        </p:spPr>
        <p:txBody>
          <a:bodyPr vert="horz" wrap="square" lIns="0" tIns="12700" rIns="0" bIns="0" rtlCol="0">
            <a:spAutoFit/>
          </a:bodyPr>
          <a:lstStyle/>
          <a:p>
            <a:pPr marL="12700">
              <a:lnSpc>
                <a:spcPct val="100000"/>
              </a:lnSpc>
              <a:spcBef>
                <a:spcPts val="100"/>
              </a:spcBef>
            </a:pPr>
            <a:r>
              <a:rPr sz="2700" i="1" spc="20" dirty="0">
                <a:latin typeface="Times New Roman"/>
                <a:cs typeface="Times New Roman"/>
              </a:rPr>
              <a:t>e</a:t>
            </a:r>
            <a:endParaRPr sz="2700">
              <a:latin typeface="Times New Roman"/>
              <a:cs typeface="Times New Roman"/>
            </a:endParaRPr>
          </a:p>
        </p:txBody>
      </p:sp>
      <p:sp>
        <p:nvSpPr>
          <p:cNvPr id="13" name="object 13"/>
          <p:cNvSpPr txBox="1"/>
          <p:nvPr/>
        </p:nvSpPr>
        <p:spPr>
          <a:xfrm>
            <a:off x="9403374" y="574440"/>
            <a:ext cx="648335" cy="266065"/>
          </a:xfrm>
          <a:prstGeom prst="rect">
            <a:avLst/>
          </a:prstGeom>
        </p:spPr>
        <p:txBody>
          <a:bodyPr vert="horz" wrap="square" lIns="0" tIns="15875" rIns="0" bIns="0" rtlCol="0">
            <a:spAutoFit/>
          </a:bodyPr>
          <a:lstStyle/>
          <a:p>
            <a:pPr marL="38100">
              <a:lnSpc>
                <a:spcPct val="100000"/>
              </a:lnSpc>
              <a:spcBef>
                <a:spcPts val="125"/>
              </a:spcBef>
            </a:pPr>
            <a:r>
              <a:rPr sz="2325" spc="292" baseline="-28673" dirty="0">
                <a:latin typeface="Symbol"/>
                <a:cs typeface="Symbol"/>
              </a:rPr>
              <a:t></a:t>
            </a:r>
            <a:r>
              <a:rPr sz="1450" spc="-110" dirty="0">
                <a:latin typeface="Symbol"/>
                <a:cs typeface="Symbol"/>
              </a:rPr>
              <a:t></a:t>
            </a:r>
            <a:r>
              <a:rPr sz="1450" spc="-229" dirty="0">
                <a:latin typeface="Times New Roman"/>
                <a:cs typeface="Times New Roman"/>
              </a:rPr>
              <a:t> </a:t>
            </a:r>
            <a:r>
              <a:rPr sz="1650" i="1" spc="75" baseline="5050" dirty="0">
                <a:latin typeface="Times New Roman"/>
                <a:cs typeface="Times New Roman"/>
              </a:rPr>
              <a:t>x</a:t>
            </a:r>
            <a:r>
              <a:rPr sz="1650" spc="75" baseline="5050" dirty="0">
                <a:latin typeface="Symbol"/>
                <a:cs typeface="Symbol"/>
              </a:rPr>
              <a:t></a:t>
            </a:r>
            <a:r>
              <a:rPr sz="1725" spc="-7" baseline="4830" dirty="0">
                <a:latin typeface="Symbol"/>
                <a:cs typeface="Symbol"/>
              </a:rPr>
              <a:t></a:t>
            </a:r>
            <a:r>
              <a:rPr sz="1725" spc="-240" baseline="4830" dirty="0">
                <a:latin typeface="Times New Roman"/>
                <a:cs typeface="Times New Roman"/>
              </a:rPr>
              <a:t> </a:t>
            </a:r>
            <a:r>
              <a:rPr sz="1450" spc="-100" dirty="0">
                <a:latin typeface="Symbol"/>
                <a:cs typeface="Symbol"/>
              </a:rPr>
              <a:t></a:t>
            </a:r>
            <a:r>
              <a:rPr sz="1650" spc="30" baseline="32828" dirty="0">
                <a:latin typeface="Times New Roman"/>
                <a:cs typeface="Times New Roman"/>
              </a:rPr>
              <a:t>2</a:t>
            </a:r>
            <a:endParaRPr sz="1650" baseline="32828">
              <a:latin typeface="Times New Roman"/>
              <a:cs typeface="Times New Roman"/>
            </a:endParaRPr>
          </a:p>
        </p:txBody>
      </p:sp>
      <p:pic>
        <p:nvPicPr>
          <p:cNvPr id="14" name="object 14"/>
          <p:cNvPicPr/>
          <p:nvPr/>
        </p:nvPicPr>
        <p:blipFill>
          <a:blip r:embed="rId2" cstate="print"/>
          <a:stretch>
            <a:fillRect/>
          </a:stretch>
        </p:blipFill>
        <p:spPr>
          <a:xfrm>
            <a:off x="2012719" y="1596736"/>
            <a:ext cx="4253994" cy="2992581"/>
          </a:xfrm>
          <a:prstGeom prst="rect">
            <a:avLst/>
          </a:prstGeom>
        </p:spPr>
      </p:pic>
      <p:sp>
        <p:nvSpPr>
          <p:cNvPr id="15" name="object 15"/>
          <p:cNvSpPr txBox="1"/>
          <p:nvPr/>
        </p:nvSpPr>
        <p:spPr>
          <a:xfrm>
            <a:off x="1924304" y="2544444"/>
            <a:ext cx="8710930" cy="3832860"/>
          </a:xfrm>
          <a:prstGeom prst="rect">
            <a:avLst/>
          </a:prstGeom>
        </p:spPr>
        <p:txBody>
          <a:bodyPr vert="horz" wrap="square" lIns="0" tIns="11430" rIns="0" bIns="0" rtlCol="0">
            <a:spAutoFit/>
          </a:bodyPr>
          <a:lstStyle/>
          <a:p>
            <a:pPr marL="4462145" marR="293370">
              <a:lnSpc>
                <a:spcPct val="100400"/>
              </a:lnSpc>
              <a:spcBef>
                <a:spcPts val="90"/>
              </a:spcBef>
            </a:pPr>
            <a:r>
              <a:rPr sz="2400" dirty="0">
                <a:latin typeface="Calibri"/>
                <a:cs typeface="Calibri"/>
              </a:rPr>
              <a:t>A</a:t>
            </a:r>
            <a:r>
              <a:rPr sz="2400" spc="5" dirty="0">
                <a:latin typeface="Calibri"/>
                <a:cs typeface="Calibri"/>
              </a:rPr>
              <a:t> </a:t>
            </a:r>
            <a:r>
              <a:rPr sz="2400" spc="-5" dirty="0">
                <a:latin typeface="Calibri"/>
                <a:cs typeface="Calibri"/>
              </a:rPr>
              <a:t>plot</a:t>
            </a:r>
            <a:r>
              <a:rPr sz="2400" spc="-80" dirty="0">
                <a:latin typeface="Calibri"/>
                <a:cs typeface="Calibri"/>
              </a:rPr>
              <a:t> </a:t>
            </a:r>
            <a:r>
              <a:rPr sz="2400" dirty="0">
                <a:latin typeface="Calibri"/>
                <a:cs typeface="Calibri"/>
              </a:rPr>
              <a:t>of</a:t>
            </a:r>
            <a:r>
              <a:rPr sz="2400" spc="15" dirty="0">
                <a:latin typeface="Calibri"/>
                <a:cs typeface="Calibri"/>
              </a:rPr>
              <a:t> </a:t>
            </a:r>
            <a:r>
              <a:rPr sz="2400" u="heavy" spc="-5" dirty="0">
                <a:solidFill>
                  <a:srgbClr val="0000FF"/>
                </a:solidFill>
                <a:uFill>
                  <a:solidFill>
                    <a:srgbClr val="0000FF"/>
                  </a:solidFill>
                </a:uFill>
                <a:latin typeface="Calibri"/>
                <a:cs typeface="Calibri"/>
                <a:hlinkClick r:id="rId3"/>
              </a:rPr>
              <a:t>normal</a:t>
            </a:r>
            <a:r>
              <a:rPr sz="2400" u="heavy" spc="-50" dirty="0">
                <a:solidFill>
                  <a:srgbClr val="0000FF"/>
                </a:solidFill>
                <a:uFill>
                  <a:solidFill>
                    <a:srgbClr val="0000FF"/>
                  </a:solidFill>
                </a:uFill>
                <a:latin typeface="Calibri"/>
                <a:cs typeface="Calibri"/>
                <a:hlinkClick r:id="rId3"/>
              </a:rPr>
              <a:t> </a:t>
            </a:r>
            <a:r>
              <a:rPr sz="2400" u="heavy" spc="-5" dirty="0">
                <a:solidFill>
                  <a:srgbClr val="0000FF"/>
                </a:solidFill>
                <a:uFill>
                  <a:solidFill>
                    <a:srgbClr val="0000FF"/>
                  </a:solidFill>
                </a:uFill>
                <a:latin typeface="Calibri"/>
                <a:cs typeface="Calibri"/>
                <a:hlinkClick r:id="rId3"/>
              </a:rPr>
              <a:t>distribution</a:t>
            </a:r>
            <a:r>
              <a:rPr sz="2400" spc="-40" dirty="0">
                <a:solidFill>
                  <a:srgbClr val="0000FF"/>
                </a:solidFill>
                <a:latin typeface="Calibri"/>
                <a:cs typeface="Calibri"/>
                <a:hlinkClick r:id="rId3"/>
              </a:rPr>
              <a:t> </a:t>
            </a:r>
            <a:r>
              <a:rPr sz="2400" spc="5" dirty="0">
                <a:latin typeface="Calibri"/>
                <a:cs typeface="Calibri"/>
              </a:rPr>
              <a:t>(or </a:t>
            </a:r>
            <a:r>
              <a:rPr sz="2400" spc="-525" dirty="0">
                <a:latin typeface="Calibri"/>
                <a:cs typeface="Calibri"/>
              </a:rPr>
              <a:t> </a:t>
            </a:r>
            <a:r>
              <a:rPr sz="2400" dirty="0">
                <a:latin typeface="Calibri"/>
                <a:cs typeface="Calibri"/>
              </a:rPr>
              <a:t>bell-shaped </a:t>
            </a:r>
            <a:r>
              <a:rPr sz="2400" spc="-5" dirty="0">
                <a:latin typeface="Calibri"/>
                <a:cs typeface="Calibri"/>
              </a:rPr>
              <a:t>curve) </a:t>
            </a:r>
            <a:r>
              <a:rPr sz="2400" dirty="0">
                <a:latin typeface="Calibri"/>
                <a:cs typeface="Calibri"/>
              </a:rPr>
              <a:t>where each </a:t>
            </a:r>
            <a:r>
              <a:rPr sz="2400" spc="5" dirty="0">
                <a:latin typeface="Calibri"/>
                <a:cs typeface="Calibri"/>
              </a:rPr>
              <a:t> </a:t>
            </a:r>
            <a:r>
              <a:rPr sz="2400" spc="-5" dirty="0">
                <a:latin typeface="Calibri"/>
                <a:cs typeface="Calibri"/>
              </a:rPr>
              <a:t>band </a:t>
            </a:r>
            <a:r>
              <a:rPr sz="2400" spc="-10" dirty="0">
                <a:latin typeface="Calibri"/>
                <a:cs typeface="Calibri"/>
              </a:rPr>
              <a:t>has </a:t>
            </a:r>
            <a:r>
              <a:rPr sz="2400" dirty="0">
                <a:latin typeface="Calibri"/>
                <a:cs typeface="Calibri"/>
              </a:rPr>
              <a:t>a width of 1 </a:t>
            </a:r>
            <a:r>
              <a:rPr sz="2400" spc="-5" dirty="0">
                <a:latin typeface="Calibri"/>
                <a:cs typeface="Calibri"/>
              </a:rPr>
              <a:t>standard </a:t>
            </a:r>
            <a:r>
              <a:rPr sz="2400" dirty="0">
                <a:latin typeface="Calibri"/>
                <a:cs typeface="Calibri"/>
              </a:rPr>
              <a:t> </a:t>
            </a:r>
            <a:r>
              <a:rPr sz="2400" spc="-10" dirty="0">
                <a:latin typeface="Calibri"/>
                <a:cs typeface="Calibri"/>
                <a:hlinkClick r:id="rId4"/>
              </a:rPr>
              <a:t>deviation </a:t>
            </a:r>
            <a:r>
              <a:rPr sz="2400" dirty="0">
                <a:latin typeface="Calibri"/>
                <a:cs typeface="Calibri"/>
                <a:hlinkClick r:id="rId4"/>
              </a:rPr>
              <a:t>– </a:t>
            </a:r>
            <a:r>
              <a:rPr sz="2400" spc="5" dirty="0">
                <a:latin typeface="Calibri"/>
                <a:cs typeface="Calibri"/>
                <a:hlinkClick r:id="rId4"/>
              </a:rPr>
              <a:t>See </a:t>
            </a:r>
            <a:r>
              <a:rPr sz="2400" spc="-5" dirty="0">
                <a:latin typeface="Calibri"/>
                <a:cs typeface="Calibri"/>
                <a:hlinkClick r:id="rId4"/>
              </a:rPr>
              <a:t>also: </a:t>
            </a:r>
            <a:r>
              <a:rPr sz="2400" u="heavy" spc="-15" dirty="0">
                <a:solidFill>
                  <a:srgbClr val="0000FF"/>
                </a:solidFill>
                <a:uFill>
                  <a:solidFill>
                    <a:srgbClr val="0000FF"/>
                  </a:solidFill>
                </a:uFill>
                <a:latin typeface="Calibri"/>
                <a:cs typeface="Calibri"/>
                <a:hlinkClick r:id="rId4"/>
              </a:rPr>
              <a:t>68–95– </a:t>
            </a:r>
            <a:r>
              <a:rPr sz="2400" spc="-10" dirty="0">
                <a:solidFill>
                  <a:srgbClr val="0000FF"/>
                </a:solidFill>
                <a:latin typeface="Calibri"/>
                <a:cs typeface="Calibri"/>
                <a:hlinkClick r:id="rId4"/>
              </a:rPr>
              <a:t> </a:t>
            </a:r>
            <a:r>
              <a:rPr sz="2400" u="heavy" spc="-15" dirty="0">
                <a:solidFill>
                  <a:srgbClr val="0000FF"/>
                </a:solidFill>
                <a:uFill>
                  <a:solidFill>
                    <a:srgbClr val="0000FF"/>
                  </a:solidFill>
                </a:uFill>
                <a:latin typeface="Calibri"/>
                <a:cs typeface="Calibri"/>
                <a:hlinkClick r:id="rId4"/>
              </a:rPr>
              <a:t>99.7</a:t>
            </a:r>
            <a:r>
              <a:rPr sz="2400" u="heavy" spc="25" dirty="0">
                <a:solidFill>
                  <a:srgbClr val="0000FF"/>
                </a:solidFill>
                <a:uFill>
                  <a:solidFill>
                    <a:srgbClr val="0000FF"/>
                  </a:solidFill>
                </a:uFill>
                <a:latin typeface="Calibri"/>
                <a:cs typeface="Calibri"/>
                <a:hlinkClick r:id="rId4"/>
              </a:rPr>
              <a:t> </a:t>
            </a:r>
            <a:r>
              <a:rPr sz="2400" u="heavy" spc="-5" dirty="0">
                <a:solidFill>
                  <a:srgbClr val="0000FF"/>
                </a:solidFill>
                <a:uFill>
                  <a:solidFill>
                    <a:srgbClr val="0000FF"/>
                  </a:solidFill>
                </a:uFill>
                <a:latin typeface="Calibri"/>
                <a:cs typeface="Calibri"/>
                <a:hlinkClick r:id="rId4"/>
              </a:rPr>
              <a:t>rule</a:t>
            </a:r>
            <a:r>
              <a:rPr sz="2400" spc="-5" dirty="0">
                <a:latin typeface="Calibri"/>
                <a:cs typeface="Calibri"/>
                <a:hlinkClick r:id="rId4"/>
              </a:rPr>
              <a:t>.</a:t>
            </a:r>
            <a:endParaRPr sz="2400" dirty="0">
              <a:latin typeface="Calibri"/>
              <a:cs typeface="Calibri"/>
            </a:endParaRPr>
          </a:p>
          <a:p>
            <a:pPr>
              <a:lnSpc>
                <a:spcPct val="100000"/>
              </a:lnSpc>
            </a:pPr>
            <a:endParaRPr sz="2400" dirty="0">
              <a:latin typeface="Calibri"/>
              <a:cs typeface="Calibri"/>
            </a:endParaRPr>
          </a:p>
          <a:p>
            <a:pPr>
              <a:lnSpc>
                <a:spcPct val="100000"/>
              </a:lnSpc>
              <a:spcBef>
                <a:spcPts val="5"/>
              </a:spcBef>
            </a:pPr>
            <a:endParaRPr sz="3300" dirty="0">
              <a:latin typeface="Calibri"/>
              <a:cs typeface="Calibri"/>
            </a:endParaRPr>
          </a:p>
          <a:p>
            <a:pPr marL="12700" marR="5080">
              <a:lnSpc>
                <a:spcPct val="99100"/>
              </a:lnSpc>
            </a:pPr>
            <a:r>
              <a:rPr sz="2400" b="1" dirty="0">
                <a:solidFill>
                  <a:srgbClr val="A40020"/>
                </a:solidFill>
                <a:latin typeface="Times New Roman"/>
                <a:cs typeface="Times New Roman"/>
              </a:rPr>
              <a:t>Standard</a:t>
            </a:r>
            <a:r>
              <a:rPr sz="2400" b="1" spc="-60" dirty="0">
                <a:solidFill>
                  <a:srgbClr val="A40020"/>
                </a:solidFill>
                <a:latin typeface="Times New Roman"/>
                <a:cs typeface="Times New Roman"/>
              </a:rPr>
              <a:t> </a:t>
            </a:r>
            <a:r>
              <a:rPr sz="2400" b="1" spc="-5" dirty="0">
                <a:solidFill>
                  <a:srgbClr val="A40020"/>
                </a:solidFill>
                <a:latin typeface="Times New Roman"/>
                <a:cs typeface="Times New Roman"/>
              </a:rPr>
              <a:t>Normal</a:t>
            </a:r>
            <a:r>
              <a:rPr sz="2400" b="1" spc="10" dirty="0">
                <a:solidFill>
                  <a:srgbClr val="A40020"/>
                </a:solidFill>
                <a:latin typeface="Times New Roman"/>
                <a:cs typeface="Times New Roman"/>
              </a:rPr>
              <a:t> </a:t>
            </a:r>
            <a:r>
              <a:rPr sz="2400" b="1" dirty="0">
                <a:solidFill>
                  <a:srgbClr val="A40020"/>
                </a:solidFill>
                <a:latin typeface="Times New Roman"/>
                <a:cs typeface="Times New Roman"/>
              </a:rPr>
              <a:t>Distribution</a:t>
            </a:r>
            <a:r>
              <a:rPr sz="2400" b="1" spc="-55" dirty="0">
                <a:solidFill>
                  <a:srgbClr val="A40020"/>
                </a:solidFill>
                <a:latin typeface="Times New Roman"/>
                <a:cs typeface="Times New Roman"/>
              </a:rPr>
              <a:t> </a:t>
            </a:r>
            <a:r>
              <a:rPr sz="2400" b="1" dirty="0">
                <a:solidFill>
                  <a:srgbClr val="A40020"/>
                </a:solidFill>
                <a:latin typeface="Times New Roman"/>
                <a:cs typeface="Times New Roman"/>
              </a:rPr>
              <a:t>:</a:t>
            </a:r>
            <a:r>
              <a:rPr sz="2400" b="1" spc="75" dirty="0">
                <a:solidFill>
                  <a:srgbClr val="A40020"/>
                </a:solidFill>
                <a:latin typeface="Times New Roman"/>
                <a:cs typeface="Times New Roman"/>
              </a:rPr>
              <a:t> </a:t>
            </a:r>
            <a:r>
              <a:rPr sz="2400" spc="10" dirty="0">
                <a:latin typeface="Times New Roman"/>
                <a:cs typeface="Times New Roman"/>
              </a:rPr>
              <a:t>In</a:t>
            </a:r>
            <a:r>
              <a:rPr sz="2400" spc="-65" dirty="0">
                <a:latin typeface="Times New Roman"/>
                <a:cs typeface="Times New Roman"/>
              </a:rPr>
              <a:t> </a:t>
            </a:r>
            <a:r>
              <a:rPr sz="2400" spc="-25" dirty="0">
                <a:latin typeface="Times New Roman"/>
                <a:cs typeface="Times New Roman"/>
              </a:rPr>
              <a:t>the</a:t>
            </a:r>
            <a:r>
              <a:rPr sz="2400" spc="70" dirty="0">
                <a:latin typeface="Times New Roman"/>
                <a:cs typeface="Times New Roman"/>
              </a:rPr>
              <a:t> </a:t>
            </a:r>
            <a:r>
              <a:rPr sz="2400" spc="-20" dirty="0">
                <a:latin typeface="Times New Roman"/>
                <a:cs typeface="Times New Roman"/>
              </a:rPr>
              <a:t>above</a:t>
            </a:r>
            <a:r>
              <a:rPr sz="2400" spc="145" dirty="0">
                <a:latin typeface="Times New Roman"/>
                <a:cs typeface="Times New Roman"/>
              </a:rPr>
              <a:t> </a:t>
            </a:r>
            <a:r>
              <a:rPr sz="2400" spc="-15" dirty="0">
                <a:latin typeface="Times New Roman"/>
                <a:cs typeface="Times New Roman"/>
              </a:rPr>
              <a:t>equation</a:t>
            </a:r>
            <a:r>
              <a:rPr sz="2400" spc="85" dirty="0">
                <a:latin typeface="Times New Roman"/>
                <a:cs typeface="Times New Roman"/>
              </a:rPr>
              <a:t> </a:t>
            </a:r>
            <a:r>
              <a:rPr sz="2400" dirty="0">
                <a:latin typeface="Times New Roman"/>
                <a:cs typeface="Times New Roman"/>
              </a:rPr>
              <a:t>probability</a:t>
            </a:r>
            <a:r>
              <a:rPr sz="2400" spc="-70" dirty="0">
                <a:latin typeface="Times New Roman"/>
                <a:cs typeface="Times New Roman"/>
              </a:rPr>
              <a:t> </a:t>
            </a:r>
            <a:r>
              <a:rPr sz="2400" dirty="0">
                <a:latin typeface="Times New Roman"/>
                <a:cs typeface="Times New Roman"/>
              </a:rPr>
              <a:t>is </a:t>
            </a:r>
            <a:r>
              <a:rPr sz="2400" spc="5" dirty="0">
                <a:latin typeface="Times New Roman"/>
                <a:cs typeface="Times New Roman"/>
              </a:rPr>
              <a:t> </a:t>
            </a:r>
            <a:r>
              <a:rPr sz="2400" spc="-35" dirty="0">
                <a:latin typeface="Times New Roman"/>
                <a:cs typeface="Times New Roman"/>
              </a:rPr>
              <a:t>computed</a:t>
            </a:r>
            <a:r>
              <a:rPr sz="2400" spc="220" dirty="0">
                <a:latin typeface="Times New Roman"/>
                <a:cs typeface="Times New Roman"/>
              </a:rPr>
              <a:t> </a:t>
            </a:r>
            <a:r>
              <a:rPr sz="2400" spc="-20" dirty="0">
                <a:latin typeface="Times New Roman"/>
                <a:cs typeface="Times New Roman"/>
              </a:rPr>
              <a:t>for</a:t>
            </a:r>
            <a:r>
              <a:rPr sz="2400" spc="20" dirty="0">
                <a:latin typeface="Times New Roman"/>
                <a:cs typeface="Times New Roman"/>
              </a:rPr>
              <a:t> </a:t>
            </a:r>
            <a:r>
              <a:rPr sz="2400" spc="-10" dirty="0">
                <a:latin typeface="Times New Roman"/>
                <a:cs typeface="Times New Roman"/>
              </a:rPr>
              <a:t>particular</a:t>
            </a:r>
            <a:r>
              <a:rPr sz="2400" spc="100" dirty="0">
                <a:latin typeface="Times New Roman"/>
                <a:cs typeface="Times New Roman"/>
              </a:rPr>
              <a:t> </a:t>
            </a:r>
            <a:r>
              <a:rPr sz="2400" spc="-35" dirty="0">
                <a:latin typeface="Times New Roman"/>
                <a:cs typeface="Times New Roman"/>
              </a:rPr>
              <a:t>value</a:t>
            </a:r>
            <a:r>
              <a:rPr sz="2400" spc="130" dirty="0">
                <a:latin typeface="Times New Roman"/>
                <a:cs typeface="Times New Roman"/>
              </a:rPr>
              <a:t> </a:t>
            </a:r>
            <a:r>
              <a:rPr sz="2400" dirty="0">
                <a:latin typeface="Times New Roman"/>
                <a:cs typeface="Times New Roman"/>
              </a:rPr>
              <a:t>of</a:t>
            </a:r>
            <a:r>
              <a:rPr sz="2400" spc="-50" dirty="0">
                <a:latin typeface="Times New Roman"/>
                <a:cs typeface="Times New Roman"/>
              </a:rPr>
              <a:t> </a:t>
            </a:r>
            <a:r>
              <a:rPr sz="2400" spc="-40" dirty="0">
                <a:latin typeface="Times New Roman"/>
                <a:cs typeface="Times New Roman"/>
              </a:rPr>
              <a:t>x.</a:t>
            </a:r>
            <a:r>
              <a:rPr sz="2400" spc="70" dirty="0">
                <a:latin typeface="Times New Roman"/>
                <a:cs typeface="Times New Roman"/>
              </a:rPr>
              <a:t> </a:t>
            </a:r>
            <a:r>
              <a:rPr sz="2400" spc="10" dirty="0">
                <a:latin typeface="Times New Roman"/>
                <a:cs typeface="Times New Roman"/>
              </a:rPr>
              <a:t>If</a:t>
            </a:r>
            <a:r>
              <a:rPr sz="2400" spc="25" dirty="0">
                <a:latin typeface="Times New Roman"/>
                <a:cs typeface="Times New Roman"/>
              </a:rPr>
              <a:t> </a:t>
            </a:r>
            <a:r>
              <a:rPr sz="2400" spc="-25" dirty="0">
                <a:latin typeface="Times New Roman"/>
                <a:cs typeface="Times New Roman"/>
              </a:rPr>
              <a:t>you</a:t>
            </a:r>
            <a:r>
              <a:rPr sz="2400" spc="65" dirty="0">
                <a:latin typeface="Times New Roman"/>
                <a:cs typeface="Times New Roman"/>
              </a:rPr>
              <a:t> </a:t>
            </a:r>
            <a:r>
              <a:rPr sz="2400" spc="-30" dirty="0">
                <a:latin typeface="Times New Roman"/>
                <a:cs typeface="Times New Roman"/>
              </a:rPr>
              <a:t>want</a:t>
            </a:r>
            <a:r>
              <a:rPr sz="2400" spc="75"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spc="-30" dirty="0">
                <a:latin typeface="Times New Roman"/>
                <a:cs typeface="Times New Roman"/>
              </a:rPr>
              <a:t>range</a:t>
            </a:r>
            <a:r>
              <a:rPr sz="2400" spc="130" dirty="0">
                <a:latin typeface="Times New Roman"/>
                <a:cs typeface="Times New Roman"/>
              </a:rPr>
              <a:t> </a:t>
            </a:r>
            <a:r>
              <a:rPr sz="2400" spc="-25" dirty="0">
                <a:latin typeface="Times New Roman"/>
                <a:cs typeface="Times New Roman"/>
              </a:rPr>
              <a:t>then</a:t>
            </a:r>
            <a:r>
              <a:rPr sz="2400" spc="75" dirty="0">
                <a:latin typeface="Times New Roman"/>
                <a:cs typeface="Times New Roman"/>
              </a:rPr>
              <a:t> </a:t>
            </a:r>
            <a:r>
              <a:rPr sz="2400" dirty="0">
                <a:latin typeface="Times New Roman"/>
                <a:cs typeface="Times New Roman"/>
              </a:rPr>
              <a:t>it</a:t>
            </a:r>
            <a:r>
              <a:rPr sz="2400" spc="10" dirty="0">
                <a:latin typeface="Times New Roman"/>
                <a:cs typeface="Times New Roman"/>
              </a:rPr>
              <a:t> </a:t>
            </a:r>
            <a:r>
              <a:rPr sz="2400" spc="-35" dirty="0">
                <a:latin typeface="Times New Roman"/>
                <a:cs typeface="Times New Roman"/>
              </a:rPr>
              <a:t>has</a:t>
            </a:r>
            <a:r>
              <a:rPr sz="2400" spc="40" dirty="0">
                <a:latin typeface="Times New Roman"/>
                <a:cs typeface="Times New Roman"/>
              </a:rPr>
              <a:t> </a:t>
            </a:r>
            <a:r>
              <a:rPr sz="2400" dirty="0">
                <a:latin typeface="Times New Roman"/>
                <a:cs typeface="Times New Roman"/>
              </a:rPr>
              <a:t>to be </a:t>
            </a:r>
            <a:r>
              <a:rPr sz="2400" spc="-585" dirty="0">
                <a:latin typeface="Times New Roman"/>
                <a:cs typeface="Times New Roman"/>
              </a:rPr>
              <a:t> </a:t>
            </a:r>
            <a:r>
              <a:rPr sz="2400" spc="-15" dirty="0">
                <a:latin typeface="Times New Roman"/>
                <a:cs typeface="Times New Roman"/>
              </a:rPr>
              <a:t>integrated.</a:t>
            </a:r>
            <a:endParaRPr sz="2400" dirty="0">
              <a:latin typeface="Times New Roman"/>
              <a:cs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3454" y="461010"/>
            <a:ext cx="7696200" cy="701040"/>
          </a:xfrm>
          <a:prstGeom prst="rect">
            <a:avLst/>
          </a:prstGeom>
        </p:spPr>
        <p:txBody>
          <a:bodyPr vert="horz" wrap="square" lIns="0" tIns="16510" rIns="0" bIns="0" rtlCol="0">
            <a:spAutoFit/>
          </a:bodyPr>
          <a:lstStyle/>
          <a:p>
            <a:pPr marL="12700">
              <a:lnSpc>
                <a:spcPct val="100000"/>
              </a:lnSpc>
              <a:spcBef>
                <a:spcPts val="130"/>
              </a:spcBef>
            </a:pPr>
            <a:r>
              <a:rPr sz="4400" spc="-20" dirty="0"/>
              <a:t>For</a:t>
            </a:r>
            <a:r>
              <a:rPr sz="4400" spc="-35" dirty="0"/>
              <a:t> </a:t>
            </a:r>
            <a:r>
              <a:rPr sz="4400" spc="-10" dirty="0"/>
              <a:t>Standard</a:t>
            </a:r>
            <a:r>
              <a:rPr sz="4400" spc="-45" dirty="0"/>
              <a:t> </a:t>
            </a:r>
            <a:r>
              <a:rPr sz="4400" spc="10" dirty="0"/>
              <a:t>Normal</a:t>
            </a:r>
            <a:r>
              <a:rPr sz="4400" spc="-90" dirty="0"/>
              <a:t> </a:t>
            </a:r>
            <a:r>
              <a:rPr sz="4400" spc="10" dirty="0"/>
              <a:t>distribution:</a:t>
            </a:r>
            <a:endParaRPr sz="4400"/>
          </a:p>
        </p:txBody>
      </p:sp>
      <p:sp>
        <p:nvSpPr>
          <p:cNvPr id="3" name="object 3"/>
          <p:cNvSpPr txBox="1"/>
          <p:nvPr/>
        </p:nvSpPr>
        <p:spPr>
          <a:xfrm>
            <a:off x="688975" y="1606930"/>
            <a:ext cx="9996805" cy="1003935"/>
          </a:xfrm>
          <a:prstGeom prst="rect">
            <a:avLst/>
          </a:prstGeom>
        </p:spPr>
        <p:txBody>
          <a:bodyPr vert="horz" wrap="square" lIns="0" tIns="31115" rIns="0" bIns="0" rtlCol="0">
            <a:spAutoFit/>
          </a:bodyPr>
          <a:lstStyle/>
          <a:p>
            <a:pPr marL="355600" marR="5080" indent="-343535">
              <a:lnSpc>
                <a:spcPts val="3829"/>
              </a:lnSpc>
              <a:spcBef>
                <a:spcPts val="245"/>
              </a:spcBef>
              <a:buFont typeface="Arial MT"/>
              <a:buChar char="•"/>
              <a:tabLst>
                <a:tab pos="355600" algn="l"/>
                <a:tab pos="356235" algn="l"/>
              </a:tabLst>
            </a:pPr>
            <a:r>
              <a:rPr sz="3200" spc="-5" dirty="0">
                <a:latin typeface="Calibri"/>
                <a:cs typeface="Calibri"/>
              </a:rPr>
              <a:t>For</a:t>
            </a:r>
            <a:r>
              <a:rPr sz="3200" spc="-50" dirty="0">
                <a:latin typeface="Calibri"/>
                <a:cs typeface="Calibri"/>
              </a:rPr>
              <a:t> </a:t>
            </a:r>
            <a:r>
              <a:rPr sz="3200" dirty="0">
                <a:latin typeface="Calibri"/>
                <a:cs typeface="Calibri"/>
              </a:rPr>
              <a:t>standard</a:t>
            </a:r>
            <a:r>
              <a:rPr sz="3200" spc="-175" dirty="0">
                <a:latin typeface="Calibri"/>
                <a:cs typeface="Calibri"/>
              </a:rPr>
              <a:t> </a:t>
            </a:r>
            <a:r>
              <a:rPr sz="3200" spc="15" dirty="0">
                <a:latin typeface="Calibri"/>
                <a:cs typeface="Calibri"/>
              </a:rPr>
              <a:t>normal</a:t>
            </a:r>
            <a:r>
              <a:rPr sz="3200" spc="-114" dirty="0">
                <a:latin typeface="Calibri"/>
                <a:cs typeface="Calibri"/>
              </a:rPr>
              <a:t> </a:t>
            </a:r>
            <a:r>
              <a:rPr sz="3200" spc="15" dirty="0">
                <a:latin typeface="Calibri"/>
                <a:cs typeface="Calibri"/>
              </a:rPr>
              <a:t>distribution,</a:t>
            </a:r>
            <a:r>
              <a:rPr sz="3200" spc="-185" dirty="0">
                <a:latin typeface="Calibri"/>
                <a:cs typeface="Calibri"/>
              </a:rPr>
              <a:t> </a:t>
            </a:r>
            <a:r>
              <a:rPr sz="3200" spc="5" dirty="0">
                <a:latin typeface="Calibri"/>
                <a:cs typeface="Calibri"/>
              </a:rPr>
              <a:t>the</a:t>
            </a:r>
            <a:r>
              <a:rPr sz="3200" spc="-75" dirty="0">
                <a:latin typeface="Calibri"/>
                <a:cs typeface="Calibri"/>
              </a:rPr>
              <a:t> </a:t>
            </a:r>
            <a:r>
              <a:rPr sz="3200" spc="-10" dirty="0">
                <a:latin typeface="Calibri"/>
                <a:cs typeface="Calibri"/>
              </a:rPr>
              <a:t>area</a:t>
            </a:r>
            <a:r>
              <a:rPr sz="3200" spc="-25" dirty="0">
                <a:latin typeface="Calibri"/>
                <a:cs typeface="Calibri"/>
              </a:rPr>
              <a:t> </a:t>
            </a:r>
            <a:r>
              <a:rPr sz="3200" spc="15" dirty="0">
                <a:latin typeface="Calibri"/>
                <a:cs typeface="Calibri"/>
              </a:rPr>
              <a:t>under</a:t>
            </a:r>
            <a:r>
              <a:rPr sz="3200" spc="-125" dirty="0">
                <a:latin typeface="Calibri"/>
                <a:cs typeface="Calibri"/>
              </a:rPr>
              <a:t> </a:t>
            </a:r>
            <a:r>
              <a:rPr sz="3200" spc="5" dirty="0">
                <a:latin typeface="Calibri"/>
                <a:cs typeface="Calibri"/>
              </a:rPr>
              <a:t>the</a:t>
            </a:r>
            <a:r>
              <a:rPr sz="3200" spc="-10" dirty="0">
                <a:latin typeface="Calibri"/>
                <a:cs typeface="Calibri"/>
              </a:rPr>
              <a:t> </a:t>
            </a:r>
            <a:r>
              <a:rPr sz="3200" spc="-5" dirty="0">
                <a:latin typeface="Calibri"/>
                <a:cs typeface="Calibri"/>
              </a:rPr>
              <a:t>given </a:t>
            </a:r>
            <a:r>
              <a:rPr sz="3200" spc="-705" dirty="0">
                <a:latin typeface="Calibri"/>
                <a:cs typeface="Calibri"/>
              </a:rPr>
              <a:t> </a:t>
            </a:r>
            <a:r>
              <a:rPr sz="3200" dirty="0">
                <a:latin typeface="Calibri"/>
                <a:cs typeface="Calibri"/>
              </a:rPr>
              <a:t>range</a:t>
            </a:r>
            <a:r>
              <a:rPr sz="3200" spc="-85" dirty="0">
                <a:latin typeface="Calibri"/>
                <a:cs typeface="Calibri"/>
              </a:rPr>
              <a:t> </a:t>
            </a:r>
            <a:r>
              <a:rPr sz="3200" spc="5" dirty="0">
                <a:latin typeface="Calibri"/>
                <a:cs typeface="Calibri"/>
              </a:rPr>
              <a:t>is</a:t>
            </a:r>
            <a:r>
              <a:rPr sz="3200" spc="-35" dirty="0">
                <a:latin typeface="Calibri"/>
                <a:cs typeface="Calibri"/>
              </a:rPr>
              <a:t> </a:t>
            </a:r>
            <a:r>
              <a:rPr sz="3200" spc="-5" dirty="0">
                <a:latin typeface="Calibri"/>
                <a:cs typeface="Calibri"/>
              </a:rPr>
              <a:t>given</a:t>
            </a:r>
            <a:r>
              <a:rPr sz="3200" spc="-25" dirty="0">
                <a:latin typeface="Calibri"/>
                <a:cs typeface="Calibri"/>
              </a:rPr>
              <a:t> </a:t>
            </a:r>
            <a:r>
              <a:rPr sz="3200" spc="5" dirty="0">
                <a:latin typeface="Calibri"/>
                <a:cs typeface="Calibri"/>
              </a:rPr>
              <a:t>by:</a:t>
            </a:r>
            <a:endParaRPr sz="3200">
              <a:latin typeface="Calibri"/>
              <a:cs typeface="Calibri"/>
            </a:endParaRPr>
          </a:p>
        </p:txBody>
      </p:sp>
      <p:grpSp>
        <p:nvGrpSpPr>
          <p:cNvPr id="4" name="object 4"/>
          <p:cNvGrpSpPr/>
          <p:nvPr/>
        </p:nvGrpSpPr>
        <p:grpSpPr>
          <a:xfrm>
            <a:off x="2749042" y="2838450"/>
            <a:ext cx="7334250" cy="2571750"/>
            <a:chOff x="2428874" y="2686050"/>
            <a:chExt cx="7334250" cy="2571750"/>
          </a:xfrm>
        </p:grpSpPr>
        <p:pic>
          <p:nvPicPr>
            <p:cNvPr id="5" name="object 5"/>
            <p:cNvPicPr/>
            <p:nvPr/>
          </p:nvPicPr>
          <p:blipFill>
            <a:blip r:embed="rId2" cstate="print"/>
            <a:stretch>
              <a:fillRect/>
            </a:stretch>
          </p:blipFill>
          <p:spPr>
            <a:xfrm>
              <a:off x="2428874" y="2686050"/>
              <a:ext cx="7334250" cy="2571750"/>
            </a:xfrm>
            <a:prstGeom prst="rect">
              <a:avLst/>
            </a:prstGeom>
          </p:spPr>
        </p:pic>
        <p:sp>
          <p:nvSpPr>
            <p:cNvPr id="11" name="object 11"/>
            <p:cNvSpPr/>
            <p:nvPr/>
          </p:nvSpPr>
          <p:spPr>
            <a:xfrm>
              <a:off x="4327270" y="2723388"/>
              <a:ext cx="68580" cy="29209"/>
            </a:xfrm>
            <a:custGeom>
              <a:avLst/>
              <a:gdLst/>
              <a:ahLst/>
              <a:cxnLst/>
              <a:rect l="l" t="t" r="r" b="b"/>
              <a:pathLst>
                <a:path w="68579" h="29210">
                  <a:moveTo>
                    <a:pt x="40766" y="2539"/>
                  </a:moveTo>
                  <a:lnTo>
                    <a:pt x="35813" y="4063"/>
                  </a:lnTo>
                  <a:lnTo>
                    <a:pt x="35559" y="4063"/>
                  </a:lnTo>
                  <a:lnTo>
                    <a:pt x="29082" y="6350"/>
                  </a:lnTo>
                  <a:lnTo>
                    <a:pt x="28193" y="6731"/>
                  </a:lnTo>
                  <a:lnTo>
                    <a:pt x="20446" y="11175"/>
                  </a:lnTo>
                  <a:lnTo>
                    <a:pt x="20574" y="11175"/>
                  </a:lnTo>
                  <a:lnTo>
                    <a:pt x="11811" y="15748"/>
                  </a:lnTo>
                  <a:lnTo>
                    <a:pt x="507" y="23240"/>
                  </a:lnTo>
                  <a:lnTo>
                    <a:pt x="0" y="25400"/>
                  </a:lnTo>
                  <a:lnTo>
                    <a:pt x="1015" y="26924"/>
                  </a:lnTo>
                  <a:lnTo>
                    <a:pt x="1904" y="28448"/>
                  </a:lnTo>
                  <a:lnTo>
                    <a:pt x="3937" y="29083"/>
                  </a:lnTo>
                  <a:lnTo>
                    <a:pt x="5587" y="28194"/>
                  </a:lnTo>
                  <a:lnTo>
                    <a:pt x="15252" y="23113"/>
                  </a:lnTo>
                  <a:lnTo>
                    <a:pt x="15493" y="22987"/>
                  </a:lnTo>
                  <a:lnTo>
                    <a:pt x="24383" y="19176"/>
                  </a:lnTo>
                  <a:lnTo>
                    <a:pt x="24764" y="19050"/>
                  </a:lnTo>
                  <a:lnTo>
                    <a:pt x="32265" y="15239"/>
                  </a:lnTo>
                  <a:lnTo>
                    <a:pt x="32003" y="15239"/>
                  </a:lnTo>
                  <a:lnTo>
                    <a:pt x="38480" y="13081"/>
                  </a:lnTo>
                  <a:lnTo>
                    <a:pt x="38777" y="13081"/>
                  </a:lnTo>
                  <a:lnTo>
                    <a:pt x="43433" y="11684"/>
                  </a:lnTo>
                  <a:lnTo>
                    <a:pt x="46298" y="10795"/>
                  </a:lnTo>
                  <a:lnTo>
                    <a:pt x="46100" y="10795"/>
                  </a:lnTo>
                  <a:lnTo>
                    <a:pt x="47116" y="10540"/>
                  </a:lnTo>
                  <a:lnTo>
                    <a:pt x="48875" y="10540"/>
                  </a:lnTo>
                  <a:lnTo>
                    <a:pt x="64134" y="9144"/>
                  </a:lnTo>
                  <a:lnTo>
                    <a:pt x="66548" y="8889"/>
                  </a:lnTo>
                  <a:lnTo>
                    <a:pt x="68325" y="6731"/>
                  </a:lnTo>
                  <a:lnTo>
                    <a:pt x="68173" y="4063"/>
                  </a:lnTo>
                  <a:lnTo>
                    <a:pt x="68033" y="2666"/>
                  </a:lnTo>
                  <a:lnTo>
                    <a:pt x="40766" y="2666"/>
                  </a:lnTo>
                  <a:close/>
                </a:path>
                <a:path w="68579" h="29210">
                  <a:moveTo>
                    <a:pt x="15534" y="22987"/>
                  </a:moveTo>
                  <a:lnTo>
                    <a:pt x="15308" y="23084"/>
                  </a:lnTo>
                  <a:lnTo>
                    <a:pt x="15534" y="22987"/>
                  </a:lnTo>
                  <a:close/>
                </a:path>
                <a:path w="68579" h="29210">
                  <a:moveTo>
                    <a:pt x="32765" y="14986"/>
                  </a:moveTo>
                  <a:lnTo>
                    <a:pt x="32003" y="15239"/>
                  </a:lnTo>
                  <a:lnTo>
                    <a:pt x="32265" y="15239"/>
                  </a:lnTo>
                  <a:lnTo>
                    <a:pt x="32765" y="14986"/>
                  </a:lnTo>
                  <a:close/>
                </a:path>
                <a:path w="68579" h="29210">
                  <a:moveTo>
                    <a:pt x="38777" y="13081"/>
                  </a:moveTo>
                  <a:lnTo>
                    <a:pt x="38480" y="13081"/>
                  </a:lnTo>
                  <a:lnTo>
                    <a:pt x="38777" y="13081"/>
                  </a:lnTo>
                  <a:close/>
                </a:path>
                <a:path w="68579" h="29210">
                  <a:moveTo>
                    <a:pt x="47116" y="10540"/>
                  </a:moveTo>
                  <a:lnTo>
                    <a:pt x="46100" y="10795"/>
                  </a:lnTo>
                  <a:lnTo>
                    <a:pt x="46381" y="10769"/>
                  </a:lnTo>
                  <a:lnTo>
                    <a:pt x="47116" y="10540"/>
                  </a:lnTo>
                  <a:close/>
                </a:path>
                <a:path w="68579" h="29210">
                  <a:moveTo>
                    <a:pt x="46381" y="10769"/>
                  </a:moveTo>
                  <a:lnTo>
                    <a:pt x="46100" y="10795"/>
                  </a:lnTo>
                  <a:lnTo>
                    <a:pt x="46298" y="10795"/>
                  </a:lnTo>
                  <a:close/>
                </a:path>
                <a:path w="68579" h="29210">
                  <a:moveTo>
                    <a:pt x="48875" y="10540"/>
                  </a:moveTo>
                  <a:lnTo>
                    <a:pt x="47116" y="10540"/>
                  </a:lnTo>
                  <a:lnTo>
                    <a:pt x="46381" y="10769"/>
                  </a:lnTo>
                  <a:lnTo>
                    <a:pt x="48875" y="10540"/>
                  </a:lnTo>
                  <a:close/>
                </a:path>
                <a:path w="68579" h="29210">
                  <a:moveTo>
                    <a:pt x="65912" y="0"/>
                  </a:moveTo>
                  <a:lnTo>
                    <a:pt x="63373" y="126"/>
                  </a:lnTo>
                  <a:lnTo>
                    <a:pt x="45338" y="1397"/>
                  </a:lnTo>
                  <a:lnTo>
                    <a:pt x="44323" y="1524"/>
                  </a:lnTo>
                  <a:lnTo>
                    <a:pt x="40766" y="2666"/>
                  </a:lnTo>
                  <a:lnTo>
                    <a:pt x="68033" y="2666"/>
                  </a:lnTo>
                  <a:lnTo>
                    <a:pt x="67944" y="1777"/>
                  </a:lnTo>
                  <a:lnTo>
                    <a:pt x="65912" y="0"/>
                  </a:lnTo>
                  <a:close/>
                </a:path>
              </a:pathLst>
            </a:custGeom>
            <a:solidFill>
              <a:srgbClr val="FF0000"/>
            </a:solidFill>
          </p:spPr>
          <p:txBody>
            <a:bodyPr wrap="square" lIns="0" tIns="0" rIns="0" bIns="0" rtlCol="0"/>
            <a:lstStyle/>
            <a:p>
              <a:endParaRPr/>
            </a:p>
          </p:txBody>
        </p:sp>
        <p:sp>
          <p:nvSpPr>
            <p:cNvPr id="16" name="object 16"/>
            <p:cNvSpPr/>
            <p:nvPr/>
          </p:nvSpPr>
          <p:spPr>
            <a:xfrm>
              <a:off x="6257036" y="4973573"/>
              <a:ext cx="395605" cy="229870"/>
            </a:xfrm>
            <a:custGeom>
              <a:avLst/>
              <a:gdLst/>
              <a:ahLst/>
              <a:cxnLst/>
              <a:rect l="l" t="t" r="r" b="b"/>
              <a:pathLst>
                <a:path w="395604" h="229870">
                  <a:moveTo>
                    <a:pt x="88728" y="229044"/>
                  </a:moveTo>
                  <a:lnTo>
                    <a:pt x="90297" y="229869"/>
                  </a:lnTo>
                  <a:lnTo>
                    <a:pt x="91411" y="229732"/>
                  </a:lnTo>
                  <a:lnTo>
                    <a:pt x="88728" y="229044"/>
                  </a:lnTo>
                  <a:close/>
                </a:path>
                <a:path w="395604" h="229870">
                  <a:moveTo>
                    <a:pt x="121158" y="209550"/>
                  </a:moveTo>
                  <a:lnTo>
                    <a:pt x="114090" y="210106"/>
                  </a:lnTo>
                  <a:lnTo>
                    <a:pt x="105663" y="220980"/>
                  </a:lnTo>
                  <a:lnTo>
                    <a:pt x="105410" y="220980"/>
                  </a:lnTo>
                  <a:lnTo>
                    <a:pt x="103978" y="222225"/>
                  </a:lnTo>
                  <a:lnTo>
                    <a:pt x="104139" y="223519"/>
                  </a:lnTo>
                  <a:lnTo>
                    <a:pt x="100584" y="228600"/>
                  </a:lnTo>
                  <a:lnTo>
                    <a:pt x="91411" y="229732"/>
                  </a:lnTo>
                  <a:lnTo>
                    <a:pt x="91948" y="229869"/>
                  </a:lnTo>
                  <a:lnTo>
                    <a:pt x="123698" y="229869"/>
                  </a:lnTo>
                  <a:lnTo>
                    <a:pt x="146938" y="223519"/>
                  </a:lnTo>
                  <a:lnTo>
                    <a:pt x="173227" y="215900"/>
                  </a:lnTo>
                  <a:lnTo>
                    <a:pt x="190264" y="210819"/>
                  </a:lnTo>
                  <a:lnTo>
                    <a:pt x="118744" y="210819"/>
                  </a:lnTo>
                  <a:lnTo>
                    <a:pt x="121158" y="209550"/>
                  </a:lnTo>
                  <a:close/>
                </a:path>
                <a:path w="395604" h="229870">
                  <a:moveTo>
                    <a:pt x="114090" y="210106"/>
                  </a:moveTo>
                  <a:lnTo>
                    <a:pt x="105028" y="210819"/>
                  </a:lnTo>
                  <a:lnTo>
                    <a:pt x="91948" y="210819"/>
                  </a:lnTo>
                  <a:lnTo>
                    <a:pt x="87966" y="211815"/>
                  </a:lnTo>
                  <a:lnTo>
                    <a:pt x="87884" y="212089"/>
                  </a:lnTo>
                  <a:lnTo>
                    <a:pt x="86487" y="213359"/>
                  </a:lnTo>
                  <a:lnTo>
                    <a:pt x="85343" y="214630"/>
                  </a:lnTo>
                  <a:lnTo>
                    <a:pt x="84709" y="217169"/>
                  </a:lnTo>
                  <a:lnTo>
                    <a:pt x="84327" y="218439"/>
                  </a:lnTo>
                  <a:lnTo>
                    <a:pt x="84232" y="220980"/>
                  </a:lnTo>
                  <a:lnTo>
                    <a:pt x="91411" y="229732"/>
                  </a:lnTo>
                  <a:lnTo>
                    <a:pt x="100584" y="228600"/>
                  </a:lnTo>
                  <a:lnTo>
                    <a:pt x="103250" y="224789"/>
                  </a:lnTo>
                  <a:lnTo>
                    <a:pt x="101473" y="224789"/>
                  </a:lnTo>
                  <a:lnTo>
                    <a:pt x="103504" y="218439"/>
                  </a:lnTo>
                  <a:lnTo>
                    <a:pt x="107632" y="218439"/>
                  </a:lnTo>
                  <a:lnTo>
                    <a:pt x="114090" y="210106"/>
                  </a:lnTo>
                  <a:close/>
                </a:path>
                <a:path w="395604" h="229870">
                  <a:moveTo>
                    <a:pt x="86559" y="227902"/>
                  </a:moveTo>
                  <a:lnTo>
                    <a:pt x="86994" y="228600"/>
                  </a:lnTo>
                  <a:lnTo>
                    <a:pt x="88728" y="229044"/>
                  </a:lnTo>
                  <a:lnTo>
                    <a:pt x="86559" y="227902"/>
                  </a:lnTo>
                  <a:close/>
                </a:path>
                <a:path w="395604" h="229870">
                  <a:moveTo>
                    <a:pt x="85127" y="225611"/>
                  </a:moveTo>
                  <a:lnTo>
                    <a:pt x="85471" y="227330"/>
                  </a:lnTo>
                  <a:lnTo>
                    <a:pt x="86559" y="227902"/>
                  </a:lnTo>
                  <a:lnTo>
                    <a:pt x="85127" y="225611"/>
                  </a:lnTo>
                  <a:close/>
                </a:path>
                <a:path w="395604" h="229870">
                  <a:moveTo>
                    <a:pt x="84131" y="220402"/>
                  </a:moveTo>
                  <a:lnTo>
                    <a:pt x="83819" y="223519"/>
                  </a:lnTo>
                  <a:lnTo>
                    <a:pt x="85127" y="225611"/>
                  </a:lnTo>
                  <a:lnTo>
                    <a:pt x="84450" y="222225"/>
                  </a:lnTo>
                  <a:lnTo>
                    <a:pt x="84131" y="220402"/>
                  </a:lnTo>
                  <a:close/>
                </a:path>
                <a:path w="395604" h="229870">
                  <a:moveTo>
                    <a:pt x="103504" y="218439"/>
                  </a:moveTo>
                  <a:lnTo>
                    <a:pt x="101473" y="224789"/>
                  </a:lnTo>
                  <a:lnTo>
                    <a:pt x="102869" y="223519"/>
                  </a:lnTo>
                  <a:lnTo>
                    <a:pt x="102488" y="223519"/>
                  </a:lnTo>
                  <a:lnTo>
                    <a:pt x="103978" y="222225"/>
                  </a:lnTo>
                  <a:lnTo>
                    <a:pt x="103504" y="218439"/>
                  </a:lnTo>
                  <a:close/>
                </a:path>
                <a:path w="395604" h="229870">
                  <a:moveTo>
                    <a:pt x="103978" y="222225"/>
                  </a:moveTo>
                  <a:lnTo>
                    <a:pt x="102488" y="223519"/>
                  </a:lnTo>
                  <a:lnTo>
                    <a:pt x="102869" y="223519"/>
                  </a:lnTo>
                  <a:lnTo>
                    <a:pt x="101473" y="224789"/>
                  </a:lnTo>
                  <a:lnTo>
                    <a:pt x="103250" y="224789"/>
                  </a:lnTo>
                  <a:lnTo>
                    <a:pt x="104139" y="223519"/>
                  </a:lnTo>
                  <a:lnTo>
                    <a:pt x="103978" y="222225"/>
                  </a:lnTo>
                  <a:close/>
                </a:path>
                <a:path w="395604" h="229870">
                  <a:moveTo>
                    <a:pt x="107632" y="218439"/>
                  </a:moveTo>
                  <a:lnTo>
                    <a:pt x="103504" y="218439"/>
                  </a:lnTo>
                  <a:lnTo>
                    <a:pt x="103978" y="222225"/>
                  </a:lnTo>
                  <a:lnTo>
                    <a:pt x="105410" y="220980"/>
                  </a:lnTo>
                  <a:lnTo>
                    <a:pt x="105663" y="220980"/>
                  </a:lnTo>
                  <a:lnTo>
                    <a:pt x="107632" y="218439"/>
                  </a:lnTo>
                  <a:close/>
                </a:path>
                <a:path w="395604" h="229870">
                  <a:moveTo>
                    <a:pt x="87966" y="211815"/>
                  </a:moveTo>
                  <a:lnTo>
                    <a:pt x="86867" y="212089"/>
                  </a:lnTo>
                  <a:lnTo>
                    <a:pt x="83565" y="217169"/>
                  </a:lnTo>
                  <a:lnTo>
                    <a:pt x="84131" y="220402"/>
                  </a:lnTo>
                  <a:lnTo>
                    <a:pt x="84327" y="218439"/>
                  </a:lnTo>
                  <a:lnTo>
                    <a:pt x="84709" y="217169"/>
                  </a:lnTo>
                  <a:lnTo>
                    <a:pt x="85343" y="214630"/>
                  </a:lnTo>
                  <a:lnTo>
                    <a:pt x="86487" y="213359"/>
                  </a:lnTo>
                  <a:lnTo>
                    <a:pt x="87884" y="212089"/>
                  </a:lnTo>
                  <a:lnTo>
                    <a:pt x="87966" y="211815"/>
                  </a:lnTo>
                  <a:close/>
                </a:path>
                <a:path w="395604" h="229870">
                  <a:moveTo>
                    <a:pt x="221361" y="81280"/>
                  </a:moveTo>
                  <a:lnTo>
                    <a:pt x="194944" y="81280"/>
                  </a:lnTo>
                  <a:lnTo>
                    <a:pt x="183134" y="95250"/>
                  </a:lnTo>
                  <a:lnTo>
                    <a:pt x="183006" y="95250"/>
                  </a:lnTo>
                  <a:lnTo>
                    <a:pt x="170814" y="110489"/>
                  </a:lnTo>
                  <a:lnTo>
                    <a:pt x="158114" y="127000"/>
                  </a:lnTo>
                  <a:lnTo>
                    <a:pt x="145796" y="142239"/>
                  </a:lnTo>
                  <a:lnTo>
                    <a:pt x="133730" y="157480"/>
                  </a:lnTo>
                  <a:lnTo>
                    <a:pt x="133858" y="157480"/>
                  </a:lnTo>
                  <a:lnTo>
                    <a:pt x="122047" y="171450"/>
                  </a:lnTo>
                  <a:lnTo>
                    <a:pt x="121792" y="171450"/>
                  </a:lnTo>
                  <a:lnTo>
                    <a:pt x="111378" y="184150"/>
                  </a:lnTo>
                  <a:lnTo>
                    <a:pt x="111633" y="184150"/>
                  </a:lnTo>
                  <a:lnTo>
                    <a:pt x="102869" y="194309"/>
                  </a:lnTo>
                  <a:lnTo>
                    <a:pt x="95630" y="201930"/>
                  </a:lnTo>
                  <a:lnTo>
                    <a:pt x="95503" y="203200"/>
                  </a:lnTo>
                  <a:lnTo>
                    <a:pt x="90804" y="208280"/>
                  </a:lnTo>
                  <a:lnTo>
                    <a:pt x="91059" y="208280"/>
                  </a:lnTo>
                  <a:lnTo>
                    <a:pt x="88264" y="210819"/>
                  </a:lnTo>
                  <a:lnTo>
                    <a:pt x="87966" y="211815"/>
                  </a:lnTo>
                  <a:lnTo>
                    <a:pt x="91948" y="210819"/>
                  </a:lnTo>
                  <a:lnTo>
                    <a:pt x="105028" y="210819"/>
                  </a:lnTo>
                  <a:lnTo>
                    <a:pt x="114090" y="210106"/>
                  </a:lnTo>
                  <a:lnTo>
                    <a:pt x="117475" y="205739"/>
                  </a:lnTo>
                  <a:lnTo>
                    <a:pt x="125984" y="196850"/>
                  </a:lnTo>
                  <a:lnTo>
                    <a:pt x="126237" y="196850"/>
                  </a:lnTo>
                  <a:lnTo>
                    <a:pt x="136651" y="182880"/>
                  </a:lnTo>
                  <a:lnTo>
                    <a:pt x="137598" y="182880"/>
                  </a:lnTo>
                  <a:lnTo>
                    <a:pt x="148336" y="170180"/>
                  </a:lnTo>
                  <a:lnTo>
                    <a:pt x="148589" y="170180"/>
                  </a:lnTo>
                  <a:lnTo>
                    <a:pt x="160781" y="154939"/>
                  </a:lnTo>
                  <a:lnTo>
                    <a:pt x="160909" y="154939"/>
                  </a:lnTo>
                  <a:lnTo>
                    <a:pt x="173227" y="138430"/>
                  </a:lnTo>
                  <a:lnTo>
                    <a:pt x="185674" y="123189"/>
                  </a:lnTo>
                  <a:lnTo>
                    <a:pt x="197865" y="107950"/>
                  </a:lnTo>
                  <a:lnTo>
                    <a:pt x="209676" y="93980"/>
                  </a:lnTo>
                  <a:lnTo>
                    <a:pt x="209423" y="93980"/>
                  </a:lnTo>
                  <a:lnTo>
                    <a:pt x="221361" y="81280"/>
                  </a:lnTo>
                  <a:close/>
                </a:path>
                <a:path w="395604" h="229870">
                  <a:moveTo>
                    <a:pt x="234568" y="196850"/>
                  </a:moveTo>
                  <a:lnTo>
                    <a:pt x="167386" y="196850"/>
                  </a:lnTo>
                  <a:lnTo>
                    <a:pt x="141097" y="204469"/>
                  </a:lnTo>
                  <a:lnTo>
                    <a:pt x="141477" y="204469"/>
                  </a:lnTo>
                  <a:lnTo>
                    <a:pt x="118744" y="210819"/>
                  </a:lnTo>
                  <a:lnTo>
                    <a:pt x="190264" y="210819"/>
                  </a:lnTo>
                  <a:lnTo>
                    <a:pt x="202946" y="207009"/>
                  </a:lnTo>
                  <a:lnTo>
                    <a:pt x="202818" y="207009"/>
                  </a:lnTo>
                  <a:lnTo>
                    <a:pt x="234568" y="196850"/>
                  </a:lnTo>
                  <a:close/>
                </a:path>
                <a:path w="395604" h="229870">
                  <a:moveTo>
                    <a:pt x="266572" y="186689"/>
                  </a:moveTo>
                  <a:lnTo>
                    <a:pt x="196468" y="186689"/>
                  </a:lnTo>
                  <a:lnTo>
                    <a:pt x="167004" y="196850"/>
                  </a:lnTo>
                  <a:lnTo>
                    <a:pt x="234441" y="196850"/>
                  </a:lnTo>
                  <a:lnTo>
                    <a:pt x="266572" y="186689"/>
                  </a:lnTo>
                  <a:close/>
                </a:path>
                <a:path w="395604" h="229870">
                  <a:moveTo>
                    <a:pt x="312968" y="153798"/>
                  </a:moveTo>
                  <a:lnTo>
                    <a:pt x="291084" y="158750"/>
                  </a:lnTo>
                  <a:lnTo>
                    <a:pt x="260858" y="167639"/>
                  </a:lnTo>
                  <a:lnTo>
                    <a:pt x="228473" y="177800"/>
                  </a:lnTo>
                  <a:lnTo>
                    <a:pt x="196723" y="186689"/>
                  </a:lnTo>
                  <a:lnTo>
                    <a:pt x="266572" y="186689"/>
                  </a:lnTo>
                  <a:lnTo>
                    <a:pt x="266191" y="187959"/>
                  </a:lnTo>
                  <a:lnTo>
                    <a:pt x="296417" y="179069"/>
                  </a:lnTo>
                  <a:lnTo>
                    <a:pt x="324612" y="171450"/>
                  </a:lnTo>
                  <a:lnTo>
                    <a:pt x="324865" y="171450"/>
                  </a:lnTo>
                  <a:lnTo>
                    <a:pt x="347217" y="165100"/>
                  </a:lnTo>
                  <a:lnTo>
                    <a:pt x="365379" y="158750"/>
                  </a:lnTo>
                  <a:lnTo>
                    <a:pt x="373380" y="156209"/>
                  </a:lnTo>
                  <a:lnTo>
                    <a:pt x="316103" y="156209"/>
                  </a:lnTo>
                  <a:lnTo>
                    <a:pt x="312968" y="153798"/>
                  </a:lnTo>
                  <a:close/>
                </a:path>
                <a:path w="395604" h="229870">
                  <a:moveTo>
                    <a:pt x="137598" y="182880"/>
                  </a:moveTo>
                  <a:lnTo>
                    <a:pt x="136651" y="182880"/>
                  </a:lnTo>
                  <a:lnTo>
                    <a:pt x="136525" y="184150"/>
                  </a:lnTo>
                  <a:lnTo>
                    <a:pt x="137598" y="182880"/>
                  </a:lnTo>
                  <a:close/>
                </a:path>
                <a:path w="395604" h="229870">
                  <a:moveTo>
                    <a:pt x="387985" y="133350"/>
                  </a:moveTo>
                  <a:lnTo>
                    <a:pt x="380745" y="133350"/>
                  </a:lnTo>
                  <a:lnTo>
                    <a:pt x="378333" y="134619"/>
                  </a:lnTo>
                  <a:lnTo>
                    <a:pt x="372490" y="134619"/>
                  </a:lnTo>
                  <a:lnTo>
                    <a:pt x="370713" y="135889"/>
                  </a:lnTo>
                  <a:lnTo>
                    <a:pt x="358902" y="139700"/>
                  </a:lnTo>
                  <a:lnTo>
                    <a:pt x="340994" y="144780"/>
                  </a:lnTo>
                  <a:lnTo>
                    <a:pt x="318769" y="152400"/>
                  </a:lnTo>
                  <a:lnTo>
                    <a:pt x="319150" y="152400"/>
                  </a:lnTo>
                  <a:lnTo>
                    <a:pt x="312968" y="153798"/>
                  </a:lnTo>
                  <a:lnTo>
                    <a:pt x="316103" y="156209"/>
                  </a:lnTo>
                  <a:lnTo>
                    <a:pt x="339216" y="156209"/>
                  </a:lnTo>
                  <a:lnTo>
                    <a:pt x="356615" y="153669"/>
                  </a:lnTo>
                  <a:lnTo>
                    <a:pt x="387985" y="153669"/>
                  </a:lnTo>
                  <a:lnTo>
                    <a:pt x="391540" y="152400"/>
                  </a:lnTo>
                  <a:lnTo>
                    <a:pt x="393445" y="148589"/>
                  </a:lnTo>
                  <a:lnTo>
                    <a:pt x="395478" y="146050"/>
                  </a:lnTo>
                  <a:lnTo>
                    <a:pt x="395478" y="140969"/>
                  </a:lnTo>
                  <a:lnTo>
                    <a:pt x="393445" y="138430"/>
                  </a:lnTo>
                  <a:lnTo>
                    <a:pt x="391540" y="134619"/>
                  </a:lnTo>
                  <a:lnTo>
                    <a:pt x="378333" y="134619"/>
                  </a:lnTo>
                  <a:lnTo>
                    <a:pt x="379730" y="133350"/>
                  </a:lnTo>
                  <a:lnTo>
                    <a:pt x="387985" y="133350"/>
                  </a:lnTo>
                  <a:close/>
                </a:path>
                <a:path w="395604" h="229870">
                  <a:moveTo>
                    <a:pt x="384047" y="153669"/>
                  </a:moveTo>
                  <a:lnTo>
                    <a:pt x="356615" y="153669"/>
                  </a:lnTo>
                  <a:lnTo>
                    <a:pt x="339216" y="156209"/>
                  </a:lnTo>
                  <a:lnTo>
                    <a:pt x="373380" y="156209"/>
                  </a:lnTo>
                  <a:lnTo>
                    <a:pt x="377316" y="154939"/>
                  </a:lnTo>
                  <a:lnTo>
                    <a:pt x="382778" y="154939"/>
                  </a:lnTo>
                  <a:lnTo>
                    <a:pt x="384047" y="153669"/>
                  </a:lnTo>
                  <a:close/>
                </a:path>
                <a:path w="395604" h="229870">
                  <a:moveTo>
                    <a:pt x="379730" y="133350"/>
                  </a:moveTo>
                  <a:lnTo>
                    <a:pt x="354711" y="133350"/>
                  </a:lnTo>
                  <a:lnTo>
                    <a:pt x="352679" y="134619"/>
                  </a:lnTo>
                  <a:lnTo>
                    <a:pt x="335534" y="138430"/>
                  </a:lnTo>
                  <a:lnTo>
                    <a:pt x="318135" y="142239"/>
                  </a:lnTo>
                  <a:lnTo>
                    <a:pt x="314324" y="142239"/>
                  </a:lnTo>
                  <a:lnTo>
                    <a:pt x="311912" y="146050"/>
                  </a:lnTo>
                  <a:lnTo>
                    <a:pt x="312292" y="149859"/>
                  </a:lnTo>
                  <a:lnTo>
                    <a:pt x="312800" y="153669"/>
                  </a:lnTo>
                  <a:lnTo>
                    <a:pt x="312968" y="153798"/>
                  </a:lnTo>
                  <a:lnTo>
                    <a:pt x="319150" y="152400"/>
                  </a:lnTo>
                  <a:lnTo>
                    <a:pt x="318769" y="152400"/>
                  </a:lnTo>
                  <a:lnTo>
                    <a:pt x="341121" y="144780"/>
                  </a:lnTo>
                  <a:lnTo>
                    <a:pt x="359029" y="139700"/>
                  </a:lnTo>
                  <a:lnTo>
                    <a:pt x="370713" y="135889"/>
                  </a:lnTo>
                  <a:lnTo>
                    <a:pt x="372490" y="134619"/>
                  </a:lnTo>
                  <a:lnTo>
                    <a:pt x="379730" y="133350"/>
                  </a:lnTo>
                  <a:close/>
                </a:path>
                <a:path w="395604" h="229870">
                  <a:moveTo>
                    <a:pt x="395478" y="146050"/>
                  </a:moveTo>
                  <a:lnTo>
                    <a:pt x="393445" y="148589"/>
                  </a:lnTo>
                  <a:lnTo>
                    <a:pt x="391540" y="152400"/>
                  </a:lnTo>
                  <a:lnTo>
                    <a:pt x="387985" y="153669"/>
                  </a:lnTo>
                  <a:lnTo>
                    <a:pt x="388238" y="153669"/>
                  </a:lnTo>
                  <a:lnTo>
                    <a:pt x="391794" y="152400"/>
                  </a:lnTo>
                  <a:lnTo>
                    <a:pt x="393572" y="148589"/>
                  </a:lnTo>
                  <a:lnTo>
                    <a:pt x="395478" y="146050"/>
                  </a:lnTo>
                  <a:close/>
                </a:path>
                <a:path w="395604" h="229870">
                  <a:moveTo>
                    <a:pt x="388238" y="133350"/>
                  </a:moveTo>
                  <a:lnTo>
                    <a:pt x="387985" y="133350"/>
                  </a:lnTo>
                  <a:lnTo>
                    <a:pt x="391540" y="134619"/>
                  </a:lnTo>
                  <a:lnTo>
                    <a:pt x="393445" y="138430"/>
                  </a:lnTo>
                  <a:lnTo>
                    <a:pt x="395478" y="140969"/>
                  </a:lnTo>
                  <a:lnTo>
                    <a:pt x="393572" y="138430"/>
                  </a:lnTo>
                  <a:lnTo>
                    <a:pt x="391794" y="134619"/>
                  </a:lnTo>
                  <a:lnTo>
                    <a:pt x="388238" y="133350"/>
                  </a:lnTo>
                  <a:close/>
                </a:path>
                <a:path w="395604" h="229870">
                  <a:moveTo>
                    <a:pt x="380745" y="133350"/>
                  </a:moveTo>
                  <a:lnTo>
                    <a:pt x="379730" y="133350"/>
                  </a:lnTo>
                  <a:lnTo>
                    <a:pt x="378333" y="134619"/>
                  </a:lnTo>
                  <a:lnTo>
                    <a:pt x="380745" y="133350"/>
                  </a:lnTo>
                  <a:close/>
                </a:path>
                <a:path w="395604" h="229870">
                  <a:moveTo>
                    <a:pt x="4825" y="78739"/>
                  </a:moveTo>
                  <a:lnTo>
                    <a:pt x="10413" y="81280"/>
                  </a:lnTo>
                  <a:lnTo>
                    <a:pt x="12446" y="80009"/>
                  </a:lnTo>
                  <a:lnTo>
                    <a:pt x="8762" y="80009"/>
                  </a:lnTo>
                  <a:lnTo>
                    <a:pt x="4825" y="78739"/>
                  </a:lnTo>
                  <a:close/>
                </a:path>
                <a:path w="395604" h="229870">
                  <a:moveTo>
                    <a:pt x="293549" y="18078"/>
                  </a:moveTo>
                  <a:lnTo>
                    <a:pt x="291084" y="20319"/>
                  </a:lnTo>
                  <a:lnTo>
                    <a:pt x="276860" y="20319"/>
                  </a:lnTo>
                  <a:lnTo>
                    <a:pt x="263524" y="21589"/>
                  </a:lnTo>
                  <a:lnTo>
                    <a:pt x="260300" y="21792"/>
                  </a:lnTo>
                  <a:lnTo>
                    <a:pt x="251967" y="27939"/>
                  </a:lnTo>
                  <a:lnTo>
                    <a:pt x="251587" y="29209"/>
                  </a:lnTo>
                  <a:lnTo>
                    <a:pt x="236474" y="41909"/>
                  </a:lnTo>
                  <a:lnTo>
                    <a:pt x="220979" y="54609"/>
                  </a:lnTo>
                  <a:lnTo>
                    <a:pt x="207010" y="67309"/>
                  </a:lnTo>
                  <a:lnTo>
                    <a:pt x="195199" y="81280"/>
                  </a:lnTo>
                  <a:lnTo>
                    <a:pt x="220852" y="81280"/>
                  </a:lnTo>
                  <a:lnTo>
                    <a:pt x="233806" y="68580"/>
                  </a:lnTo>
                  <a:lnTo>
                    <a:pt x="233299" y="68580"/>
                  </a:lnTo>
                  <a:lnTo>
                    <a:pt x="248792" y="55880"/>
                  </a:lnTo>
                  <a:lnTo>
                    <a:pt x="263906" y="43180"/>
                  </a:lnTo>
                  <a:lnTo>
                    <a:pt x="265201" y="43180"/>
                  </a:lnTo>
                  <a:lnTo>
                    <a:pt x="279145" y="31750"/>
                  </a:lnTo>
                  <a:lnTo>
                    <a:pt x="290448" y="22859"/>
                  </a:lnTo>
                  <a:lnTo>
                    <a:pt x="291845" y="21589"/>
                  </a:lnTo>
                  <a:lnTo>
                    <a:pt x="292988" y="20319"/>
                  </a:lnTo>
                  <a:lnTo>
                    <a:pt x="293549" y="18078"/>
                  </a:lnTo>
                  <a:close/>
                </a:path>
                <a:path w="395604" h="229870">
                  <a:moveTo>
                    <a:pt x="10540" y="59689"/>
                  </a:moveTo>
                  <a:lnTo>
                    <a:pt x="7463" y="61448"/>
                  </a:lnTo>
                  <a:lnTo>
                    <a:pt x="6603" y="62230"/>
                  </a:lnTo>
                  <a:lnTo>
                    <a:pt x="5322" y="62671"/>
                  </a:lnTo>
                  <a:lnTo>
                    <a:pt x="2503" y="64282"/>
                  </a:lnTo>
                  <a:lnTo>
                    <a:pt x="888" y="67309"/>
                  </a:lnTo>
                  <a:lnTo>
                    <a:pt x="1552" y="73119"/>
                  </a:lnTo>
                  <a:lnTo>
                    <a:pt x="2412" y="74930"/>
                  </a:lnTo>
                  <a:lnTo>
                    <a:pt x="4825" y="78739"/>
                  </a:lnTo>
                  <a:lnTo>
                    <a:pt x="8762" y="80009"/>
                  </a:lnTo>
                  <a:lnTo>
                    <a:pt x="12446" y="80009"/>
                  </a:lnTo>
                  <a:lnTo>
                    <a:pt x="14478" y="78739"/>
                  </a:lnTo>
                  <a:lnTo>
                    <a:pt x="12064" y="78739"/>
                  </a:lnTo>
                  <a:lnTo>
                    <a:pt x="18866" y="75030"/>
                  </a:lnTo>
                  <a:lnTo>
                    <a:pt x="36449" y="74930"/>
                  </a:lnTo>
                  <a:lnTo>
                    <a:pt x="37211" y="73659"/>
                  </a:lnTo>
                  <a:lnTo>
                    <a:pt x="58165" y="68580"/>
                  </a:lnTo>
                  <a:lnTo>
                    <a:pt x="57912" y="68580"/>
                  </a:lnTo>
                  <a:lnTo>
                    <a:pt x="66421" y="66039"/>
                  </a:lnTo>
                  <a:lnTo>
                    <a:pt x="19050" y="66039"/>
                  </a:lnTo>
                  <a:lnTo>
                    <a:pt x="12064" y="60959"/>
                  </a:lnTo>
                  <a:lnTo>
                    <a:pt x="16255" y="60959"/>
                  </a:lnTo>
                  <a:lnTo>
                    <a:pt x="10540" y="59689"/>
                  </a:lnTo>
                  <a:close/>
                </a:path>
                <a:path w="395604" h="229870">
                  <a:moveTo>
                    <a:pt x="16994" y="78332"/>
                  </a:moveTo>
                  <a:lnTo>
                    <a:pt x="14556" y="78691"/>
                  </a:lnTo>
                  <a:lnTo>
                    <a:pt x="12446" y="80009"/>
                  </a:lnTo>
                  <a:lnTo>
                    <a:pt x="12700" y="80009"/>
                  </a:lnTo>
                  <a:lnTo>
                    <a:pt x="16763" y="78739"/>
                  </a:lnTo>
                  <a:lnTo>
                    <a:pt x="16994" y="78332"/>
                  </a:lnTo>
                  <a:close/>
                </a:path>
                <a:path w="395604" h="229870">
                  <a:moveTo>
                    <a:pt x="72938" y="64094"/>
                  </a:moveTo>
                  <a:lnTo>
                    <a:pt x="57912" y="68580"/>
                  </a:lnTo>
                  <a:lnTo>
                    <a:pt x="58165" y="68580"/>
                  </a:lnTo>
                  <a:lnTo>
                    <a:pt x="37211" y="73659"/>
                  </a:lnTo>
                  <a:lnTo>
                    <a:pt x="36449" y="74930"/>
                  </a:lnTo>
                  <a:lnTo>
                    <a:pt x="22733" y="77469"/>
                  </a:lnTo>
                  <a:lnTo>
                    <a:pt x="65404" y="77469"/>
                  </a:lnTo>
                  <a:lnTo>
                    <a:pt x="107187" y="80009"/>
                  </a:lnTo>
                  <a:lnTo>
                    <a:pt x="110743" y="80009"/>
                  </a:lnTo>
                  <a:lnTo>
                    <a:pt x="114046" y="77469"/>
                  </a:lnTo>
                  <a:lnTo>
                    <a:pt x="114553" y="71119"/>
                  </a:lnTo>
                  <a:lnTo>
                    <a:pt x="111887" y="67309"/>
                  </a:lnTo>
                  <a:lnTo>
                    <a:pt x="108203" y="67309"/>
                  </a:lnTo>
                  <a:lnTo>
                    <a:pt x="72938" y="64094"/>
                  </a:lnTo>
                  <a:close/>
                </a:path>
                <a:path w="395604" h="229870">
                  <a:moveTo>
                    <a:pt x="1552" y="73119"/>
                  </a:moveTo>
                  <a:lnTo>
                    <a:pt x="1904" y="76200"/>
                  </a:lnTo>
                  <a:lnTo>
                    <a:pt x="4825" y="78739"/>
                  </a:lnTo>
                  <a:lnTo>
                    <a:pt x="2412" y="74930"/>
                  </a:lnTo>
                  <a:lnTo>
                    <a:pt x="1552" y="73119"/>
                  </a:lnTo>
                  <a:close/>
                </a:path>
                <a:path w="395604" h="229870">
                  <a:moveTo>
                    <a:pt x="18866" y="75030"/>
                  </a:moveTo>
                  <a:lnTo>
                    <a:pt x="12064" y="78739"/>
                  </a:lnTo>
                  <a:lnTo>
                    <a:pt x="14224" y="78739"/>
                  </a:lnTo>
                  <a:lnTo>
                    <a:pt x="16510" y="77469"/>
                  </a:lnTo>
                  <a:lnTo>
                    <a:pt x="17483" y="77469"/>
                  </a:lnTo>
                  <a:lnTo>
                    <a:pt x="18866" y="75030"/>
                  </a:lnTo>
                  <a:close/>
                </a:path>
                <a:path w="395604" h="229870">
                  <a:moveTo>
                    <a:pt x="16510" y="77469"/>
                  </a:moveTo>
                  <a:lnTo>
                    <a:pt x="14224" y="78739"/>
                  </a:lnTo>
                  <a:lnTo>
                    <a:pt x="14556" y="78691"/>
                  </a:lnTo>
                  <a:lnTo>
                    <a:pt x="16510" y="77469"/>
                  </a:lnTo>
                  <a:close/>
                </a:path>
                <a:path w="395604" h="229870">
                  <a:moveTo>
                    <a:pt x="14556" y="78691"/>
                  </a:moveTo>
                  <a:lnTo>
                    <a:pt x="14224" y="78739"/>
                  </a:lnTo>
                  <a:lnTo>
                    <a:pt x="14478" y="78739"/>
                  </a:lnTo>
                  <a:close/>
                </a:path>
                <a:path w="395604" h="229870">
                  <a:moveTo>
                    <a:pt x="35940" y="77469"/>
                  </a:moveTo>
                  <a:lnTo>
                    <a:pt x="22860" y="77469"/>
                  </a:lnTo>
                  <a:lnTo>
                    <a:pt x="16994" y="78332"/>
                  </a:lnTo>
                  <a:lnTo>
                    <a:pt x="16763" y="78739"/>
                  </a:lnTo>
                  <a:lnTo>
                    <a:pt x="29083" y="78739"/>
                  </a:lnTo>
                  <a:lnTo>
                    <a:pt x="35940" y="77469"/>
                  </a:lnTo>
                  <a:close/>
                </a:path>
                <a:path w="395604" h="229870">
                  <a:moveTo>
                    <a:pt x="17483" y="77469"/>
                  </a:moveTo>
                  <a:lnTo>
                    <a:pt x="16510" y="77469"/>
                  </a:lnTo>
                  <a:lnTo>
                    <a:pt x="14556" y="78691"/>
                  </a:lnTo>
                  <a:lnTo>
                    <a:pt x="16994" y="78332"/>
                  </a:lnTo>
                  <a:lnTo>
                    <a:pt x="17483" y="77469"/>
                  </a:lnTo>
                  <a:close/>
                </a:path>
                <a:path w="395604" h="229870">
                  <a:moveTo>
                    <a:pt x="36449" y="74930"/>
                  </a:moveTo>
                  <a:lnTo>
                    <a:pt x="19050" y="74930"/>
                  </a:lnTo>
                  <a:lnTo>
                    <a:pt x="18866" y="75030"/>
                  </a:lnTo>
                  <a:lnTo>
                    <a:pt x="16994" y="78332"/>
                  </a:lnTo>
                  <a:lnTo>
                    <a:pt x="22860" y="77469"/>
                  </a:lnTo>
                  <a:lnTo>
                    <a:pt x="36449" y="74930"/>
                  </a:lnTo>
                  <a:close/>
                </a:path>
                <a:path w="395604" h="229870">
                  <a:moveTo>
                    <a:pt x="19050" y="74930"/>
                  </a:moveTo>
                  <a:lnTo>
                    <a:pt x="18866" y="75030"/>
                  </a:lnTo>
                  <a:lnTo>
                    <a:pt x="19050" y="74930"/>
                  </a:lnTo>
                  <a:close/>
                </a:path>
                <a:path w="395604" h="229870">
                  <a:moveTo>
                    <a:pt x="2503" y="64282"/>
                  </a:moveTo>
                  <a:lnTo>
                    <a:pt x="1650" y="64769"/>
                  </a:lnTo>
                  <a:lnTo>
                    <a:pt x="0" y="69850"/>
                  </a:lnTo>
                  <a:lnTo>
                    <a:pt x="1552" y="73119"/>
                  </a:lnTo>
                  <a:lnTo>
                    <a:pt x="888" y="67309"/>
                  </a:lnTo>
                  <a:lnTo>
                    <a:pt x="2503" y="64282"/>
                  </a:lnTo>
                  <a:close/>
                </a:path>
                <a:path w="395604" h="229870">
                  <a:moveTo>
                    <a:pt x="12064" y="60959"/>
                  </a:moveTo>
                  <a:lnTo>
                    <a:pt x="19050" y="66039"/>
                  </a:lnTo>
                  <a:lnTo>
                    <a:pt x="18923" y="64769"/>
                  </a:lnTo>
                  <a:lnTo>
                    <a:pt x="17145" y="62230"/>
                  </a:lnTo>
                  <a:lnTo>
                    <a:pt x="14350" y="62230"/>
                  </a:lnTo>
                  <a:lnTo>
                    <a:pt x="12064" y="60959"/>
                  </a:lnTo>
                  <a:close/>
                </a:path>
                <a:path w="395604" h="229870">
                  <a:moveTo>
                    <a:pt x="87974" y="59689"/>
                  </a:moveTo>
                  <a:lnTo>
                    <a:pt x="10540" y="59689"/>
                  </a:lnTo>
                  <a:lnTo>
                    <a:pt x="16255" y="60959"/>
                  </a:lnTo>
                  <a:lnTo>
                    <a:pt x="18923" y="64769"/>
                  </a:lnTo>
                  <a:lnTo>
                    <a:pt x="19050" y="66039"/>
                  </a:lnTo>
                  <a:lnTo>
                    <a:pt x="66421" y="66039"/>
                  </a:lnTo>
                  <a:lnTo>
                    <a:pt x="72938" y="64094"/>
                  </a:lnTo>
                  <a:lnTo>
                    <a:pt x="66421" y="63500"/>
                  </a:lnTo>
                  <a:lnTo>
                    <a:pt x="50037" y="63500"/>
                  </a:lnTo>
                  <a:lnTo>
                    <a:pt x="36067" y="62230"/>
                  </a:lnTo>
                  <a:lnTo>
                    <a:pt x="79184" y="62230"/>
                  </a:lnTo>
                  <a:lnTo>
                    <a:pt x="83438" y="60959"/>
                  </a:lnTo>
                  <a:lnTo>
                    <a:pt x="87974" y="59689"/>
                  </a:lnTo>
                  <a:close/>
                </a:path>
                <a:path w="395604" h="229870">
                  <a:moveTo>
                    <a:pt x="5322" y="62671"/>
                  </a:moveTo>
                  <a:lnTo>
                    <a:pt x="2921" y="63500"/>
                  </a:lnTo>
                  <a:lnTo>
                    <a:pt x="2503" y="64282"/>
                  </a:lnTo>
                  <a:lnTo>
                    <a:pt x="5322" y="62671"/>
                  </a:lnTo>
                  <a:close/>
                </a:path>
                <a:path w="395604" h="229870">
                  <a:moveTo>
                    <a:pt x="79184" y="62230"/>
                  </a:moveTo>
                  <a:lnTo>
                    <a:pt x="36067" y="62230"/>
                  </a:lnTo>
                  <a:lnTo>
                    <a:pt x="50037" y="63500"/>
                  </a:lnTo>
                  <a:lnTo>
                    <a:pt x="66421" y="63500"/>
                  </a:lnTo>
                  <a:lnTo>
                    <a:pt x="72938" y="64094"/>
                  </a:lnTo>
                  <a:lnTo>
                    <a:pt x="79184" y="62230"/>
                  </a:lnTo>
                  <a:close/>
                </a:path>
                <a:path w="395604" h="229870">
                  <a:moveTo>
                    <a:pt x="7463" y="61448"/>
                  </a:moveTo>
                  <a:lnTo>
                    <a:pt x="5322" y="62671"/>
                  </a:lnTo>
                  <a:lnTo>
                    <a:pt x="6603" y="62230"/>
                  </a:lnTo>
                  <a:lnTo>
                    <a:pt x="7463" y="61448"/>
                  </a:lnTo>
                  <a:close/>
                </a:path>
                <a:path w="395604" h="229870">
                  <a:moveTo>
                    <a:pt x="16255" y="60959"/>
                  </a:moveTo>
                  <a:lnTo>
                    <a:pt x="12064" y="60959"/>
                  </a:lnTo>
                  <a:lnTo>
                    <a:pt x="14350" y="62230"/>
                  </a:lnTo>
                  <a:lnTo>
                    <a:pt x="17145" y="62230"/>
                  </a:lnTo>
                  <a:lnTo>
                    <a:pt x="16255" y="60959"/>
                  </a:lnTo>
                  <a:close/>
                </a:path>
                <a:path w="395604" h="229870">
                  <a:moveTo>
                    <a:pt x="244093" y="22859"/>
                  </a:moveTo>
                  <a:lnTo>
                    <a:pt x="144272" y="22859"/>
                  </a:lnTo>
                  <a:lnTo>
                    <a:pt x="109727" y="33019"/>
                  </a:lnTo>
                  <a:lnTo>
                    <a:pt x="78104" y="43180"/>
                  </a:lnTo>
                  <a:lnTo>
                    <a:pt x="78486" y="43180"/>
                  </a:lnTo>
                  <a:lnTo>
                    <a:pt x="52959" y="49530"/>
                  </a:lnTo>
                  <a:lnTo>
                    <a:pt x="52704" y="49530"/>
                  </a:lnTo>
                  <a:lnTo>
                    <a:pt x="31876" y="55880"/>
                  </a:lnTo>
                  <a:lnTo>
                    <a:pt x="32512" y="55880"/>
                  </a:lnTo>
                  <a:lnTo>
                    <a:pt x="18923" y="58419"/>
                  </a:lnTo>
                  <a:lnTo>
                    <a:pt x="10287" y="59689"/>
                  </a:lnTo>
                  <a:lnTo>
                    <a:pt x="8000" y="60959"/>
                  </a:lnTo>
                  <a:lnTo>
                    <a:pt x="7463" y="61448"/>
                  </a:lnTo>
                  <a:lnTo>
                    <a:pt x="10540" y="59689"/>
                  </a:lnTo>
                  <a:lnTo>
                    <a:pt x="87974" y="59689"/>
                  </a:lnTo>
                  <a:lnTo>
                    <a:pt x="115188" y="52069"/>
                  </a:lnTo>
                  <a:lnTo>
                    <a:pt x="114935" y="52069"/>
                  </a:lnTo>
                  <a:lnTo>
                    <a:pt x="149478" y="41909"/>
                  </a:lnTo>
                  <a:lnTo>
                    <a:pt x="149225" y="41909"/>
                  </a:lnTo>
                  <a:lnTo>
                    <a:pt x="184530" y="34289"/>
                  </a:lnTo>
                  <a:lnTo>
                    <a:pt x="184276" y="34289"/>
                  </a:lnTo>
                  <a:lnTo>
                    <a:pt x="216408" y="26669"/>
                  </a:lnTo>
                  <a:lnTo>
                    <a:pt x="215646" y="26669"/>
                  </a:lnTo>
                  <a:lnTo>
                    <a:pt x="244093" y="22859"/>
                  </a:lnTo>
                  <a:close/>
                </a:path>
                <a:path w="395604" h="229870">
                  <a:moveTo>
                    <a:pt x="265201" y="43180"/>
                  </a:moveTo>
                  <a:lnTo>
                    <a:pt x="263906" y="43180"/>
                  </a:lnTo>
                  <a:lnTo>
                    <a:pt x="263652" y="44450"/>
                  </a:lnTo>
                  <a:lnTo>
                    <a:pt x="265201" y="43180"/>
                  </a:lnTo>
                  <a:close/>
                </a:path>
                <a:path w="395604" h="229870">
                  <a:moveTo>
                    <a:pt x="282320" y="0"/>
                  </a:moveTo>
                  <a:lnTo>
                    <a:pt x="275336" y="0"/>
                  </a:lnTo>
                  <a:lnTo>
                    <a:pt x="262000" y="1269"/>
                  </a:lnTo>
                  <a:lnTo>
                    <a:pt x="262128" y="1269"/>
                  </a:lnTo>
                  <a:lnTo>
                    <a:pt x="241935" y="2539"/>
                  </a:lnTo>
                  <a:lnTo>
                    <a:pt x="212725" y="7619"/>
                  </a:lnTo>
                  <a:lnTo>
                    <a:pt x="212089" y="7619"/>
                  </a:lnTo>
                  <a:lnTo>
                    <a:pt x="179959" y="15239"/>
                  </a:lnTo>
                  <a:lnTo>
                    <a:pt x="179831" y="15239"/>
                  </a:lnTo>
                  <a:lnTo>
                    <a:pt x="144525" y="22859"/>
                  </a:lnTo>
                  <a:lnTo>
                    <a:pt x="243331" y="22859"/>
                  </a:lnTo>
                  <a:lnTo>
                    <a:pt x="260300" y="21792"/>
                  </a:lnTo>
                  <a:lnTo>
                    <a:pt x="267462" y="16509"/>
                  </a:lnTo>
                  <a:lnTo>
                    <a:pt x="267208" y="16509"/>
                  </a:lnTo>
                  <a:lnTo>
                    <a:pt x="275775" y="9616"/>
                  </a:lnTo>
                  <a:lnTo>
                    <a:pt x="276224" y="7619"/>
                  </a:lnTo>
                  <a:lnTo>
                    <a:pt x="277494" y="2539"/>
                  </a:lnTo>
                  <a:lnTo>
                    <a:pt x="282320" y="0"/>
                  </a:lnTo>
                  <a:close/>
                </a:path>
                <a:path w="395604" h="229870">
                  <a:moveTo>
                    <a:pt x="275775" y="9616"/>
                  </a:moveTo>
                  <a:lnTo>
                    <a:pt x="267208" y="16509"/>
                  </a:lnTo>
                  <a:lnTo>
                    <a:pt x="267462" y="16509"/>
                  </a:lnTo>
                  <a:lnTo>
                    <a:pt x="260300" y="21792"/>
                  </a:lnTo>
                  <a:lnTo>
                    <a:pt x="263524" y="21589"/>
                  </a:lnTo>
                  <a:lnTo>
                    <a:pt x="276860" y="20319"/>
                  </a:lnTo>
                  <a:lnTo>
                    <a:pt x="291084" y="20319"/>
                  </a:lnTo>
                  <a:lnTo>
                    <a:pt x="293549" y="18078"/>
                  </a:lnTo>
                  <a:lnTo>
                    <a:pt x="293623" y="17780"/>
                  </a:lnTo>
                  <a:lnTo>
                    <a:pt x="295274" y="13969"/>
                  </a:lnTo>
                  <a:lnTo>
                    <a:pt x="295560" y="12700"/>
                  </a:lnTo>
                  <a:lnTo>
                    <a:pt x="275082" y="12700"/>
                  </a:lnTo>
                  <a:lnTo>
                    <a:pt x="275775" y="9616"/>
                  </a:lnTo>
                  <a:close/>
                </a:path>
                <a:path w="395604" h="229870">
                  <a:moveTo>
                    <a:pt x="295555" y="12766"/>
                  </a:moveTo>
                  <a:lnTo>
                    <a:pt x="295274" y="13969"/>
                  </a:lnTo>
                  <a:lnTo>
                    <a:pt x="293623" y="17780"/>
                  </a:lnTo>
                  <a:lnTo>
                    <a:pt x="293549" y="18078"/>
                  </a:lnTo>
                  <a:lnTo>
                    <a:pt x="295274" y="16509"/>
                  </a:lnTo>
                  <a:lnTo>
                    <a:pt x="295555" y="12766"/>
                  </a:lnTo>
                  <a:close/>
                </a:path>
                <a:path w="395604" h="229870">
                  <a:moveTo>
                    <a:pt x="295863" y="8659"/>
                  </a:moveTo>
                  <a:lnTo>
                    <a:pt x="295555" y="12766"/>
                  </a:lnTo>
                  <a:lnTo>
                    <a:pt x="296163" y="10159"/>
                  </a:lnTo>
                  <a:lnTo>
                    <a:pt x="295863" y="8659"/>
                  </a:lnTo>
                  <a:close/>
                </a:path>
                <a:path w="395604" h="229870">
                  <a:moveTo>
                    <a:pt x="278257" y="7619"/>
                  </a:moveTo>
                  <a:lnTo>
                    <a:pt x="275775" y="9616"/>
                  </a:lnTo>
                  <a:lnTo>
                    <a:pt x="275082" y="12700"/>
                  </a:lnTo>
                  <a:lnTo>
                    <a:pt x="278257" y="7619"/>
                  </a:lnTo>
                  <a:close/>
                </a:path>
                <a:path w="395604" h="229870">
                  <a:moveTo>
                    <a:pt x="295656" y="7619"/>
                  </a:moveTo>
                  <a:lnTo>
                    <a:pt x="278257" y="7619"/>
                  </a:lnTo>
                  <a:lnTo>
                    <a:pt x="275082" y="12700"/>
                  </a:lnTo>
                  <a:lnTo>
                    <a:pt x="295560" y="12700"/>
                  </a:lnTo>
                  <a:lnTo>
                    <a:pt x="295863" y="8659"/>
                  </a:lnTo>
                  <a:lnTo>
                    <a:pt x="295656" y="7619"/>
                  </a:lnTo>
                  <a:close/>
                </a:path>
                <a:path w="395604" h="229870">
                  <a:moveTo>
                    <a:pt x="282320" y="0"/>
                  </a:moveTo>
                  <a:lnTo>
                    <a:pt x="277494" y="2539"/>
                  </a:lnTo>
                  <a:lnTo>
                    <a:pt x="276224" y="7619"/>
                  </a:lnTo>
                  <a:lnTo>
                    <a:pt x="275775" y="9616"/>
                  </a:lnTo>
                  <a:lnTo>
                    <a:pt x="278257" y="7619"/>
                  </a:lnTo>
                  <a:lnTo>
                    <a:pt x="295656" y="7619"/>
                  </a:lnTo>
                  <a:lnTo>
                    <a:pt x="293878" y="5080"/>
                  </a:lnTo>
                  <a:lnTo>
                    <a:pt x="291972" y="1269"/>
                  </a:lnTo>
                  <a:lnTo>
                    <a:pt x="291768" y="1180"/>
                  </a:lnTo>
                  <a:lnTo>
                    <a:pt x="282320" y="0"/>
                  </a:lnTo>
                  <a:close/>
                </a:path>
                <a:path w="395604" h="229870">
                  <a:moveTo>
                    <a:pt x="291768" y="1180"/>
                  </a:moveTo>
                  <a:lnTo>
                    <a:pt x="291972" y="1269"/>
                  </a:lnTo>
                  <a:lnTo>
                    <a:pt x="293878" y="5080"/>
                  </a:lnTo>
                  <a:lnTo>
                    <a:pt x="295656" y="7619"/>
                  </a:lnTo>
                  <a:lnTo>
                    <a:pt x="295863" y="8659"/>
                  </a:lnTo>
                  <a:lnTo>
                    <a:pt x="296037" y="6350"/>
                  </a:lnTo>
                  <a:lnTo>
                    <a:pt x="292481" y="1269"/>
                  </a:lnTo>
                  <a:lnTo>
                    <a:pt x="291768" y="1180"/>
                  </a:lnTo>
                  <a:close/>
                </a:path>
                <a:path w="395604" h="229870">
                  <a:moveTo>
                    <a:pt x="289052" y="0"/>
                  </a:moveTo>
                  <a:lnTo>
                    <a:pt x="282320" y="0"/>
                  </a:lnTo>
                  <a:lnTo>
                    <a:pt x="291768" y="1180"/>
                  </a:lnTo>
                  <a:lnTo>
                    <a:pt x="289052" y="0"/>
                  </a:lnTo>
                  <a:close/>
                </a:path>
              </a:pathLst>
            </a:custGeom>
            <a:solidFill>
              <a:srgbClr val="6F2F9F"/>
            </a:solidFill>
          </p:spPr>
          <p:txBody>
            <a:bodyPr wrap="square" lIns="0" tIns="0" rIns="0" bIns="0" rtlCol="0"/>
            <a:lstStyle/>
            <a:p>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8533" y="461010"/>
            <a:ext cx="6702425" cy="701040"/>
          </a:xfrm>
          <a:prstGeom prst="rect">
            <a:avLst/>
          </a:prstGeom>
        </p:spPr>
        <p:txBody>
          <a:bodyPr vert="horz" wrap="square" lIns="0" tIns="16510" rIns="0" bIns="0" rtlCol="0">
            <a:spAutoFit/>
          </a:bodyPr>
          <a:lstStyle/>
          <a:p>
            <a:pPr marL="12700">
              <a:lnSpc>
                <a:spcPct val="100000"/>
              </a:lnSpc>
              <a:spcBef>
                <a:spcPts val="130"/>
              </a:spcBef>
            </a:pPr>
            <a:r>
              <a:rPr sz="4400" dirty="0"/>
              <a:t>Problem:</a:t>
            </a:r>
            <a:r>
              <a:rPr sz="4400" spc="-125" dirty="0"/>
              <a:t> </a:t>
            </a:r>
            <a:r>
              <a:rPr sz="4400" spc="10" dirty="0"/>
              <a:t>Normal</a:t>
            </a:r>
            <a:r>
              <a:rPr sz="4400" spc="-100" dirty="0"/>
              <a:t> </a:t>
            </a:r>
            <a:r>
              <a:rPr sz="4400" spc="10" dirty="0"/>
              <a:t>distribution</a:t>
            </a:r>
            <a:endParaRPr sz="4400"/>
          </a:p>
        </p:txBody>
      </p:sp>
      <p:sp>
        <p:nvSpPr>
          <p:cNvPr id="3" name="object 3"/>
          <p:cNvSpPr txBox="1"/>
          <p:nvPr/>
        </p:nvSpPr>
        <p:spPr>
          <a:xfrm>
            <a:off x="701675" y="1606930"/>
            <a:ext cx="10453370" cy="2568575"/>
          </a:xfrm>
          <a:prstGeom prst="rect">
            <a:avLst/>
          </a:prstGeom>
        </p:spPr>
        <p:txBody>
          <a:bodyPr vert="horz" wrap="square" lIns="0" tIns="14605" rIns="0" bIns="0" rtlCol="0">
            <a:spAutoFit/>
          </a:bodyPr>
          <a:lstStyle/>
          <a:p>
            <a:pPr marL="342900" indent="-343535">
              <a:lnSpc>
                <a:spcPct val="100400"/>
              </a:lnSpc>
              <a:spcBef>
                <a:spcPts val="115"/>
              </a:spcBef>
              <a:buFont typeface="Arial MT"/>
              <a:buChar char="•"/>
              <a:tabLst>
                <a:tab pos="342900" algn="l"/>
                <a:tab pos="343535" algn="l"/>
              </a:tabLst>
            </a:pPr>
            <a:r>
              <a:rPr sz="3200" spc="15" dirty="0">
                <a:latin typeface="Calibri"/>
                <a:cs typeface="Calibri"/>
              </a:rPr>
              <a:t>Consider </a:t>
            </a:r>
            <a:r>
              <a:rPr sz="3200" spc="25" dirty="0">
                <a:latin typeface="Calibri"/>
                <a:cs typeface="Calibri"/>
              </a:rPr>
              <a:t>an </a:t>
            </a:r>
            <a:r>
              <a:rPr sz="3200" dirty="0">
                <a:latin typeface="Calibri"/>
                <a:cs typeface="Calibri"/>
              </a:rPr>
              <a:t>electrical </a:t>
            </a:r>
            <a:r>
              <a:rPr sz="3200" spc="-5" dirty="0">
                <a:latin typeface="Calibri"/>
                <a:cs typeface="Calibri"/>
              </a:rPr>
              <a:t>circuit </a:t>
            </a:r>
            <a:r>
              <a:rPr sz="3200" spc="10" dirty="0">
                <a:latin typeface="Calibri"/>
                <a:cs typeface="Calibri"/>
              </a:rPr>
              <a:t>in </a:t>
            </a:r>
            <a:r>
              <a:rPr sz="3200" spc="20" dirty="0">
                <a:latin typeface="Calibri"/>
                <a:cs typeface="Calibri"/>
              </a:rPr>
              <a:t>which </a:t>
            </a:r>
            <a:r>
              <a:rPr sz="3200" spc="5" dirty="0">
                <a:latin typeface="Calibri"/>
                <a:cs typeface="Calibri"/>
              </a:rPr>
              <a:t>the </a:t>
            </a:r>
            <a:r>
              <a:rPr sz="3200" spc="-5" dirty="0">
                <a:latin typeface="Calibri"/>
                <a:cs typeface="Calibri"/>
              </a:rPr>
              <a:t>voltage </a:t>
            </a:r>
            <a:r>
              <a:rPr sz="3200" spc="5" dirty="0">
                <a:latin typeface="Calibri"/>
                <a:cs typeface="Calibri"/>
              </a:rPr>
              <a:t>is </a:t>
            </a:r>
            <a:r>
              <a:rPr sz="3200" spc="15" dirty="0">
                <a:latin typeface="Calibri"/>
                <a:cs typeface="Calibri"/>
              </a:rPr>
              <a:t>normally </a:t>
            </a:r>
            <a:r>
              <a:rPr sz="3200" spc="-710" dirty="0">
                <a:latin typeface="Calibri"/>
                <a:cs typeface="Calibri"/>
              </a:rPr>
              <a:t> </a:t>
            </a:r>
            <a:r>
              <a:rPr sz="3200" spc="10" dirty="0">
                <a:latin typeface="Calibri"/>
                <a:cs typeface="Calibri"/>
              </a:rPr>
              <a:t>distributed</a:t>
            </a:r>
            <a:r>
              <a:rPr sz="3200" spc="-180" dirty="0">
                <a:latin typeface="Calibri"/>
                <a:cs typeface="Calibri"/>
              </a:rPr>
              <a:t> </a:t>
            </a:r>
            <a:r>
              <a:rPr sz="3200" spc="5" dirty="0">
                <a:latin typeface="Calibri"/>
                <a:cs typeface="Calibri"/>
              </a:rPr>
              <a:t>with</a:t>
            </a:r>
            <a:r>
              <a:rPr sz="3200" spc="-25" dirty="0">
                <a:latin typeface="Calibri"/>
                <a:cs typeface="Calibri"/>
              </a:rPr>
              <a:t> </a:t>
            </a:r>
            <a:r>
              <a:rPr sz="3200" spc="5" dirty="0">
                <a:latin typeface="Calibri"/>
                <a:cs typeface="Calibri"/>
              </a:rPr>
              <a:t>mean</a:t>
            </a:r>
            <a:r>
              <a:rPr sz="3200" spc="-25" dirty="0">
                <a:latin typeface="Calibri"/>
                <a:cs typeface="Calibri"/>
              </a:rPr>
              <a:t> </a:t>
            </a:r>
            <a:r>
              <a:rPr sz="3200" spc="20" dirty="0">
                <a:latin typeface="Calibri"/>
                <a:cs typeface="Calibri"/>
              </a:rPr>
              <a:t>120</a:t>
            </a:r>
            <a:r>
              <a:rPr sz="3200" spc="-114" dirty="0">
                <a:latin typeface="Calibri"/>
                <a:cs typeface="Calibri"/>
              </a:rPr>
              <a:t> </a:t>
            </a:r>
            <a:r>
              <a:rPr sz="3200" spc="30" dirty="0">
                <a:latin typeface="Calibri"/>
                <a:cs typeface="Calibri"/>
              </a:rPr>
              <a:t>and</a:t>
            </a:r>
            <a:r>
              <a:rPr sz="3200" spc="-100" dirty="0">
                <a:latin typeface="Calibri"/>
                <a:cs typeface="Calibri"/>
              </a:rPr>
              <a:t> </a:t>
            </a:r>
            <a:r>
              <a:rPr sz="3200" dirty="0">
                <a:latin typeface="Calibri"/>
                <a:cs typeface="Calibri"/>
              </a:rPr>
              <a:t>standard</a:t>
            </a:r>
            <a:r>
              <a:rPr sz="3200" spc="-100" dirty="0">
                <a:latin typeface="Calibri"/>
                <a:cs typeface="Calibri"/>
              </a:rPr>
              <a:t> </a:t>
            </a:r>
            <a:r>
              <a:rPr sz="3200" spc="5" dirty="0">
                <a:latin typeface="Calibri"/>
                <a:cs typeface="Calibri"/>
              </a:rPr>
              <a:t>deviation</a:t>
            </a:r>
            <a:r>
              <a:rPr sz="3200" spc="-175" dirty="0">
                <a:latin typeface="Calibri"/>
                <a:cs typeface="Calibri"/>
              </a:rPr>
              <a:t> </a:t>
            </a:r>
            <a:r>
              <a:rPr sz="3200" spc="20" dirty="0">
                <a:latin typeface="Calibri"/>
                <a:cs typeface="Calibri"/>
              </a:rPr>
              <a:t>of</a:t>
            </a:r>
            <a:r>
              <a:rPr sz="3200" spc="10" dirty="0">
                <a:latin typeface="Calibri"/>
                <a:cs typeface="Calibri"/>
              </a:rPr>
              <a:t> </a:t>
            </a:r>
            <a:r>
              <a:rPr sz="3200" spc="15" dirty="0">
                <a:latin typeface="Calibri"/>
                <a:cs typeface="Calibri"/>
              </a:rPr>
              <a:t>3.</a:t>
            </a:r>
            <a:r>
              <a:rPr sz="3200" spc="-45" dirty="0">
                <a:latin typeface="Calibri"/>
                <a:cs typeface="Calibri"/>
              </a:rPr>
              <a:t> </a:t>
            </a:r>
            <a:r>
              <a:rPr sz="3200" spc="20" dirty="0">
                <a:latin typeface="Calibri"/>
                <a:cs typeface="Calibri"/>
              </a:rPr>
              <a:t>What </a:t>
            </a:r>
            <a:r>
              <a:rPr sz="3200" spc="-710" dirty="0">
                <a:latin typeface="Calibri"/>
                <a:cs typeface="Calibri"/>
              </a:rPr>
              <a:t> </a:t>
            </a:r>
            <a:r>
              <a:rPr sz="3200" spc="5" dirty="0">
                <a:latin typeface="Calibri"/>
                <a:cs typeface="Calibri"/>
              </a:rPr>
              <a:t>is the </a:t>
            </a:r>
            <a:r>
              <a:rPr sz="3200" spc="10" dirty="0">
                <a:latin typeface="Calibri"/>
                <a:cs typeface="Calibri"/>
              </a:rPr>
              <a:t>probability </a:t>
            </a:r>
            <a:r>
              <a:rPr sz="3200" spc="15" dirty="0">
                <a:latin typeface="Calibri"/>
                <a:cs typeface="Calibri"/>
              </a:rPr>
              <a:t>that </a:t>
            </a:r>
            <a:r>
              <a:rPr sz="3200" spc="5" dirty="0">
                <a:latin typeface="Calibri"/>
                <a:cs typeface="Calibri"/>
              </a:rPr>
              <a:t>the </a:t>
            </a:r>
            <a:r>
              <a:rPr sz="3200" spc="-5" dirty="0">
                <a:latin typeface="Calibri"/>
                <a:cs typeface="Calibri"/>
              </a:rPr>
              <a:t>next </a:t>
            </a:r>
            <a:r>
              <a:rPr sz="3200" spc="5" dirty="0">
                <a:latin typeface="Calibri"/>
                <a:cs typeface="Calibri"/>
              </a:rPr>
              <a:t>reading </a:t>
            </a:r>
            <a:r>
              <a:rPr sz="3200" spc="15" dirty="0">
                <a:latin typeface="Calibri"/>
                <a:cs typeface="Calibri"/>
              </a:rPr>
              <a:t>will </a:t>
            </a:r>
            <a:r>
              <a:rPr sz="3200" spc="25" dirty="0">
                <a:latin typeface="Calibri"/>
                <a:cs typeface="Calibri"/>
              </a:rPr>
              <a:t>be </a:t>
            </a:r>
            <a:r>
              <a:rPr sz="3200" spc="-5" dirty="0">
                <a:latin typeface="Calibri"/>
                <a:cs typeface="Calibri"/>
              </a:rPr>
              <a:t>between </a:t>
            </a:r>
            <a:r>
              <a:rPr sz="3200" spc="20" dirty="0">
                <a:latin typeface="Calibri"/>
                <a:cs typeface="Calibri"/>
              </a:rPr>
              <a:t>119 </a:t>
            </a:r>
            <a:r>
              <a:rPr sz="3200" spc="25" dirty="0">
                <a:latin typeface="Calibri"/>
                <a:cs typeface="Calibri"/>
              </a:rPr>
              <a:t> </a:t>
            </a:r>
            <a:r>
              <a:rPr sz="3200" spc="30" dirty="0">
                <a:latin typeface="Calibri"/>
                <a:cs typeface="Calibri"/>
              </a:rPr>
              <a:t>and</a:t>
            </a:r>
            <a:r>
              <a:rPr sz="3200" spc="-105" dirty="0">
                <a:latin typeface="Calibri"/>
                <a:cs typeface="Calibri"/>
              </a:rPr>
              <a:t> </a:t>
            </a:r>
            <a:r>
              <a:rPr sz="3200" spc="20" dirty="0">
                <a:latin typeface="Calibri"/>
                <a:cs typeface="Calibri"/>
              </a:rPr>
              <a:t>121</a:t>
            </a:r>
            <a:r>
              <a:rPr sz="3200" spc="-40" dirty="0">
                <a:latin typeface="Calibri"/>
                <a:cs typeface="Calibri"/>
              </a:rPr>
              <a:t> </a:t>
            </a:r>
            <a:r>
              <a:rPr sz="3200" spc="5" dirty="0">
                <a:latin typeface="Calibri"/>
                <a:cs typeface="Calibri"/>
              </a:rPr>
              <a:t>volts?</a:t>
            </a:r>
            <a:endParaRPr sz="3200" dirty="0">
              <a:latin typeface="Calibri"/>
              <a:cs typeface="Calibri"/>
            </a:endParaRPr>
          </a:p>
          <a:p>
            <a:pPr>
              <a:lnSpc>
                <a:spcPct val="100000"/>
              </a:lnSpc>
              <a:spcBef>
                <a:spcPts val="740"/>
              </a:spcBef>
            </a:pPr>
            <a:r>
              <a:rPr sz="3200" spc="10" dirty="0">
                <a:latin typeface="Arial MT"/>
                <a:cs typeface="Arial MT"/>
              </a:rPr>
              <a:t>•</a:t>
            </a:r>
            <a:endParaRPr sz="3200" dirty="0">
              <a:latin typeface="Arial MT"/>
              <a:cs typeface="Arial MT"/>
            </a:endParaRPr>
          </a:p>
        </p:txBody>
      </p:sp>
      <p:pic>
        <p:nvPicPr>
          <p:cNvPr id="6" name="object 6"/>
          <p:cNvPicPr/>
          <p:nvPr/>
        </p:nvPicPr>
        <p:blipFill>
          <a:blip r:embed="rId2" cstate="print"/>
          <a:stretch>
            <a:fillRect/>
          </a:stretch>
        </p:blipFill>
        <p:spPr>
          <a:xfrm>
            <a:off x="1649095" y="4082721"/>
            <a:ext cx="9505950" cy="264795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0FBA13-9B30-B371-474E-A8D185A7F71B}"/>
              </a:ext>
            </a:extLst>
          </p:cNvPr>
          <p:cNvPicPr>
            <a:picLocks noChangeAspect="1"/>
          </p:cNvPicPr>
          <p:nvPr/>
        </p:nvPicPr>
        <p:blipFill>
          <a:blip r:embed="rId2"/>
          <a:stretch>
            <a:fillRect/>
          </a:stretch>
        </p:blipFill>
        <p:spPr>
          <a:xfrm>
            <a:off x="-266700" y="0"/>
            <a:ext cx="13944600" cy="7435048"/>
          </a:xfrm>
          <a:prstGeom prst="rect">
            <a:avLst/>
          </a:prstGeom>
        </p:spPr>
      </p:pic>
    </p:spTree>
    <p:extLst>
      <p:ext uri="{BB962C8B-B14F-4D97-AF65-F5344CB8AC3E}">
        <p14:creationId xmlns:p14="http://schemas.microsoft.com/office/powerpoint/2010/main" val="21177606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83169B-701E-CC10-8653-FB7F6BC0ADE3}"/>
              </a:ext>
            </a:extLst>
          </p:cNvPr>
          <p:cNvPicPr>
            <a:picLocks noChangeAspect="1"/>
          </p:cNvPicPr>
          <p:nvPr/>
        </p:nvPicPr>
        <p:blipFill>
          <a:blip r:embed="rId2"/>
          <a:stretch>
            <a:fillRect/>
          </a:stretch>
        </p:blipFill>
        <p:spPr>
          <a:xfrm>
            <a:off x="342900" y="20823"/>
            <a:ext cx="12420600" cy="7180077"/>
          </a:xfrm>
          <a:prstGeom prst="rect">
            <a:avLst/>
          </a:prstGeom>
        </p:spPr>
      </p:pic>
    </p:spTree>
    <p:extLst>
      <p:ext uri="{BB962C8B-B14F-4D97-AF65-F5344CB8AC3E}">
        <p14:creationId xmlns:p14="http://schemas.microsoft.com/office/powerpoint/2010/main" val="29458394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5364" y="1016956"/>
            <a:ext cx="11412724" cy="5698168"/>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21428" y="116205"/>
            <a:ext cx="3559810" cy="632460"/>
          </a:xfrm>
          <a:prstGeom prst="rect">
            <a:avLst/>
          </a:prstGeom>
        </p:spPr>
        <p:txBody>
          <a:bodyPr vert="horz" wrap="square" lIns="0" tIns="16510" rIns="0" bIns="0" rtlCol="0">
            <a:spAutoFit/>
          </a:bodyPr>
          <a:lstStyle/>
          <a:p>
            <a:pPr marL="12700">
              <a:lnSpc>
                <a:spcPct val="100000"/>
              </a:lnSpc>
              <a:spcBef>
                <a:spcPts val="130"/>
              </a:spcBef>
            </a:pPr>
            <a:r>
              <a:rPr sz="3950" spc="10" dirty="0"/>
              <a:t>Another</a:t>
            </a:r>
            <a:r>
              <a:rPr sz="3950" spc="-20" dirty="0"/>
              <a:t> </a:t>
            </a:r>
            <a:r>
              <a:rPr sz="3950" spc="-10" dirty="0"/>
              <a:t>problem</a:t>
            </a:r>
            <a:endParaRPr sz="3950"/>
          </a:p>
        </p:txBody>
      </p:sp>
      <p:pic>
        <p:nvPicPr>
          <p:cNvPr id="3" name="object 3"/>
          <p:cNvPicPr/>
          <p:nvPr/>
        </p:nvPicPr>
        <p:blipFill>
          <a:blip r:embed="rId2" cstate="print"/>
          <a:stretch>
            <a:fillRect/>
          </a:stretch>
        </p:blipFill>
        <p:spPr>
          <a:xfrm>
            <a:off x="95250" y="1059032"/>
            <a:ext cx="11849100" cy="5379867"/>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3954" y="461010"/>
            <a:ext cx="7329805" cy="701040"/>
          </a:xfrm>
          <a:prstGeom prst="rect">
            <a:avLst/>
          </a:prstGeom>
        </p:spPr>
        <p:txBody>
          <a:bodyPr vert="horz" wrap="square" lIns="0" tIns="16510" rIns="0" bIns="0" rtlCol="0">
            <a:spAutoFit/>
          </a:bodyPr>
          <a:lstStyle/>
          <a:p>
            <a:pPr marL="12700">
              <a:lnSpc>
                <a:spcPct val="100000"/>
              </a:lnSpc>
              <a:spcBef>
                <a:spcPts val="130"/>
              </a:spcBef>
            </a:pPr>
            <a:r>
              <a:rPr sz="4400" spc="-5" dirty="0"/>
              <a:t>Joint</a:t>
            </a:r>
            <a:r>
              <a:rPr sz="4400" spc="-95" dirty="0"/>
              <a:t> </a:t>
            </a:r>
            <a:r>
              <a:rPr sz="4400" spc="10" dirty="0"/>
              <a:t>Distributions</a:t>
            </a:r>
            <a:r>
              <a:rPr sz="4400" spc="-190" dirty="0"/>
              <a:t> </a:t>
            </a:r>
            <a:r>
              <a:rPr sz="4400" spc="5" dirty="0"/>
              <a:t>and</a:t>
            </a:r>
            <a:r>
              <a:rPr sz="4400" spc="-25" dirty="0"/>
              <a:t> </a:t>
            </a:r>
            <a:r>
              <a:rPr sz="4400" spc="5" dirty="0"/>
              <a:t>Densities</a:t>
            </a:r>
            <a:endParaRPr sz="4400"/>
          </a:p>
        </p:txBody>
      </p:sp>
      <p:sp>
        <p:nvSpPr>
          <p:cNvPr id="3" name="object 3"/>
          <p:cNvSpPr txBox="1"/>
          <p:nvPr/>
        </p:nvSpPr>
        <p:spPr>
          <a:xfrm>
            <a:off x="688975" y="1616455"/>
            <a:ext cx="10255250" cy="5640775"/>
          </a:xfrm>
          <a:prstGeom prst="rect">
            <a:avLst/>
          </a:prstGeom>
        </p:spPr>
        <p:txBody>
          <a:bodyPr vert="horz" wrap="square" lIns="0" tIns="12700" rIns="0" bIns="0" rtlCol="0">
            <a:spAutoFit/>
          </a:bodyPr>
          <a:lstStyle/>
          <a:p>
            <a:pPr marL="355600" marR="5080" indent="-343535">
              <a:lnSpc>
                <a:spcPct val="100699"/>
              </a:lnSpc>
              <a:spcBef>
                <a:spcPts val="100"/>
              </a:spcBef>
              <a:buChar char="•"/>
              <a:tabLst>
                <a:tab pos="355600" algn="l"/>
                <a:tab pos="356235" algn="l"/>
              </a:tabLst>
            </a:pPr>
            <a:r>
              <a:rPr sz="3200" spc="-10" dirty="0">
                <a:solidFill>
                  <a:srgbClr val="1F2023"/>
                </a:solidFill>
                <a:latin typeface="Arial MT"/>
                <a:cs typeface="Arial MT"/>
              </a:rPr>
              <a:t>T</a:t>
            </a:r>
            <a:r>
              <a:rPr sz="3200" spc="15" dirty="0">
                <a:solidFill>
                  <a:srgbClr val="1F2023"/>
                </a:solidFill>
                <a:latin typeface="Arial MT"/>
                <a:cs typeface="Arial MT"/>
              </a:rPr>
              <a:t>he</a:t>
            </a:r>
            <a:r>
              <a:rPr sz="3200" spc="-60" dirty="0">
                <a:solidFill>
                  <a:srgbClr val="1F2023"/>
                </a:solidFill>
                <a:latin typeface="Arial MT"/>
                <a:cs typeface="Arial MT"/>
              </a:rPr>
              <a:t> </a:t>
            </a:r>
            <a:r>
              <a:rPr sz="3200" spc="30" dirty="0">
                <a:solidFill>
                  <a:srgbClr val="1F2023"/>
                </a:solidFill>
                <a:latin typeface="Arial MT"/>
                <a:cs typeface="Arial MT"/>
              </a:rPr>
              <a:t>j</a:t>
            </a:r>
            <a:r>
              <a:rPr sz="3200" spc="15" dirty="0">
                <a:solidFill>
                  <a:srgbClr val="1F2023"/>
                </a:solidFill>
                <a:latin typeface="Arial MT"/>
                <a:cs typeface="Arial MT"/>
              </a:rPr>
              <a:t>o</a:t>
            </a:r>
            <a:r>
              <a:rPr sz="3200" spc="35" dirty="0">
                <a:solidFill>
                  <a:srgbClr val="1F2023"/>
                </a:solidFill>
                <a:latin typeface="Arial MT"/>
                <a:cs typeface="Arial MT"/>
              </a:rPr>
              <a:t>i</a:t>
            </a:r>
            <a:r>
              <a:rPr sz="3200" spc="10" dirty="0">
                <a:solidFill>
                  <a:srgbClr val="1F2023"/>
                </a:solidFill>
                <a:latin typeface="Arial MT"/>
                <a:cs typeface="Arial MT"/>
              </a:rPr>
              <a:t>nt</a:t>
            </a:r>
            <a:r>
              <a:rPr sz="3200" spc="-135" dirty="0">
                <a:solidFill>
                  <a:srgbClr val="1F2023"/>
                </a:solidFill>
                <a:latin typeface="Arial MT"/>
                <a:cs typeface="Arial MT"/>
              </a:rPr>
              <a:t> </a:t>
            </a:r>
            <a:r>
              <a:rPr sz="3200" spc="-20" dirty="0">
                <a:solidFill>
                  <a:srgbClr val="1F2023"/>
                </a:solidFill>
                <a:latin typeface="Arial MT"/>
                <a:cs typeface="Arial MT"/>
              </a:rPr>
              <a:t>r</a:t>
            </a:r>
            <a:r>
              <a:rPr sz="3200" spc="15" dirty="0">
                <a:solidFill>
                  <a:srgbClr val="1F2023"/>
                </a:solidFill>
                <a:latin typeface="Arial MT"/>
                <a:cs typeface="Arial MT"/>
              </a:rPr>
              <a:t>an</a:t>
            </a:r>
            <a:r>
              <a:rPr sz="3200" spc="20" dirty="0">
                <a:solidFill>
                  <a:srgbClr val="1F2023"/>
                </a:solidFill>
                <a:latin typeface="Arial MT"/>
                <a:cs typeface="Arial MT"/>
              </a:rPr>
              <a:t>dom</a:t>
            </a:r>
            <a:r>
              <a:rPr sz="3200" spc="-130" dirty="0">
                <a:solidFill>
                  <a:srgbClr val="1F2023"/>
                </a:solidFill>
                <a:latin typeface="Arial MT"/>
                <a:cs typeface="Arial MT"/>
              </a:rPr>
              <a:t> </a:t>
            </a:r>
            <a:r>
              <a:rPr sz="3200" spc="120" dirty="0">
                <a:solidFill>
                  <a:srgbClr val="1F2023"/>
                </a:solidFill>
                <a:latin typeface="Arial MT"/>
                <a:cs typeface="Arial MT"/>
              </a:rPr>
              <a:t>v</a:t>
            </a:r>
            <a:r>
              <a:rPr sz="3200" spc="15" dirty="0">
                <a:solidFill>
                  <a:srgbClr val="1F2023"/>
                </a:solidFill>
                <a:latin typeface="Arial MT"/>
                <a:cs typeface="Arial MT"/>
              </a:rPr>
              <a:t>a</a:t>
            </a:r>
            <a:r>
              <a:rPr sz="3200" spc="-20" dirty="0">
                <a:solidFill>
                  <a:srgbClr val="1F2023"/>
                </a:solidFill>
                <a:latin typeface="Arial MT"/>
                <a:cs typeface="Arial MT"/>
              </a:rPr>
              <a:t>r</a:t>
            </a:r>
            <a:r>
              <a:rPr sz="3200" spc="30" dirty="0">
                <a:solidFill>
                  <a:srgbClr val="1F2023"/>
                </a:solidFill>
                <a:latin typeface="Arial MT"/>
                <a:cs typeface="Arial MT"/>
              </a:rPr>
              <a:t>i</a:t>
            </a:r>
            <a:r>
              <a:rPr sz="3200" spc="15" dirty="0">
                <a:solidFill>
                  <a:srgbClr val="1F2023"/>
                </a:solidFill>
                <a:latin typeface="Arial MT"/>
                <a:cs typeface="Arial MT"/>
              </a:rPr>
              <a:t>ab</a:t>
            </a:r>
            <a:r>
              <a:rPr sz="3200" spc="40" dirty="0">
                <a:solidFill>
                  <a:srgbClr val="1F2023"/>
                </a:solidFill>
                <a:latin typeface="Arial MT"/>
                <a:cs typeface="Arial MT"/>
              </a:rPr>
              <a:t>l</a:t>
            </a:r>
            <a:r>
              <a:rPr sz="3200" spc="-60" dirty="0">
                <a:solidFill>
                  <a:srgbClr val="1F2023"/>
                </a:solidFill>
                <a:latin typeface="Arial MT"/>
                <a:cs typeface="Arial MT"/>
              </a:rPr>
              <a:t>e</a:t>
            </a:r>
            <a:r>
              <a:rPr sz="3200" spc="15" dirty="0">
                <a:solidFill>
                  <a:srgbClr val="1F2023"/>
                </a:solidFill>
                <a:latin typeface="Arial MT"/>
                <a:cs typeface="Arial MT"/>
              </a:rPr>
              <a:t>s</a:t>
            </a:r>
            <a:r>
              <a:rPr sz="3200" spc="-185" dirty="0">
                <a:solidFill>
                  <a:srgbClr val="1F2023"/>
                </a:solidFill>
                <a:latin typeface="Arial MT"/>
                <a:cs typeface="Arial MT"/>
              </a:rPr>
              <a:t> </a:t>
            </a:r>
            <a:r>
              <a:rPr sz="3200" spc="40" dirty="0">
                <a:solidFill>
                  <a:srgbClr val="1F2023"/>
                </a:solidFill>
                <a:latin typeface="Arial MT"/>
                <a:cs typeface="Arial MT"/>
              </a:rPr>
              <a:t>(</a:t>
            </a:r>
            <a:r>
              <a:rPr sz="3200" spc="50" dirty="0">
                <a:solidFill>
                  <a:srgbClr val="1F2023"/>
                </a:solidFill>
                <a:latin typeface="Arial MT"/>
                <a:cs typeface="Arial MT"/>
              </a:rPr>
              <a:t>x</a:t>
            </a:r>
            <a:r>
              <a:rPr sz="3200" spc="5" dirty="0">
                <a:solidFill>
                  <a:srgbClr val="1F2023"/>
                </a:solidFill>
                <a:latin typeface="Arial MT"/>
                <a:cs typeface="Arial MT"/>
              </a:rPr>
              <a:t>,</a:t>
            </a:r>
            <a:r>
              <a:rPr sz="3200" spc="-25" dirty="0">
                <a:solidFill>
                  <a:srgbClr val="1F2023"/>
                </a:solidFill>
                <a:latin typeface="Arial MT"/>
                <a:cs typeface="Arial MT"/>
              </a:rPr>
              <a:t>y</a:t>
            </a:r>
            <a:r>
              <a:rPr sz="3200" spc="10" dirty="0">
                <a:solidFill>
                  <a:srgbClr val="1F2023"/>
                </a:solidFill>
                <a:latin typeface="Arial MT"/>
                <a:cs typeface="Arial MT"/>
              </a:rPr>
              <a:t>)</a:t>
            </a:r>
            <a:r>
              <a:rPr sz="3200" spc="-85" dirty="0">
                <a:solidFill>
                  <a:srgbClr val="1F2023"/>
                </a:solidFill>
                <a:latin typeface="Arial MT"/>
                <a:cs typeface="Arial MT"/>
              </a:rPr>
              <a:t> </a:t>
            </a:r>
            <a:r>
              <a:rPr sz="3200" spc="50" dirty="0">
                <a:solidFill>
                  <a:srgbClr val="1F2023"/>
                </a:solidFill>
                <a:latin typeface="Arial MT"/>
                <a:cs typeface="Arial MT"/>
              </a:rPr>
              <a:t>s</a:t>
            </a:r>
            <a:r>
              <a:rPr sz="3200" spc="35" dirty="0">
                <a:solidFill>
                  <a:srgbClr val="1F2023"/>
                </a:solidFill>
                <a:latin typeface="Arial MT"/>
                <a:cs typeface="Arial MT"/>
              </a:rPr>
              <a:t>i</a:t>
            </a:r>
            <a:r>
              <a:rPr sz="3200" spc="15" dirty="0">
                <a:solidFill>
                  <a:srgbClr val="1F2023"/>
                </a:solidFill>
                <a:latin typeface="Arial MT"/>
                <a:cs typeface="Arial MT"/>
              </a:rPr>
              <a:t>g</a:t>
            </a:r>
            <a:r>
              <a:rPr sz="3200" spc="20" dirty="0">
                <a:solidFill>
                  <a:srgbClr val="1F2023"/>
                </a:solidFill>
                <a:latin typeface="Arial MT"/>
                <a:cs typeface="Arial MT"/>
              </a:rPr>
              <a:t>n</a:t>
            </a:r>
            <a:r>
              <a:rPr sz="3200" spc="35" dirty="0">
                <a:solidFill>
                  <a:srgbClr val="1F2023"/>
                </a:solidFill>
                <a:latin typeface="Arial MT"/>
                <a:cs typeface="Arial MT"/>
              </a:rPr>
              <a:t>i</a:t>
            </a:r>
            <a:r>
              <a:rPr sz="3200" spc="80" dirty="0">
                <a:solidFill>
                  <a:srgbClr val="1F2023"/>
                </a:solidFill>
                <a:latin typeface="Arial MT"/>
                <a:cs typeface="Arial MT"/>
              </a:rPr>
              <a:t>f</a:t>
            </a:r>
            <a:r>
              <a:rPr sz="3200" spc="-35" dirty="0">
                <a:solidFill>
                  <a:srgbClr val="1F2023"/>
                </a:solidFill>
                <a:latin typeface="Arial MT"/>
                <a:cs typeface="Arial MT"/>
              </a:rPr>
              <a:t>i</a:t>
            </a:r>
            <a:r>
              <a:rPr sz="3200" spc="15" dirty="0">
                <a:solidFill>
                  <a:srgbClr val="1F2023"/>
                </a:solidFill>
                <a:latin typeface="Arial MT"/>
                <a:cs typeface="Arial MT"/>
              </a:rPr>
              <a:t>es</a:t>
            </a:r>
            <a:r>
              <a:rPr sz="3200" spc="-245" dirty="0">
                <a:solidFill>
                  <a:srgbClr val="1F2023"/>
                </a:solidFill>
                <a:latin typeface="Arial MT"/>
                <a:cs typeface="Arial MT"/>
              </a:rPr>
              <a:t> </a:t>
            </a:r>
            <a:r>
              <a:rPr sz="3200" spc="5" dirty="0">
                <a:solidFill>
                  <a:srgbClr val="1F2023"/>
                </a:solidFill>
                <a:latin typeface="Arial MT"/>
                <a:cs typeface="Arial MT"/>
              </a:rPr>
              <a:t>t</a:t>
            </a:r>
            <a:r>
              <a:rPr sz="3200" spc="20" dirty="0">
                <a:solidFill>
                  <a:srgbClr val="1F2023"/>
                </a:solidFill>
                <a:latin typeface="Arial MT"/>
                <a:cs typeface="Arial MT"/>
              </a:rPr>
              <a:t>h</a:t>
            </a:r>
            <a:r>
              <a:rPr sz="3200" spc="10" dirty="0">
                <a:solidFill>
                  <a:srgbClr val="1F2023"/>
                </a:solidFill>
                <a:latin typeface="Arial MT"/>
                <a:cs typeface="Arial MT"/>
              </a:rPr>
              <a:t>at</a:t>
            </a:r>
            <a:r>
              <a:rPr sz="3200" spc="-60" dirty="0">
                <a:solidFill>
                  <a:srgbClr val="1F2023"/>
                </a:solidFill>
                <a:latin typeface="Arial MT"/>
                <a:cs typeface="Arial MT"/>
              </a:rPr>
              <a:t> </a:t>
            </a:r>
            <a:r>
              <a:rPr sz="3200" spc="5" dirty="0">
                <a:solidFill>
                  <a:srgbClr val="1F2023"/>
                </a:solidFill>
                <a:latin typeface="Arial MT"/>
                <a:cs typeface="Arial MT"/>
              </a:rPr>
              <a:t>,  </a:t>
            </a:r>
            <a:r>
              <a:rPr sz="3200" spc="45" dirty="0">
                <a:solidFill>
                  <a:srgbClr val="1F2023"/>
                </a:solidFill>
                <a:latin typeface="Arial MT"/>
                <a:cs typeface="Arial MT"/>
              </a:rPr>
              <a:t>s</a:t>
            </a:r>
            <a:r>
              <a:rPr sz="3200" spc="30" dirty="0">
                <a:solidFill>
                  <a:srgbClr val="1F2023"/>
                </a:solidFill>
                <a:latin typeface="Arial MT"/>
                <a:cs typeface="Arial MT"/>
              </a:rPr>
              <a:t>i</a:t>
            </a:r>
            <a:r>
              <a:rPr sz="3200" spc="20" dirty="0">
                <a:solidFill>
                  <a:srgbClr val="1F2023"/>
                </a:solidFill>
                <a:latin typeface="Arial MT"/>
                <a:cs typeface="Arial MT"/>
              </a:rPr>
              <a:t>mu</a:t>
            </a:r>
            <a:r>
              <a:rPr sz="3200" spc="30" dirty="0">
                <a:solidFill>
                  <a:srgbClr val="1F2023"/>
                </a:solidFill>
                <a:latin typeface="Arial MT"/>
                <a:cs typeface="Arial MT"/>
              </a:rPr>
              <a:t>l</a:t>
            </a:r>
            <a:r>
              <a:rPr sz="3200" spc="10" dirty="0">
                <a:solidFill>
                  <a:srgbClr val="1F2023"/>
                </a:solidFill>
                <a:latin typeface="Arial MT"/>
                <a:cs typeface="Arial MT"/>
              </a:rPr>
              <a:t>ta</a:t>
            </a:r>
            <a:r>
              <a:rPr sz="3200" spc="20" dirty="0">
                <a:solidFill>
                  <a:srgbClr val="1F2023"/>
                </a:solidFill>
                <a:latin typeface="Arial MT"/>
                <a:cs typeface="Arial MT"/>
              </a:rPr>
              <a:t>n</a:t>
            </a:r>
            <a:r>
              <a:rPr sz="3200" spc="-60" dirty="0">
                <a:solidFill>
                  <a:srgbClr val="1F2023"/>
                </a:solidFill>
                <a:latin typeface="Arial MT"/>
                <a:cs typeface="Arial MT"/>
              </a:rPr>
              <a:t>e</a:t>
            </a:r>
            <a:r>
              <a:rPr sz="3200" spc="15" dirty="0">
                <a:solidFill>
                  <a:srgbClr val="1F2023"/>
                </a:solidFill>
                <a:latin typeface="Arial MT"/>
                <a:cs typeface="Arial MT"/>
              </a:rPr>
              <a:t>ou</a:t>
            </a:r>
            <a:r>
              <a:rPr sz="3200" spc="-25" dirty="0">
                <a:solidFill>
                  <a:srgbClr val="1F2023"/>
                </a:solidFill>
                <a:latin typeface="Arial MT"/>
                <a:cs typeface="Arial MT"/>
              </a:rPr>
              <a:t>s</a:t>
            </a:r>
            <a:r>
              <a:rPr sz="3200" spc="-40" dirty="0">
                <a:solidFill>
                  <a:srgbClr val="1F2023"/>
                </a:solidFill>
                <a:latin typeface="Arial MT"/>
                <a:cs typeface="Arial MT"/>
              </a:rPr>
              <a:t>l</a:t>
            </a:r>
            <a:r>
              <a:rPr sz="3200" spc="-250" dirty="0">
                <a:solidFill>
                  <a:srgbClr val="1F2023"/>
                </a:solidFill>
                <a:latin typeface="Arial MT"/>
                <a:cs typeface="Arial MT"/>
              </a:rPr>
              <a:t>y</a:t>
            </a:r>
            <a:r>
              <a:rPr sz="3200" spc="5" dirty="0">
                <a:solidFill>
                  <a:srgbClr val="1F2023"/>
                </a:solidFill>
                <a:latin typeface="Arial MT"/>
                <a:cs typeface="Arial MT"/>
              </a:rPr>
              <a:t>,</a:t>
            </a:r>
            <a:r>
              <a:rPr sz="3200" spc="-215" dirty="0">
                <a:solidFill>
                  <a:srgbClr val="1F2023"/>
                </a:solidFill>
                <a:latin typeface="Arial MT"/>
                <a:cs typeface="Arial MT"/>
              </a:rPr>
              <a:t> </a:t>
            </a:r>
            <a:r>
              <a:rPr sz="3200" spc="10" dirty="0">
                <a:solidFill>
                  <a:srgbClr val="1F2023"/>
                </a:solidFill>
                <a:latin typeface="Arial MT"/>
                <a:cs typeface="Arial MT"/>
              </a:rPr>
              <a:t>the</a:t>
            </a:r>
            <a:r>
              <a:rPr sz="3200" spc="-60" dirty="0">
                <a:solidFill>
                  <a:srgbClr val="1F2023"/>
                </a:solidFill>
                <a:latin typeface="Arial MT"/>
                <a:cs typeface="Arial MT"/>
              </a:rPr>
              <a:t> </a:t>
            </a:r>
            <a:r>
              <a:rPr sz="3200" spc="75" dirty="0">
                <a:solidFill>
                  <a:srgbClr val="1F2023"/>
                </a:solidFill>
                <a:latin typeface="Arial MT"/>
                <a:cs typeface="Arial MT"/>
              </a:rPr>
              <a:t>f</a:t>
            </a:r>
            <a:r>
              <a:rPr sz="3200" spc="30" dirty="0">
                <a:solidFill>
                  <a:srgbClr val="1F2023"/>
                </a:solidFill>
                <a:latin typeface="Arial MT"/>
                <a:cs typeface="Arial MT"/>
              </a:rPr>
              <a:t>i</a:t>
            </a:r>
            <a:r>
              <a:rPr sz="3200" spc="-20" dirty="0">
                <a:solidFill>
                  <a:srgbClr val="1F2023"/>
                </a:solidFill>
                <a:latin typeface="Arial MT"/>
                <a:cs typeface="Arial MT"/>
              </a:rPr>
              <a:t>r</a:t>
            </a:r>
            <a:r>
              <a:rPr sz="3200" spc="45" dirty="0">
                <a:solidFill>
                  <a:srgbClr val="1F2023"/>
                </a:solidFill>
                <a:latin typeface="Arial MT"/>
                <a:cs typeface="Arial MT"/>
              </a:rPr>
              <a:t>s</a:t>
            </a:r>
            <a:r>
              <a:rPr sz="3200" spc="5" dirty="0">
                <a:solidFill>
                  <a:srgbClr val="1F2023"/>
                </a:solidFill>
                <a:latin typeface="Arial MT"/>
                <a:cs typeface="Arial MT"/>
              </a:rPr>
              <a:t>t</a:t>
            </a:r>
            <a:r>
              <a:rPr sz="3200" spc="-140" dirty="0">
                <a:solidFill>
                  <a:srgbClr val="1F2023"/>
                </a:solidFill>
                <a:latin typeface="Arial MT"/>
                <a:cs typeface="Arial MT"/>
              </a:rPr>
              <a:t> </a:t>
            </a:r>
            <a:r>
              <a:rPr sz="3200" spc="75" dirty="0">
                <a:solidFill>
                  <a:srgbClr val="1F2023"/>
                </a:solidFill>
                <a:latin typeface="Arial MT"/>
                <a:cs typeface="Arial MT"/>
              </a:rPr>
              <a:t>f</a:t>
            </a:r>
            <a:r>
              <a:rPr sz="3200" spc="15" dirty="0">
                <a:solidFill>
                  <a:srgbClr val="1F2023"/>
                </a:solidFill>
                <a:latin typeface="Arial MT"/>
                <a:cs typeface="Arial MT"/>
              </a:rPr>
              <a:t>ea</a:t>
            </a:r>
            <a:r>
              <a:rPr sz="3200" spc="10" dirty="0">
                <a:solidFill>
                  <a:srgbClr val="1F2023"/>
                </a:solidFill>
                <a:latin typeface="Arial MT"/>
                <a:cs typeface="Arial MT"/>
              </a:rPr>
              <a:t>t</a:t>
            </a:r>
            <a:r>
              <a:rPr sz="3200" spc="15" dirty="0">
                <a:solidFill>
                  <a:srgbClr val="1F2023"/>
                </a:solidFill>
                <a:latin typeface="Arial MT"/>
                <a:cs typeface="Arial MT"/>
              </a:rPr>
              <a:t>u</a:t>
            </a:r>
            <a:r>
              <a:rPr sz="3200" spc="-20" dirty="0">
                <a:solidFill>
                  <a:srgbClr val="1F2023"/>
                </a:solidFill>
                <a:latin typeface="Arial MT"/>
                <a:cs typeface="Arial MT"/>
              </a:rPr>
              <a:t>r</a:t>
            </a:r>
            <a:r>
              <a:rPr sz="3200" spc="15" dirty="0">
                <a:solidFill>
                  <a:srgbClr val="1F2023"/>
                </a:solidFill>
                <a:latin typeface="Arial MT"/>
                <a:cs typeface="Arial MT"/>
              </a:rPr>
              <a:t>e</a:t>
            </a:r>
            <a:r>
              <a:rPr sz="3200" spc="-215" dirty="0">
                <a:solidFill>
                  <a:srgbClr val="1F2023"/>
                </a:solidFill>
                <a:latin typeface="Arial MT"/>
                <a:cs typeface="Arial MT"/>
              </a:rPr>
              <a:t> </a:t>
            </a:r>
            <a:r>
              <a:rPr sz="3200" spc="15" dirty="0">
                <a:solidFill>
                  <a:srgbClr val="1F2023"/>
                </a:solidFill>
                <a:latin typeface="Arial MT"/>
                <a:cs typeface="Arial MT"/>
              </a:rPr>
              <a:t>has</a:t>
            </a:r>
            <a:r>
              <a:rPr sz="3200" spc="-30" dirty="0">
                <a:solidFill>
                  <a:srgbClr val="1F2023"/>
                </a:solidFill>
                <a:latin typeface="Arial MT"/>
                <a:cs typeface="Arial MT"/>
              </a:rPr>
              <a:t> </a:t>
            </a:r>
            <a:r>
              <a:rPr sz="3200" spc="10" dirty="0">
                <a:solidFill>
                  <a:srgbClr val="1F2023"/>
                </a:solidFill>
                <a:latin typeface="Arial MT"/>
                <a:cs typeface="Arial MT"/>
              </a:rPr>
              <a:t>the</a:t>
            </a:r>
            <a:r>
              <a:rPr sz="3200" spc="-60" dirty="0">
                <a:solidFill>
                  <a:srgbClr val="1F2023"/>
                </a:solidFill>
                <a:latin typeface="Arial MT"/>
                <a:cs typeface="Arial MT"/>
              </a:rPr>
              <a:t> </a:t>
            </a:r>
            <a:r>
              <a:rPr sz="3200" spc="120" dirty="0">
                <a:solidFill>
                  <a:srgbClr val="1F2023"/>
                </a:solidFill>
                <a:latin typeface="Arial MT"/>
                <a:cs typeface="Arial MT"/>
              </a:rPr>
              <a:t>v</a:t>
            </a:r>
            <a:r>
              <a:rPr sz="3200" spc="15" dirty="0">
                <a:solidFill>
                  <a:srgbClr val="1F2023"/>
                </a:solidFill>
                <a:latin typeface="Arial MT"/>
                <a:cs typeface="Arial MT"/>
              </a:rPr>
              <a:t>a</a:t>
            </a:r>
            <a:r>
              <a:rPr sz="3200" spc="35" dirty="0">
                <a:solidFill>
                  <a:srgbClr val="1F2023"/>
                </a:solidFill>
                <a:latin typeface="Arial MT"/>
                <a:cs typeface="Arial MT"/>
              </a:rPr>
              <a:t>l</a:t>
            </a:r>
            <a:r>
              <a:rPr sz="3200" spc="15" dirty="0">
                <a:solidFill>
                  <a:srgbClr val="1F2023"/>
                </a:solidFill>
                <a:latin typeface="Arial MT"/>
                <a:cs typeface="Arial MT"/>
              </a:rPr>
              <a:t>ue</a:t>
            </a:r>
            <a:r>
              <a:rPr sz="3200" spc="-285" dirty="0">
                <a:solidFill>
                  <a:srgbClr val="1F2023"/>
                </a:solidFill>
                <a:latin typeface="Arial MT"/>
                <a:cs typeface="Arial MT"/>
              </a:rPr>
              <a:t> </a:t>
            </a:r>
            <a:r>
              <a:rPr sz="3200" spc="15" dirty="0">
                <a:solidFill>
                  <a:srgbClr val="1F2023"/>
                </a:solidFill>
                <a:latin typeface="Arial MT"/>
                <a:cs typeface="Arial MT"/>
              </a:rPr>
              <a:t>x</a:t>
            </a:r>
            <a:r>
              <a:rPr sz="3200" spc="-35" dirty="0">
                <a:solidFill>
                  <a:srgbClr val="1F2023"/>
                </a:solidFill>
                <a:latin typeface="Arial MT"/>
                <a:cs typeface="Arial MT"/>
              </a:rPr>
              <a:t> </a:t>
            </a:r>
            <a:r>
              <a:rPr sz="3200" spc="15" dirty="0">
                <a:solidFill>
                  <a:srgbClr val="1F2023"/>
                </a:solidFill>
                <a:latin typeface="Arial MT"/>
                <a:cs typeface="Arial MT"/>
              </a:rPr>
              <a:t>and</a:t>
            </a:r>
            <a:r>
              <a:rPr sz="3200" spc="-60" dirty="0">
                <a:solidFill>
                  <a:srgbClr val="1F2023"/>
                </a:solidFill>
                <a:latin typeface="Arial MT"/>
                <a:cs typeface="Arial MT"/>
              </a:rPr>
              <a:t> </a:t>
            </a:r>
            <a:r>
              <a:rPr sz="3200" spc="10" dirty="0">
                <a:solidFill>
                  <a:srgbClr val="1F2023"/>
                </a:solidFill>
                <a:latin typeface="Arial MT"/>
                <a:cs typeface="Arial MT"/>
              </a:rPr>
              <a:t>the  </a:t>
            </a:r>
            <a:r>
              <a:rPr sz="3200" spc="25" dirty="0">
                <a:solidFill>
                  <a:srgbClr val="1F2023"/>
                </a:solidFill>
                <a:latin typeface="Arial MT"/>
                <a:cs typeface="Arial MT"/>
              </a:rPr>
              <a:t>second</a:t>
            </a:r>
            <a:r>
              <a:rPr sz="3200" spc="-210" dirty="0">
                <a:solidFill>
                  <a:srgbClr val="1F2023"/>
                </a:solidFill>
                <a:latin typeface="Arial MT"/>
                <a:cs typeface="Arial MT"/>
              </a:rPr>
              <a:t> </a:t>
            </a:r>
            <a:r>
              <a:rPr sz="3200" spc="20" dirty="0">
                <a:solidFill>
                  <a:srgbClr val="1F2023"/>
                </a:solidFill>
                <a:latin typeface="Arial MT"/>
                <a:cs typeface="Arial MT"/>
              </a:rPr>
              <a:t>feature</a:t>
            </a:r>
            <a:r>
              <a:rPr sz="3200" spc="-215" dirty="0">
                <a:solidFill>
                  <a:srgbClr val="1F2023"/>
                </a:solidFill>
                <a:latin typeface="Arial MT"/>
                <a:cs typeface="Arial MT"/>
              </a:rPr>
              <a:t> </a:t>
            </a:r>
            <a:r>
              <a:rPr sz="3200" spc="15" dirty="0">
                <a:solidFill>
                  <a:srgbClr val="1F2023"/>
                </a:solidFill>
                <a:latin typeface="Arial MT"/>
                <a:cs typeface="Arial MT"/>
              </a:rPr>
              <a:t>has</a:t>
            </a:r>
            <a:r>
              <a:rPr sz="3200" spc="-30" dirty="0">
                <a:solidFill>
                  <a:srgbClr val="1F2023"/>
                </a:solidFill>
                <a:latin typeface="Arial MT"/>
                <a:cs typeface="Arial MT"/>
              </a:rPr>
              <a:t> </a:t>
            </a:r>
            <a:r>
              <a:rPr sz="3200" spc="10" dirty="0">
                <a:solidFill>
                  <a:srgbClr val="1F2023"/>
                </a:solidFill>
                <a:latin typeface="Arial MT"/>
                <a:cs typeface="Arial MT"/>
              </a:rPr>
              <a:t>the</a:t>
            </a:r>
            <a:r>
              <a:rPr sz="3200" spc="-60" dirty="0">
                <a:solidFill>
                  <a:srgbClr val="1F2023"/>
                </a:solidFill>
                <a:latin typeface="Arial MT"/>
                <a:cs typeface="Arial MT"/>
              </a:rPr>
              <a:t> </a:t>
            </a:r>
            <a:r>
              <a:rPr sz="3200" spc="40" dirty="0">
                <a:solidFill>
                  <a:srgbClr val="1F2023"/>
                </a:solidFill>
                <a:latin typeface="Arial MT"/>
                <a:cs typeface="Arial MT"/>
              </a:rPr>
              <a:t>value</a:t>
            </a:r>
            <a:r>
              <a:rPr sz="3200" spc="-210" dirty="0">
                <a:solidFill>
                  <a:srgbClr val="1F2023"/>
                </a:solidFill>
                <a:latin typeface="Arial MT"/>
                <a:cs typeface="Arial MT"/>
              </a:rPr>
              <a:t> </a:t>
            </a:r>
            <a:r>
              <a:rPr sz="3200" spc="-125" dirty="0">
                <a:solidFill>
                  <a:srgbClr val="1F2023"/>
                </a:solidFill>
                <a:latin typeface="Arial MT"/>
                <a:cs typeface="Arial MT"/>
              </a:rPr>
              <a:t>y.</a:t>
            </a:r>
            <a:endParaRPr sz="3200" dirty="0">
              <a:latin typeface="Arial MT"/>
              <a:cs typeface="Arial MT"/>
            </a:endParaRPr>
          </a:p>
          <a:p>
            <a:pPr>
              <a:lnSpc>
                <a:spcPct val="100000"/>
              </a:lnSpc>
              <a:spcBef>
                <a:spcPts val="45"/>
              </a:spcBef>
              <a:buClr>
                <a:srgbClr val="1F2023"/>
              </a:buClr>
              <a:buFont typeface="Arial MT"/>
              <a:buChar char="•"/>
            </a:pPr>
            <a:endParaRPr sz="4700" dirty="0">
              <a:latin typeface="Arial MT"/>
              <a:cs typeface="Arial MT"/>
            </a:endParaRPr>
          </a:p>
          <a:p>
            <a:pPr marL="355600" marR="69215" indent="-343535">
              <a:lnSpc>
                <a:spcPct val="98700"/>
              </a:lnSpc>
              <a:spcBef>
                <a:spcPts val="5"/>
              </a:spcBef>
              <a:buChar char="•"/>
              <a:tabLst>
                <a:tab pos="355600" algn="l"/>
                <a:tab pos="356235" algn="l"/>
              </a:tabLst>
            </a:pPr>
            <a:r>
              <a:rPr sz="3200" spc="5" dirty="0">
                <a:solidFill>
                  <a:srgbClr val="1F2023"/>
                </a:solidFill>
                <a:latin typeface="Arial MT"/>
                <a:cs typeface="Arial MT"/>
              </a:rPr>
              <a:t>If </a:t>
            </a:r>
            <a:r>
              <a:rPr sz="3200" spc="10" dirty="0">
                <a:solidFill>
                  <a:srgbClr val="1F2023"/>
                </a:solidFill>
                <a:latin typeface="Arial MT"/>
                <a:cs typeface="Arial MT"/>
              </a:rPr>
              <a:t>the random </a:t>
            </a:r>
            <a:r>
              <a:rPr sz="3200" spc="15" dirty="0">
                <a:solidFill>
                  <a:srgbClr val="1F2023"/>
                </a:solidFill>
                <a:latin typeface="Arial MT"/>
                <a:cs typeface="Arial MT"/>
              </a:rPr>
              <a:t>variables </a:t>
            </a:r>
            <a:r>
              <a:rPr sz="3200" spc="10" dirty="0">
                <a:solidFill>
                  <a:srgbClr val="FF0000"/>
                </a:solidFill>
                <a:latin typeface="Arial MT"/>
                <a:cs typeface="Arial MT"/>
              </a:rPr>
              <a:t>x </a:t>
            </a:r>
            <a:r>
              <a:rPr sz="3200" spc="15" dirty="0">
                <a:solidFill>
                  <a:srgbClr val="FF0000"/>
                </a:solidFill>
                <a:latin typeface="Arial MT"/>
                <a:cs typeface="Arial MT"/>
              </a:rPr>
              <a:t>and </a:t>
            </a:r>
            <a:r>
              <a:rPr sz="3200" spc="10" dirty="0">
                <a:solidFill>
                  <a:srgbClr val="FF0000"/>
                </a:solidFill>
                <a:latin typeface="Arial MT"/>
                <a:cs typeface="Arial MT"/>
              </a:rPr>
              <a:t>y </a:t>
            </a:r>
            <a:r>
              <a:rPr sz="3200" dirty="0">
                <a:solidFill>
                  <a:srgbClr val="FF0000"/>
                </a:solidFill>
                <a:latin typeface="Arial MT"/>
                <a:cs typeface="Arial MT"/>
              </a:rPr>
              <a:t>are </a:t>
            </a:r>
            <a:r>
              <a:rPr sz="3200" spc="20" dirty="0">
                <a:solidFill>
                  <a:srgbClr val="FF0000"/>
                </a:solidFill>
                <a:latin typeface="Arial MT"/>
                <a:cs typeface="Arial MT"/>
              </a:rPr>
              <a:t>discrete</a:t>
            </a:r>
            <a:r>
              <a:rPr sz="3200" spc="20" dirty="0">
                <a:solidFill>
                  <a:srgbClr val="1F2023"/>
                </a:solidFill>
                <a:latin typeface="Arial MT"/>
                <a:cs typeface="Arial MT"/>
              </a:rPr>
              <a:t>, </a:t>
            </a:r>
            <a:r>
              <a:rPr sz="3200" spc="10" dirty="0">
                <a:solidFill>
                  <a:srgbClr val="1F2023"/>
                </a:solidFill>
                <a:latin typeface="Arial MT"/>
                <a:cs typeface="Arial MT"/>
              </a:rPr>
              <a:t>the </a:t>
            </a:r>
            <a:r>
              <a:rPr sz="3200" spc="20" dirty="0">
                <a:solidFill>
                  <a:srgbClr val="1F2023"/>
                </a:solidFill>
                <a:latin typeface="Arial MT"/>
                <a:cs typeface="Arial MT"/>
              </a:rPr>
              <a:t>joint </a:t>
            </a:r>
            <a:r>
              <a:rPr sz="3200" spc="25" dirty="0">
                <a:solidFill>
                  <a:srgbClr val="1F2023"/>
                </a:solidFill>
                <a:latin typeface="Arial MT"/>
                <a:cs typeface="Arial MT"/>
              </a:rPr>
              <a:t> </a:t>
            </a:r>
            <a:r>
              <a:rPr sz="3200" spc="10" dirty="0">
                <a:solidFill>
                  <a:srgbClr val="1F2023"/>
                </a:solidFill>
                <a:latin typeface="Arial MT"/>
                <a:cs typeface="Arial MT"/>
              </a:rPr>
              <a:t>distribution</a:t>
            </a:r>
            <a:r>
              <a:rPr sz="3200" spc="-204" dirty="0">
                <a:solidFill>
                  <a:srgbClr val="1F2023"/>
                </a:solidFill>
                <a:latin typeface="Arial MT"/>
                <a:cs typeface="Arial MT"/>
              </a:rPr>
              <a:t> </a:t>
            </a:r>
            <a:r>
              <a:rPr sz="3200" spc="15" dirty="0">
                <a:solidFill>
                  <a:srgbClr val="1F2023"/>
                </a:solidFill>
                <a:latin typeface="Arial MT"/>
                <a:cs typeface="Arial MT"/>
              </a:rPr>
              <a:t>function</a:t>
            </a:r>
            <a:r>
              <a:rPr sz="3200" spc="-204" dirty="0">
                <a:solidFill>
                  <a:srgbClr val="1F2023"/>
                </a:solidFill>
                <a:latin typeface="Arial MT"/>
                <a:cs typeface="Arial MT"/>
              </a:rPr>
              <a:t> </a:t>
            </a:r>
            <a:r>
              <a:rPr sz="3200" spc="10" dirty="0">
                <a:solidFill>
                  <a:srgbClr val="1F2023"/>
                </a:solidFill>
                <a:latin typeface="Arial MT"/>
                <a:cs typeface="Arial MT"/>
              </a:rPr>
              <a:t>of</a:t>
            </a:r>
            <a:r>
              <a:rPr sz="3200" spc="-50" dirty="0">
                <a:solidFill>
                  <a:srgbClr val="1F2023"/>
                </a:solidFill>
                <a:latin typeface="Arial MT"/>
                <a:cs typeface="Arial MT"/>
              </a:rPr>
              <a:t> </a:t>
            </a:r>
            <a:r>
              <a:rPr sz="3200" spc="10" dirty="0">
                <a:solidFill>
                  <a:srgbClr val="1F2023"/>
                </a:solidFill>
                <a:latin typeface="Arial MT"/>
                <a:cs typeface="Arial MT"/>
              </a:rPr>
              <a:t>the</a:t>
            </a:r>
            <a:r>
              <a:rPr sz="3200" spc="-50" dirty="0">
                <a:solidFill>
                  <a:srgbClr val="1F2023"/>
                </a:solidFill>
                <a:latin typeface="Arial MT"/>
                <a:cs typeface="Arial MT"/>
              </a:rPr>
              <a:t> </a:t>
            </a:r>
            <a:r>
              <a:rPr sz="3200" spc="20" dirty="0">
                <a:solidFill>
                  <a:srgbClr val="1F2023"/>
                </a:solidFill>
                <a:latin typeface="Arial MT"/>
                <a:cs typeface="Arial MT"/>
              </a:rPr>
              <a:t>joint</a:t>
            </a:r>
            <a:r>
              <a:rPr sz="3200" spc="-125" dirty="0">
                <a:solidFill>
                  <a:srgbClr val="1F2023"/>
                </a:solidFill>
                <a:latin typeface="Arial MT"/>
                <a:cs typeface="Arial MT"/>
              </a:rPr>
              <a:t> </a:t>
            </a:r>
            <a:r>
              <a:rPr sz="3200" spc="10" dirty="0">
                <a:solidFill>
                  <a:srgbClr val="1F2023"/>
                </a:solidFill>
                <a:latin typeface="Arial MT"/>
                <a:cs typeface="Arial MT"/>
              </a:rPr>
              <a:t>random</a:t>
            </a:r>
            <a:r>
              <a:rPr sz="3200" spc="-130" dirty="0">
                <a:solidFill>
                  <a:srgbClr val="1F2023"/>
                </a:solidFill>
                <a:latin typeface="Arial MT"/>
                <a:cs typeface="Arial MT"/>
              </a:rPr>
              <a:t> </a:t>
            </a:r>
            <a:r>
              <a:rPr sz="3200" spc="25" dirty="0">
                <a:solidFill>
                  <a:srgbClr val="1F2023"/>
                </a:solidFill>
                <a:latin typeface="Arial MT"/>
                <a:cs typeface="Arial MT"/>
              </a:rPr>
              <a:t>variable</a:t>
            </a:r>
            <a:r>
              <a:rPr sz="3200" spc="-285" dirty="0">
                <a:solidFill>
                  <a:srgbClr val="1F2023"/>
                </a:solidFill>
                <a:latin typeface="Arial MT"/>
                <a:cs typeface="Arial MT"/>
              </a:rPr>
              <a:t> </a:t>
            </a:r>
            <a:r>
              <a:rPr sz="3200" spc="30" dirty="0">
                <a:solidFill>
                  <a:srgbClr val="1F2023"/>
                </a:solidFill>
                <a:latin typeface="Arial MT"/>
                <a:cs typeface="Arial MT"/>
              </a:rPr>
              <a:t>(x,y)</a:t>
            </a:r>
            <a:r>
              <a:rPr sz="3200" spc="-10" dirty="0">
                <a:solidFill>
                  <a:srgbClr val="1F2023"/>
                </a:solidFill>
                <a:latin typeface="Arial MT"/>
                <a:cs typeface="Arial MT"/>
              </a:rPr>
              <a:t> </a:t>
            </a:r>
            <a:r>
              <a:rPr sz="3200" spc="20" dirty="0">
                <a:solidFill>
                  <a:srgbClr val="1F2023"/>
                </a:solidFill>
                <a:latin typeface="Arial MT"/>
                <a:cs typeface="Arial MT"/>
              </a:rPr>
              <a:t>is </a:t>
            </a:r>
            <a:r>
              <a:rPr sz="3200" spc="-875" dirty="0">
                <a:solidFill>
                  <a:srgbClr val="1F2023"/>
                </a:solidFill>
                <a:latin typeface="Arial MT"/>
                <a:cs typeface="Arial MT"/>
              </a:rPr>
              <a:t> </a:t>
            </a:r>
            <a:r>
              <a:rPr sz="3200" spc="10" dirty="0">
                <a:solidFill>
                  <a:srgbClr val="1F2023"/>
                </a:solidFill>
                <a:latin typeface="Arial MT"/>
                <a:cs typeface="Arial MT"/>
              </a:rPr>
              <a:t>the</a:t>
            </a:r>
            <a:r>
              <a:rPr sz="3200" spc="-60" dirty="0">
                <a:solidFill>
                  <a:srgbClr val="1F2023"/>
                </a:solidFill>
                <a:latin typeface="Arial MT"/>
                <a:cs typeface="Arial MT"/>
              </a:rPr>
              <a:t> </a:t>
            </a:r>
            <a:r>
              <a:rPr sz="3200" spc="15" dirty="0">
                <a:solidFill>
                  <a:srgbClr val="1F2023"/>
                </a:solidFill>
                <a:latin typeface="Arial MT"/>
                <a:cs typeface="Arial MT"/>
              </a:rPr>
              <a:t>p</a:t>
            </a:r>
            <a:r>
              <a:rPr sz="3200" spc="-20" dirty="0">
                <a:solidFill>
                  <a:srgbClr val="1F2023"/>
                </a:solidFill>
                <a:latin typeface="Arial MT"/>
                <a:cs typeface="Arial MT"/>
              </a:rPr>
              <a:t>r</a:t>
            </a:r>
            <a:r>
              <a:rPr sz="3200" spc="15" dirty="0">
                <a:solidFill>
                  <a:srgbClr val="1F2023"/>
                </a:solidFill>
                <a:latin typeface="Arial MT"/>
                <a:cs typeface="Arial MT"/>
              </a:rPr>
              <a:t>ob</a:t>
            </a:r>
            <a:r>
              <a:rPr sz="3200" spc="20" dirty="0">
                <a:solidFill>
                  <a:srgbClr val="1F2023"/>
                </a:solidFill>
                <a:latin typeface="Arial MT"/>
                <a:cs typeface="Arial MT"/>
              </a:rPr>
              <a:t>a</a:t>
            </a:r>
            <a:r>
              <a:rPr sz="3200" spc="15" dirty="0">
                <a:solidFill>
                  <a:srgbClr val="1F2023"/>
                </a:solidFill>
                <a:latin typeface="Arial MT"/>
                <a:cs typeface="Arial MT"/>
              </a:rPr>
              <a:t>b</a:t>
            </a:r>
            <a:r>
              <a:rPr sz="3200" spc="35" dirty="0">
                <a:solidFill>
                  <a:srgbClr val="1F2023"/>
                </a:solidFill>
                <a:latin typeface="Arial MT"/>
                <a:cs typeface="Arial MT"/>
              </a:rPr>
              <a:t>i</a:t>
            </a:r>
            <a:r>
              <a:rPr sz="3200" spc="30" dirty="0">
                <a:solidFill>
                  <a:srgbClr val="1F2023"/>
                </a:solidFill>
                <a:latin typeface="Arial MT"/>
                <a:cs typeface="Arial MT"/>
              </a:rPr>
              <a:t>li</a:t>
            </a:r>
            <a:r>
              <a:rPr sz="3200" spc="10" dirty="0">
                <a:solidFill>
                  <a:srgbClr val="1F2023"/>
                </a:solidFill>
                <a:latin typeface="Arial MT"/>
                <a:cs typeface="Arial MT"/>
              </a:rPr>
              <a:t>ty</a:t>
            </a:r>
            <a:r>
              <a:rPr sz="3200" spc="-254" dirty="0">
                <a:solidFill>
                  <a:srgbClr val="1F2023"/>
                </a:solidFill>
                <a:latin typeface="Arial MT"/>
                <a:cs typeface="Arial MT"/>
              </a:rPr>
              <a:t> </a:t>
            </a:r>
            <a:r>
              <a:rPr sz="3200" spc="10" dirty="0">
                <a:solidFill>
                  <a:srgbClr val="1F2023"/>
                </a:solidFill>
                <a:latin typeface="Arial MT"/>
                <a:cs typeface="Arial MT"/>
              </a:rPr>
              <a:t>of</a:t>
            </a:r>
            <a:r>
              <a:rPr sz="3200" spc="-65" dirty="0">
                <a:solidFill>
                  <a:srgbClr val="1F2023"/>
                </a:solidFill>
                <a:latin typeface="Arial MT"/>
                <a:cs typeface="Arial MT"/>
              </a:rPr>
              <a:t> </a:t>
            </a:r>
            <a:r>
              <a:rPr sz="3200" spc="35" dirty="0">
                <a:solidFill>
                  <a:srgbClr val="1F2023"/>
                </a:solidFill>
                <a:latin typeface="Arial MT"/>
                <a:cs typeface="Arial MT"/>
              </a:rPr>
              <a:t>P(</a:t>
            </a:r>
            <a:r>
              <a:rPr sz="3200" spc="50" dirty="0">
                <a:solidFill>
                  <a:srgbClr val="1F2023"/>
                </a:solidFill>
                <a:latin typeface="Arial MT"/>
                <a:cs typeface="Arial MT"/>
              </a:rPr>
              <a:t>x</a:t>
            </a:r>
            <a:r>
              <a:rPr sz="3200" spc="5" dirty="0">
                <a:solidFill>
                  <a:srgbClr val="1F2023"/>
                </a:solidFill>
                <a:latin typeface="Arial MT"/>
                <a:cs typeface="Arial MT"/>
              </a:rPr>
              <a:t>,</a:t>
            </a:r>
            <a:r>
              <a:rPr sz="3200" spc="-20" dirty="0">
                <a:solidFill>
                  <a:srgbClr val="1F2023"/>
                </a:solidFill>
                <a:latin typeface="Arial MT"/>
                <a:cs typeface="Arial MT"/>
              </a:rPr>
              <a:t>y</a:t>
            </a:r>
            <a:r>
              <a:rPr sz="3200" spc="10" dirty="0">
                <a:solidFill>
                  <a:srgbClr val="1F2023"/>
                </a:solidFill>
                <a:latin typeface="Arial MT"/>
                <a:cs typeface="Arial MT"/>
              </a:rPr>
              <a:t>)</a:t>
            </a:r>
            <a:r>
              <a:rPr sz="3200" spc="-95" dirty="0">
                <a:solidFill>
                  <a:srgbClr val="1F2023"/>
                </a:solidFill>
                <a:latin typeface="Arial MT"/>
                <a:cs typeface="Arial MT"/>
              </a:rPr>
              <a:t> </a:t>
            </a:r>
            <a:r>
              <a:rPr sz="3200" spc="10" dirty="0">
                <a:solidFill>
                  <a:srgbClr val="1F2023"/>
                </a:solidFill>
                <a:latin typeface="Arial MT"/>
                <a:cs typeface="Arial MT"/>
              </a:rPr>
              <a:t>th</a:t>
            </a:r>
            <a:r>
              <a:rPr sz="3200" spc="20" dirty="0">
                <a:solidFill>
                  <a:srgbClr val="1F2023"/>
                </a:solidFill>
                <a:latin typeface="Arial MT"/>
                <a:cs typeface="Arial MT"/>
              </a:rPr>
              <a:t>a</a:t>
            </a:r>
            <a:r>
              <a:rPr sz="3200" spc="5" dirty="0">
                <a:solidFill>
                  <a:srgbClr val="1F2023"/>
                </a:solidFill>
                <a:latin typeface="Arial MT"/>
                <a:cs typeface="Arial MT"/>
              </a:rPr>
              <a:t>t</a:t>
            </a:r>
            <a:r>
              <a:rPr sz="3200" spc="-65" dirty="0">
                <a:solidFill>
                  <a:srgbClr val="1F2023"/>
                </a:solidFill>
                <a:latin typeface="Arial MT"/>
                <a:cs typeface="Arial MT"/>
              </a:rPr>
              <a:t> </a:t>
            </a:r>
            <a:r>
              <a:rPr sz="3200" spc="15" dirty="0">
                <a:solidFill>
                  <a:srgbClr val="1F2023"/>
                </a:solidFill>
                <a:latin typeface="Arial MT"/>
                <a:cs typeface="Arial MT"/>
              </a:rPr>
              <a:t>bo</a:t>
            </a:r>
            <a:r>
              <a:rPr sz="3200" spc="10" dirty="0">
                <a:solidFill>
                  <a:srgbClr val="1F2023"/>
                </a:solidFill>
                <a:latin typeface="Arial MT"/>
                <a:cs typeface="Arial MT"/>
              </a:rPr>
              <a:t>t</a:t>
            </a:r>
            <a:r>
              <a:rPr sz="3200" spc="15" dirty="0">
                <a:solidFill>
                  <a:srgbClr val="1F2023"/>
                </a:solidFill>
                <a:latin typeface="Arial MT"/>
                <a:cs typeface="Arial MT"/>
              </a:rPr>
              <a:t>h</a:t>
            </a:r>
            <a:r>
              <a:rPr sz="3200" spc="-60" dirty="0">
                <a:solidFill>
                  <a:srgbClr val="1F2023"/>
                </a:solidFill>
                <a:latin typeface="Arial MT"/>
                <a:cs typeface="Arial MT"/>
              </a:rPr>
              <a:t> </a:t>
            </a:r>
            <a:r>
              <a:rPr sz="3200" spc="15" dirty="0">
                <a:solidFill>
                  <a:srgbClr val="1F2023"/>
                </a:solidFill>
                <a:latin typeface="Arial MT"/>
                <a:cs typeface="Arial MT"/>
              </a:rPr>
              <a:t>x</a:t>
            </a:r>
            <a:r>
              <a:rPr sz="3200" spc="-35" dirty="0">
                <a:solidFill>
                  <a:srgbClr val="1F2023"/>
                </a:solidFill>
                <a:latin typeface="Arial MT"/>
                <a:cs typeface="Arial MT"/>
              </a:rPr>
              <a:t> </a:t>
            </a:r>
            <a:r>
              <a:rPr sz="3200" spc="15" dirty="0">
                <a:solidFill>
                  <a:srgbClr val="1F2023"/>
                </a:solidFill>
                <a:latin typeface="Arial MT"/>
                <a:cs typeface="Arial MT"/>
              </a:rPr>
              <a:t>and</a:t>
            </a:r>
            <a:r>
              <a:rPr sz="3200" spc="-60" dirty="0">
                <a:solidFill>
                  <a:srgbClr val="1F2023"/>
                </a:solidFill>
                <a:latin typeface="Arial MT"/>
                <a:cs typeface="Arial MT"/>
              </a:rPr>
              <a:t> </a:t>
            </a:r>
            <a:r>
              <a:rPr sz="3200" spc="15" dirty="0">
                <a:solidFill>
                  <a:srgbClr val="1F2023"/>
                </a:solidFill>
                <a:latin typeface="Arial MT"/>
                <a:cs typeface="Arial MT"/>
              </a:rPr>
              <a:t>y</a:t>
            </a:r>
            <a:r>
              <a:rPr sz="3200" spc="-30" dirty="0">
                <a:solidFill>
                  <a:srgbClr val="1F2023"/>
                </a:solidFill>
                <a:latin typeface="Arial MT"/>
                <a:cs typeface="Arial MT"/>
              </a:rPr>
              <a:t> </a:t>
            </a:r>
            <a:r>
              <a:rPr sz="3200" spc="15" dirty="0">
                <a:solidFill>
                  <a:srgbClr val="1F2023"/>
                </a:solidFill>
                <a:latin typeface="Arial MT"/>
                <a:cs typeface="Arial MT"/>
              </a:rPr>
              <a:t>o</a:t>
            </a:r>
            <a:r>
              <a:rPr sz="3200" spc="45" dirty="0">
                <a:solidFill>
                  <a:srgbClr val="1F2023"/>
                </a:solidFill>
                <a:latin typeface="Arial MT"/>
                <a:cs typeface="Arial MT"/>
              </a:rPr>
              <a:t>cc</a:t>
            </a:r>
            <a:r>
              <a:rPr sz="3200" spc="15" dirty="0">
                <a:solidFill>
                  <a:srgbClr val="1F2023"/>
                </a:solidFill>
                <a:latin typeface="Arial MT"/>
                <a:cs typeface="Arial MT"/>
              </a:rPr>
              <a:t>u</a:t>
            </a:r>
            <a:r>
              <a:rPr sz="3200" spc="-165" dirty="0">
                <a:solidFill>
                  <a:srgbClr val="1F2023"/>
                </a:solidFill>
                <a:latin typeface="Arial MT"/>
                <a:cs typeface="Arial MT"/>
              </a:rPr>
              <a:t>r</a:t>
            </a:r>
            <a:r>
              <a:rPr sz="3200" spc="5" dirty="0">
                <a:solidFill>
                  <a:srgbClr val="1F2023"/>
                </a:solidFill>
                <a:latin typeface="Arial MT"/>
                <a:cs typeface="Arial MT"/>
              </a:rPr>
              <a:t>.</a:t>
            </a:r>
            <a:endParaRPr lang="en-US" sz="3200" spc="5" dirty="0">
              <a:solidFill>
                <a:srgbClr val="1F2023"/>
              </a:solidFill>
              <a:latin typeface="Arial MT"/>
              <a:cs typeface="Arial MT"/>
            </a:endParaRPr>
          </a:p>
          <a:p>
            <a:pPr marL="355600" marR="69215" indent="-343535">
              <a:lnSpc>
                <a:spcPct val="98700"/>
              </a:lnSpc>
              <a:spcBef>
                <a:spcPts val="5"/>
              </a:spcBef>
              <a:buChar char="•"/>
              <a:tabLst>
                <a:tab pos="355600" algn="l"/>
                <a:tab pos="356235" algn="l"/>
              </a:tabLst>
            </a:pPr>
            <a:r>
              <a:rPr lang="en-IN" sz="3200" spc="5" dirty="0">
                <a:solidFill>
                  <a:srgbClr val="1F2023"/>
                </a:solidFill>
                <a:latin typeface="Arial MT"/>
                <a:cs typeface="Arial MT"/>
              </a:rPr>
              <a:t>Thus, the joint distribution gives the probability of every possible combination of outcomes of the random variables that makeup the joint random variable.</a:t>
            </a:r>
            <a:endParaRPr sz="3200" dirty="0">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66494" y="6224904"/>
            <a:ext cx="9093200" cy="577215"/>
          </a:xfrm>
          <a:prstGeom prst="rect">
            <a:avLst/>
          </a:prstGeom>
        </p:spPr>
        <p:txBody>
          <a:bodyPr vert="horz" wrap="square" lIns="0" tIns="10795" rIns="0" bIns="0" rtlCol="0">
            <a:spAutoFit/>
          </a:bodyPr>
          <a:lstStyle/>
          <a:p>
            <a:pPr marL="12700" marR="5080">
              <a:lnSpc>
                <a:spcPct val="100800"/>
              </a:lnSpc>
              <a:spcBef>
                <a:spcPts val="85"/>
              </a:spcBef>
            </a:pPr>
            <a:r>
              <a:rPr sz="1800" spc="10" dirty="0">
                <a:latin typeface="Calibri"/>
                <a:cs typeface="Calibri"/>
              </a:rPr>
              <a:t>Data</a:t>
            </a:r>
            <a:r>
              <a:rPr sz="1800" spc="-75" dirty="0">
                <a:latin typeface="Calibri"/>
                <a:cs typeface="Calibri"/>
              </a:rPr>
              <a:t> </a:t>
            </a:r>
            <a:r>
              <a:rPr sz="1800" spc="-15" dirty="0">
                <a:latin typeface="Calibri"/>
                <a:cs typeface="Calibri"/>
              </a:rPr>
              <a:t>set</a:t>
            </a:r>
            <a:r>
              <a:rPr sz="1800" spc="50" dirty="0">
                <a:latin typeface="Calibri"/>
                <a:cs typeface="Calibri"/>
              </a:rPr>
              <a:t> </a:t>
            </a:r>
            <a:r>
              <a:rPr sz="1800" spc="10" dirty="0">
                <a:latin typeface="Calibri"/>
                <a:cs typeface="Calibri"/>
              </a:rPr>
              <a:t>of</a:t>
            </a:r>
            <a:r>
              <a:rPr sz="1800" spc="-55" dirty="0">
                <a:latin typeface="Calibri"/>
                <a:cs typeface="Calibri"/>
              </a:rPr>
              <a:t> </a:t>
            </a:r>
            <a:r>
              <a:rPr sz="1800" spc="-5" dirty="0">
                <a:latin typeface="Calibri"/>
                <a:cs typeface="Calibri"/>
              </a:rPr>
              <a:t>games</a:t>
            </a:r>
            <a:r>
              <a:rPr sz="1800" spc="-55" dirty="0">
                <a:latin typeface="Calibri"/>
                <a:cs typeface="Calibri"/>
              </a:rPr>
              <a:t> </a:t>
            </a:r>
            <a:r>
              <a:rPr sz="1800" spc="5" dirty="0">
                <a:latin typeface="Calibri"/>
                <a:cs typeface="Calibri"/>
              </a:rPr>
              <a:t>showing</a:t>
            </a:r>
            <a:r>
              <a:rPr sz="1800" spc="-45" dirty="0">
                <a:latin typeface="Calibri"/>
                <a:cs typeface="Calibri"/>
              </a:rPr>
              <a:t> </a:t>
            </a:r>
            <a:r>
              <a:rPr sz="1800" dirty="0">
                <a:latin typeface="Calibri"/>
                <a:cs typeface="Calibri"/>
              </a:rPr>
              <a:t>outcomes,</a:t>
            </a:r>
            <a:r>
              <a:rPr sz="1800" spc="-30" dirty="0">
                <a:latin typeface="Calibri"/>
                <a:cs typeface="Calibri"/>
              </a:rPr>
              <a:t> </a:t>
            </a:r>
            <a:r>
              <a:rPr sz="1800" spc="-10" dirty="0">
                <a:latin typeface="Calibri"/>
                <a:cs typeface="Calibri"/>
              </a:rPr>
              <a:t>differences</a:t>
            </a:r>
            <a:r>
              <a:rPr sz="1800" spc="25" dirty="0">
                <a:latin typeface="Calibri"/>
                <a:cs typeface="Calibri"/>
              </a:rPr>
              <a:t> </a:t>
            </a:r>
            <a:r>
              <a:rPr sz="1800" dirty="0">
                <a:latin typeface="Calibri"/>
                <a:cs typeface="Calibri"/>
              </a:rPr>
              <a:t>between</a:t>
            </a:r>
            <a:r>
              <a:rPr sz="1800" spc="-70" dirty="0">
                <a:latin typeface="Calibri"/>
                <a:cs typeface="Calibri"/>
              </a:rPr>
              <a:t> </a:t>
            </a:r>
            <a:r>
              <a:rPr sz="1800" dirty="0">
                <a:latin typeface="Calibri"/>
                <a:cs typeface="Calibri"/>
              </a:rPr>
              <a:t>average</a:t>
            </a:r>
            <a:r>
              <a:rPr sz="1800" spc="-95" dirty="0">
                <a:latin typeface="Calibri"/>
                <a:cs typeface="Calibri"/>
              </a:rPr>
              <a:t> </a:t>
            </a:r>
            <a:r>
              <a:rPr sz="1800" spc="5" dirty="0">
                <a:latin typeface="Calibri"/>
                <a:cs typeface="Calibri"/>
              </a:rPr>
              <a:t>numbers</a:t>
            </a:r>
            <a:r>
              <a:rPr sz="1800" spc="-60" dirty="0">
                <a:latin typeface="Calibri"/>
                <a:cs typeface="Calibri"/>
              </a:rPr>
              <a:t> </a:t>
            </a:r>
            <a:r>
              <a:rPr sz="1800" spc="10" dirty="0">
                <a:latin typeface="Calibri"/>
                <a:cs typeface="Calibri"/>
              </a:rPr>
              <a:t>of</a:t>
            </a:r>
            <a:r>
              <a:rPr sz="1800" spc="-55" dirty="0">
                <a:latin typeface="Calibri"/>
                <a:cs typeface="Calibri"/>
              </a:rPr>
              <a:t> </a:t>
            </a:r>
            <a:r>
              <a:rPr sz="1800" spc="15" dirty="0">
                <a:latin typeface="Calibri"/>
                <a:cs typeface="Calibri"/>
              </a:rPr>
              <a:t>points</a:t>
            </a:r>
            <a:r>
              <a:rPr sz="1800" spc="-140" dirty="0">
                <a:latin typeface="Calibri"/>
                <a:cs typeface="Calibri"/>
              </a:rPr>
              <a:t> </a:t>
            </a:r>
            <a:r>
              <a:rPr sz="1800" spc="-10" dirty="0">
                <a:latin typeface="Calibri"/>
                <a:cs typeface="Calibri"/>
              </a:rPr>
              <a:t>scored</a:t>
            </a:r>
            <a:r>
              <a:rPr sz="1800" spc="80" dirty="0">
                <a:latin typeface="Calibri"/>
                <a:cs typeface="Calibri"/>
              </a:rPr>
              <a:t> </a:t>
            </a:r>
            <a:r>
              <a:rPr sz="1800" spc="15" dirty="0">
                <a:latin typeface="Calibri"/>
                <a:cs typeface="Calibri"/>
              </a:rPr>
              <a:t>and </a:t>
            </a:r>
            <a:r>
              <a:rPr sz="1800" spc="-390" dirty="0">
                <a:latin typeface="Calibri"/>
                <a:cs typeface="Calibri"/>
              </a:rPr>
              <a:t> </a:t>
            </a:r>
            <a:r>
              <a:rPr sz="1800" spc="-10" dirty="0">
                <a:latin typeface="Calibri"/>
                <a:cs typeface="Calibri"/>
              </a:rPr>
              <a:t>differences</a:t>
            </a:r>
            <a:r>
              <a:rPr sz="1800" spc="15" dirty="0">
                <a:latin typeface="Calibri"/>
                <a:cs typeface="Calibri"/>
              </a:rPr>
              <a:t> </a:t>
            </a:r>
            <a:r>
              <a:rPr sz="1800" dirty="0">
                <a:latin typeface="Calibri"/>
                <a:cs typeface="Calibri"/>
              </a:rPr>
              <a:t>between</a:t>
            </a:r>
            <a:r>
              <a:rPr sz="1800" spc="-70" dirty="0">
                <a:latin typeface="Calibri"/>
                <a:cs typeface="Calibri"/>
              </a:rPr>
              <a:t> </a:t>
            </a:r>
            <a:r>
              <a:rPr sz="1800" spc="15" dirty="0">
                <a:latin typeface="Calibri"/>
                <a:cs typeface="Calibri"/>
              </a:rPr>
              <a:t>winning</a:t>
            </a:r>
            <a:r>
              <a:rPr sz="1800" spc="-135" dirty="0">
                <a:latin typeface="Calibri"/>
                <a:cs typeface="Calibri"/>
              </a:rPr>
              <a:t> </a:t>
            </a:r>
            <a:r>
              <a:rPr sz="1800" dirty="0">
                <a:latin typeface="Calibri"/>
                <a:cs typeface="Calibri"/>
              </a:rPr>
              <a:t>percentages</a:t>
            </a:r>
            <a:r>
              <a:rPr sz="1800" spc="-55" dirty="0">
                <a:latin typeface="Calibri"/>
                <a:cs typeface="Calibri"/>
              </a:rPr>
              <a:t> </a:t>
            </a:r>
            <a:r>
              <a:rPr sz="1800" spc="-30" dirty="0">
                <a:latin typeface="Calibri"/>
                <a:cs typeface="Calibri"/>
              </a:rPr>
              <a:t>for</a:t>
            </a:r>
            <a:r>
              <a:rPr sz="1800" spc="15" dirty="0">
                <a:latin typeface="Calibri"/>
                <a:cs typeface="Calibri"/>
              </a:rPr>
              <a:t> </a:t>
            </a:r>
            <a:r>
              <a:rPr sz="1800" spc="5" dirty="0">
                <a:latin typeface="Calibri"/>
                <a:cs typeface="Calibri"/>
              </a:rPr>
              <a:t>the</a:t>
            </a:r>
            <a:r>
              <a:rPr sz="1800" spc="-30" dirty="0">
                <a:latin typeface="Calibri"/>
                <a:cs typeface="Calibri"/>
              </a:rPr>
              <a:t> </a:t>
            </a:r>
            <a:r>
              <a:rPr sz="1800" spc="15" dirty="0">
                <a:latin typeface="Calibri"/>
                <a:cs typeface="Calibri"/>
              </a:rPr>
              <a:t>participating</a:t>
            </a:r>
            <a:r>
              <a:rPr sz="1800" spc="-200" dirty="0">
                <a:latin typeface="Calibri"/>
                <a:cs typeface="Calibri"/>
              </a:rPr>
              <a:t> </a:t>
            </a:r>
            <a:r>
              <a:rPr sz="1800" dirty="0">
                <a:latin typeface="Calibri"/>
                <a:cs typeface="Calibri"/>
              </a:rPr>
              <a:t>teams</a:t>
            </a:r>
            <a:r>
              <a:rPr sz="1800" spc="-65" dirty="0">
                <a:latin typeface="Calibri"/>
                <a:cs typeface="Calibri"/>
              </a:rPr>
              <a:t> </a:t>
            </a:r>
            <a:r>
              <a:rPr sz="1800" spc="15" dirty="0">
                <a:latin typeface="Calibri"/>
                <a:cs typeface="Calibri"/>
              </a:rPr>
              <a:t>in</a:t>
            </a:r>
            <a:r>
              <a:rPr sz="1800" spc="-5" dirty="0">
                <a:latin typeface="Calibri"/>
                <a:cs typeface="Calibri"/>
              </a:rPr>
              <a:t> </a:t>
            </a:r>
            <a:r>
              <a:rPr sz="1800" spc="10" dirty="0">
                <a:latin typeface="Calibri"/>
                <a:cs typeface="Calibri"/>
              </a:rPr>
              <a:t>previous</a:t>
            </a:r>
            <a:r>
              <a:rPr sz="1800" spc="-140" dirty="0">
                <a:latin typeface="Calibri"/>
                <a:cs typeface="Calibri"/>
              </a:rPr>
              <a:t> </a:t>
            </a:r>
            <a:r>
              <a:rPr sz="1800" spc="-5" dirty="0">
                <a:latin typeface="Calibri"/>
                <a:cs typeface="Calibri"/>
              </a:rPr>
              <a:t>games</a:t>
            </a:r>
            <a:endParaRPr sz="1800">
              <a:latin typeface="Calibri"/>
              <a:cs typeface="Calibri"/>
            </a:endParaRPr>
          </a:p>
        </p:txBody>
      </p:sp>
      <p:pic>
        <p:nvPicPr>
          <p:cNvPr id="3" name="object 3"/>
          <p:cNvPicPr/>
          <p:nvPr/>
        </p:nvPicPr>
        <p:blipFill>
          <a:blip r:embed="rId2" cstate="print"/>
          <a:stretch>
            <a:fillRect/>
          </a:stretch>
        </p:blipFill>
        <p:spPr>
          <a:xfrm>
            <a:off x="600075" y="171450"/>
            <a:ext cx="10487025" cy="601027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7D054-6F66-19E8-5A39-5B0A21ADFA7B}"/>
              </a:ext>
            </a:extLst>
          </p:cNvPr>
          <p:cNvPicPr>
            <a:picLocks noChangeAspect="1"/>
          </p:cNvPicPr>
          <p:nvPr/>
        </p:nvPicPr>
        <p:blipFill>
          <a:blip r:embed="rId2"/>
          <a:stretch>
            <a:fillRect/>
          </a:stretch>
        </p:blipFill>
        <p:spPr>
          <a:xfrm>
            <a:off x="266701" y="74411"/>
            <a:ext cx="13716000" cy="6974581"/>
          </a:xfrm>
          <a:prstGeom prst="rect">
            <a:avLst/>
          </a:prstGeom>
        </p:spPr>
      </p:pic>
    </p:spTree>
    <p:extLst>
      <p:ext uri="{BB962C8B-B14F-4D97-AF65-F5344CB8AC3E}">
        <p14:creationId xmlns:p14="http://schemas.microsoft.com/office/powerpoint/2010/main" val="31797140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6652" y="501015"/>
            <a:ext cx="9872980" cy="632460"/>
          </a:xfrm>
          <a:prstGeom prst="rect">
            <a:avLst/>
          </a:prstGeom>
        </p:spPr>
        <p:txBody>
          <a:bodyPr vert="horz" wrap="square" lIns="0" tIns="16510" rIns="0" bIns="0" rtlCol="0">
            <a:spAutoFit/>
          </a:bodyPr>
          <a:lstStyle/>
          <a:p>
            <a:pPr marL="12700">
              <a:lnSpc>
                <a:spcPct val="100000"/>
              </a:lnSpc>
              <a:spcBef>
                <a:spcPts val="130"/>
              </a:spcBef>
            </a:pPr>
            <a:r>
              <a:rPr sz="3950" spc="10" dirty="0"/>
              <a:t>Joint</a:t>
            </a:r>
            <a:r>
              <a:rPr sz="3950" spc="20" dirty="0"/>
              <a:t> </a:t>
            </a:r>
            <a:r>
              <a:rPr sz="3950" dirty="0"/>
              <a:t>distribution</a:t>
            </a:r>
            <a:r>
              <a:rPr sz="3950" spc="85" dirty="0"/>
              <a:t> </a:t>
            </a:r>
            <a:r>
              <a:rPr sz="3950" dirty="0"/>
              <a:t>in</a:t>
            </a:r>
            <a:r>
              <a:rPr sz="3950" spc="5" dirty="0"/>
              <a:t> </a:t>
            </a:r>
            <a:r>
              <a:rPr sz="3950" spc="10" dirty="0"/>
              <a:t>continuous</a:t>
            </a:r>
            <a:r>
              <a:rPr sz="3950" spc="15" dirty="0"/>
              <a:t> </a:t>
            </a:r>
            <a:r>
              <a:rPr sz="3950" spc="-10" dirty="0"/>
              <a:t>random</a:t>
            </a:r>
            <a:r>
              <a:rPr sz="3950" spc="120" dirty="0"/>
              <a:t> </a:t>
            </a:r>
            <a:r>
              <a:rPr sz="3950" spc="-15" dirty="0"/>
              <a:t>variable</a:t>
            </a:r>
            <a:endParaRPr sz="3950"/>
          </a:p>
        </p:txBody>
      </p:sp>
      <p:sp>
        <p:nvSpPr>
          <p:cNvPr id="3" name="object 3"/>
          <p:cNvSpPr txBox="1"/>
          <p:nvPr/>
        </p:nvSpPr>
        <p:spPr>
          <a:xfrm>
            <a:off x="688975" y="1531048"/>
            <a:ext cx="10315575" cy="1303655"/>
          </a:xfrm>
          <a:prstGeom prst="rect">
            <a:avLst/>
          </a:prstGeom>
        </p:spPr>
        <p:txBody>
          <a:bodyPr vert="horz" wrap="square" lIns="0" tIns="107950" rIns="0" bIns="0" rtlCol="0">
            <a:spAutoFit/>
          </a:bodyPr>
          <a:lstStyle/>
          <a:p>
            <a:pPr marL="355600" marR="5080" indent="-343535">
              <a:lnSpc>
                <a:spcPct val="79200"/>
              </a:lnSpc>
              <a:spcBef>
                <a:spcPts val="850"/>
              </a:spcBef>
              <a:buFont typeface="Arial MT"/>
              <a:buChar char="•"/>
              <a:tabLst>
                <a:tab pos="355600" algn="l"/>
                <a:tab pos="356235" algn="l"/>
              </a:tabLst>
            </a:pPr>
            <a:r>
              <a:rPr sz="3000" dirty="0">
                <a:latin typeface="Calibri"/>
                <a:cs typeface="Calibri"/>
              </a:rPr>
              <a:t>If</a:t>
            </a:r>
            <a:r>
              <a:rPr sz="3000" spc="-30" dirty="0">
                <a:latin typeface="Calibri"/>
                <a:cs typeface="Calibri"/>
              </a:rPr>
              <a:t> </a:t>
            </a:r>
            <a:r>
              <a:rPr sz="3000" dirty="0">
                <a:latin typeface="Calibri"/>
                <a:cs typeface="Calibri"/>
              </a:rPr>
              <a:t>x</a:t>
            </a:r>
            <a:r>
              <a:rPr sz="3000" spc="-30" dirty="0">
                <a:latin typeface="Calibri"/>
                <a:cs typeface="Calibri"/>
              </a:rPr>
              <a:t> </a:t>
            </a:r>
            <a:r>
              <a:rPr sz="3000" spc="-10" dirty="0">
                <a:latin typeface="Calibri"/>
                <a:cs typeface="Calibri"/>
              </a:rPr>
              <a:t>and</a:t>
            </a:r>
            <a:r>
              <a:rPr sz="3000" spc="60" dirty="0">
                <a:latin typeface="Calibri"/>
                <a:cs typeface="Calibri"/>
              </a:rPr>
              <a:t> </a:t>
            </a:r>
            <a:r>
              <a:rPr sz="3000" dirty="0">
                <a:latin typeface="Calibri"/>
                <a:cs typeface="Calibri"/>
              </a:rPr>
              <a:t>y</a:t>
            </a:r>
            <a:r>
              <a:rPr sz="3000" spc="-10" dirty="0">
                <a:latin typeface="Calibri"/>
                <a:cs typeface="Calibri"/>
              </a:rPr>
              <a:t> </a:t>
            </a:r>
            <a:r>
              <a:rPr sz="3000" spc="-35" dirty="0">
                <a:latin typeface="Calibri"/>
                <a:cs typeface="Calibri"/>
              </a:rPr>
              <a:t>are</a:t>
            </a:r>
            <a:r>
              <a:rPr sz="3000" dirty="0">
                <a:latin typeface="Calibri"/>
                <a:cs typeface="Calibri"/>
              </a:rPr>
              <a:t> </a:t>
            </a:r>
            <a:r>
              <a:rPr sz="3000" spc="-5" dirty="0">
                <a:latin typeface="Calibri"/>
                <a:cs typeface="Calibri"/>
              </a:rPr>
              <a:t>continuous, </a:t>
            </a:r>
            <a:r>
              <a:rPr sz="3000" spc="-15" dirty="0">
                <a:latin typeface="Calibri"/>
                <a:cs typeface="Calibri"/>
              </a:rPr>
              <a:t>then</a:t>
            </a:r>
            <a:r>
              <a:rPr sz="3000" spc="-5" dirty="0">
                <a:latin typeface="Calibri"/>
                <a:cs typeface="Calibri"/>
              </a:rPr>
              <a:t> </a:t>
            </a:r>
            <a:r>
              <a:rPr sz="3000" spc="-15" dirty="0">
                <a:latin typeface="Calibri"/>
                <a:cs typeface="Calibri"/>
              </a:rPr>
              <a:t>the</a:t>
            </a:r>
            <a:r>
              <a:rPr sz="3000" spc="-5" dirty="0">
                <a:latin typeface="Calibri"/>
                <a:cs typeface="Calibri"/>
              </a:rPr>
              <a:t> </a:t>
            </a:r>
            <a:r>
              <a:rPr sz="3000" spc="-20" dirty="0">
                <a:latin typeface="Calibri"/>
                <a:cs typeface="Calibri"/>
              </a:rPr>
              <a:t>probability</a:t>
            </a:r>
            <a:r>
              <a:rPr sz="3000" spc="135" dirty="0">
                <a:latin typeface="Calibri"/>
                <a:cs typeface="Calibri"/>
              </a:rPr>
              <a:t> </a:t>
            </a:r>
            <a:r>
              <a:rPr sz="3000" spc="-5" dirty="0">
                <a:latin typeface="Calibri"/>
                <a:cs typeface="Calibri"/>
              </a:rPr>
              <a:t>density</a:t>
            </a:r>
            <a:r>
              <a:rPr sz="3000" spc="-10" dirty="0">
                <a:latin typeface="Calibri"/>
                <a:cs typeface="Calibri"/>
              </a:rPr>
              <a:t> function</a:t>
            </a:r>
            <a:r>
              <a:rPr sz="3000" spc="50" dirty="0">
                <a:latin typeface="Calibri"/>
                <a:cs typeface="Calibri"/>
              </a:rPr>
              <a:t> </a:t>
            </a:r>
            <a:r>
              <a:rPr sz="3000" spc="-10" dirty="0">
                <a:latin typeface="Calibri"/>
                <a:cs typeface="Calibri"/>
              </a:rPr>
              <a:t>is </a:t>
            </a:r>
            <a:r>
              <a:rPr sz="3000" spc="-660" dirty="0">
                <a:latin typeface="Calibri"/>
                <a:cs typeface="Calibri"/>
              </a:rPr>
              <a:t> </a:t>
            </a:r>
            <a:r>
              <a:rPr sz="3000" dirty="0">
                <a:latin typeface="Calibri"/>
                <a:cs typeface="Calibri"/>
              </a:rPr>
              <a:t>used</a:t>
            </a:r>
            <a:r>
              <a:rPr sz="3000" spc="-75" dirty="0">
                <a:latin typeface="Calibri"/>
                <a:cs typeface="Calibri"/>
              </a:rPr>
              <a:t> </a:t>
            </a:r>
            <a:r>
              <a:rPr sz="3000" spc="-5" dirty="0">
                <a:latin typeface="Calibri"/>
                <a:cs typeface="Calibri"/>
              </a:rPr>
              <a:t>over</a:t>
            </a:r>
            <a:r>
              <a:rPr sz="3000" dirty="0">
                <a:latin typeface="Calibri"/>
                <a:cs typeface="Calibri"/>
              </a:rPr>
              <a:t> </a:t>
            </a:r>
            <a:r>
              <a:rPr sz="3000" spc="-10" dirty="0">
                <a:latin typeface="Calibri"/>
                <a:cs typeface="Calibri"/>
              </a:rPr>
              <a:t>the</a:t>
            </a:r>
            <a:r>
              <a:rPr sz="3000" spc="-5" dirty="0">
                <a:latin typeface="Calibri"/>
                <a:cs typeface="Calibri"/>
              </a:rPr>
              <a:t> </a:t>
            </a:r>
            <a:r>
              <a:rPr sz="3000" spc="-15" dirty="0">
                <a:latin typeface="Calibri"/>
                <a:cs typeface="Calibri"/>
              </a:rPr>
              <a:t>region</a:t>
            </a:r>
            <a:r>
              <a:rPr sz="3000" spc="55" dirty="0">
                <a:latin typeface="Calibri"/>
                <a:cs typeface="Calibri"/>
              </a:rPr>
              <a:t> </a:t>
            </a:r>
            <a:r>
              <a:rPr sz="3000" spc="5" dirty="0">
                <a:latin typeface="Calibri"/>
                <a:cs typeface="Calibri"/>
              </a:rPr>
              <a:t>R,</a:t>
            </a:r>
            <a:r>
              <a:rPr sz="3000" spc="-80" dirty="0">
                <a:latin typeface="Calibri"/>
                <a:cs typeface="Calibri"/>
              </a:rPr>
              <a:t> </a:t>
            </a:r>
            <a:r>
              <a:rPr sz="3000" spc="-15" dirty="0">
                <a:latin typeface="Calibri"/>
                <a:cs typeface="Calibri"/>
              </a:rPr>
              <a:t>where</a:t>
            </a:r>
            <a:r>
              <a:rPr sz="3000" spc="5" dirty="0">
                <a:latin typeface="Calibri"/>
                <a:cs typeface="Calibri"/>
              </a:rPr>
              <a:t> </a:t>
            </a:r>
            <a:r>
              <a:rPr sz="3000" dirty="0">
                <a:latin typeface="Calibri"/>
                <a:cs typeface="Calibri"/>
              </a:rPr>
              <a:t>x</a:t>
            </a:r>
            <a:r>
              <a:rPr sz="3000" spc="-30" dirty="0">
                <a:latin typeface="Calibri"/>
                <a:cs typeface="Calibri"/>
              </a:rPr>
              <a:t> </a:t>
            </a:r>
            <a:r>
              <a:rPr sz="3000" spc="-10" dirty="0">
                <a:latin typeface="Calibri"/>
                <a:cs typeface="Calibri"/>
              </a:rPr>
              <a:t>and</a:t>
            </a:r>
            <a:r>
              <a:rPr sz="3000" spc="60" dirty="0">
                <a:latin typeface="Calibri"/>
                <a:cs typeface="Calibri"/>
              </a:rPr>
              <a:t> </a:t>
            </a:r>
            <a:r>
              <a:rPr sz="3000" dirty="0">
                <a:latin typeface="Calibri"/>
                <a:cs typeface="Calibri"/>
              </a:rPr>
              <a:t>y</a:t>
            </a:r>
            <a:r>
              <a:rPr sz="3000" spc="-10" dirty="0">
                <a:latin typeface="Calibri"/>
                <a:cs typeface="Calibri"/>
              </a:rPr>
              <a:t> is</a:t>
            </a:r>
            <a:r>
              <a:rPr sz="3000" spc="20" dirty="0">
                <a:latin typeface="Calibri"/>
                <a:cs typeface="Calibri"/>
              </a:rPr>
              <a:t> </a:t>
            </a:r>
            <a:r>
              <a:rPr sz="3000" spc="-10" dirty="0">
                <a:latin typeface="Calibri"/>
                <a:cs typeface="Calibri"/>
              </a:rPr>
              <a:t>applied</a:t>
            </a:r>
            <a:r>
              <a:rPr sz="3000" dirty="0">
                <a:latin typeface="Calibri"/>
                <a:cs typeface="Calibri"/>
              </a:rPr>
              <a:t> </a:t>
            </a:r>
            <a:r>
              <a:rPr sz="3000" spc="-10" dirty="0">
                <a:latin typeface="Calibri"/>
                <a:cs typeface="Calibri"/>
              </a:rPr>
              <a:t>is</a:t>
            </a:r>
            <a:r>
              <a:rPr sz="3000" spc="25" dirty="0">
                <a:latin typeface="Calibri"/>
                <a:cs typeface="Calibri"/>
              </a:rPr>
              <a:t> </a:t>
            </a:r>
            <a:r>
              <a:rPr sz="3000" dirty="0">
                <a:latin typeface="Calibri"/>
                <a:cs typeface="Calibri"/>
              </a:rPr>
              <a:t>used.</a:t>
            </a:r>
            <a:endParaRPr sz="3000">
              <a:latin typeface="Calibri"/>
              <a:cs typeface="Calibri"/>
            </a:endParaRPr>
          </a:p>
          <a:p>
            <a:pPr marL="355600" indent="-343535">
              <a:lnSpc>
                <a:spcPct val="100000"/>
              </a:lnSpc>
              <a:spcBef>
                <a:spcPts val="5"/>
              </a:spcBef>
              <a:buFont typeface="Arial MT"/>
              <a:buChar char="•"/>
              <a:tabLst>
                <a:tab pos="355600" algn="l"/>
                <a:tab pos="356235" algn="l"/>
              </a:tabLst>
            </a:pPr>
            <a:r>
              <a:rPr sz="3000" dirty="0">
                <a:latin typeface="Calibri"/>
                <a:cs typeface="Calibri"/>
              </a:rPr>
              <a:t>It</a:t>
            </a:r>
            <a:r>
              <a:rPr sz="3000" spc="-55" dirty="0">
                <a:latin typeface="Calibri"/>
                <a:cs typeface="Calibri"/>
              </a:rPr>
              <a:t> </a:t>
            </a:r>
            <a:r>
              <a:rPr sz="3000" spc="-10" dirty="0">
                <a:latin typeface="Calibri"/>
                <a:cs typeface="Calibri"/>
              </a:rPr>
              <a:t>is</a:t>
            </a:r>
            <a:r>
              <a:rPr sz="3000" spc="5" dirty="0">
                <a:latin typeface="Calibri"/>
                <a:cs typeface="Calibri"/>
              </a:rPr>
              <a:t> </a:t>
            </a:r>
            <a:r>
              <a:rPr sz="3000" spc="-5" dirty="0">
                <a:latin typeface="Calibri"/>
                <a:cs typeface="Calibri"/>
              </a:rPr>
              <a:t>given</a:t>
            </a:r>
            <a:r>
              <a:rPr sz="3000" spc="-25" dirty="0">
                <a:latin typeface="Calibri"/>
                <a:cs typeface="Calibri"/>
              </a:rPr>
              <a:t> </a:t>
            </a:r>
            <a:r>
              <a:rPr sz="3000" spc="-10" dirty="0">
                <a:latin typeface="Calibri"/>
                <a:cs typeface="Calibri"/>
              </a:rPr>
              <a:t>by:</a:t>
            </a:r>
            <a:endParaRPr sz="3000">
              <a:latin typeface="Calibri"/>
              <a:cs typeface="Calibri"/>
            </a:endParaRPr>
          </a:p>
        </p:txBody>
      </p:sp>
      <p:sp>
        <p:nvSpPr>
          <p:cNvPr id="4" name="object 4"/>
          <p:cNvSpPr txBox="1"/>
          <p:nvPr/>
        </p:nvSpPr>
        <p:spPr>
          <a:xfrm>
            <a:off x="688975" y="5097779"/>
            <a:ext cx="9423400" cy="855980"/>
          </a:xfrm>
          <a:prstGeom prst="rect">
            <a:avLst/>
          </a:prstGeom>
        </p:spPr>
        <p:txBody>
          <a:bodyPr vert="horz" wrap="square" lIns="0" tIns="96520" rIns="0" bIns="0" rtlCol="0">
            <a:spAutoFit/>
          </a:bodyPr>
          <a:lstStyle/>
          <a:p>
            <a:pPr marL="355600" marR="5080" indent="-343535">
              <a:lnSpc>
                <a:spcPts val="2930"/>
              </a:lnSpc>
              <a:spcBef>
                <a:spcPts val="760"/>
              </a:spcBef>
              <a:buFont typeface="Arial MT"/>
              <a:buChar char="•"/>
              <a:tabLst>
                <a:tab pos="441325" algn="l"/>
                <a:tab pos="441959" algn="l"/>
              </a:tabLst>
            </a:pPr>
            <a:r>
              <a:rPr dirty="0"/>
              <a:t>	</a:t>
            </a:r>
            <a:r>
              <a:rPr sz="3000" spc="-10" dirty="0">
                <a:latin typeface="Calibri"/>
                <a:cs typeface="Calibri"/>
              </a:rPr>
              <a:t>Where</a:t>
            </a:r>
            <a:r>
              <a:rPr sz="3000" dirty="0">
                <a:latin typeface="Calibri"/>
                <a:cs typeface="Calibri"/>
              </a:rPr>
              <a:t> </a:t>
            </a:r>
            <a:r>
              <a:rPr sz="3000" spc="-15" dirty="0">
                <a:latin typeface="Calibri"/>
                <a:cs typeface="Calibri"/>
              </a:rPr>
              <a:t>the</a:t>
            </a:r>
            <a:r>
              <a:rPr sz="3000" spc="-5" dirty="0">
                <a:latin typeface="Calibri"/>
                <a:cs typeface="Calibri"/>
              </a:rPr>
              <a:t> </a:t>
            </a:r>
            <a:r>
              <a:rPr sz="3000" spc="-20" dirty="0">
                <a:latin typeface="Calibri"/>
                <a:cs typeface="Calibri"/>
              </a:rPr>
              <a:t>integral</a:t>
            </a:r>
            <a:r>
              <a:rPr sz="3000" spc="-15" dirty="0">
                <a:latin typeface="Calibri"/>
                <a:cs typeface="Calibri"/>
              </a:rPr>
              <a:t> </a:t>
            </a:r>
            <a:r>
              <a:rPr sz="3000" spc="-10" dirty="0">
                <a:latin typeface="Calibri"/>
                <a:cs typeface="Calibri"/>
              </a:rPr>
              <a:t>is</a:t>
            </a:r>
            <a:r>
              <a:rPr sz="3000" spc="20" dirty="0">
                <a:latin typeface="Calibri"/>
                <a:cs typeface="Calibri"/>
              </a:rPr>
              <a:t> </a:t>
            </a:r>
            <a:r>
              <a:rPr sz="3000" spc="-30" dirty="0">
                <a:latin typeface="Calibri"/>
                <a:cs typeface="Calibri"/>
              </a:rPr>
              <a:t>taken</a:t>
            </a:r>
            <a:r>
              <a:rPr sz="3000" spc="-75" dirty="0">
                <a:latin typeface="Calibri"/>
                <a:cs typeface="Calibri"/>
              </a:rPr>
              <a:t> </a:t>
            </a:r>
            <a:r>
              <a:rPr sz="3000" spc="-5" dirty="0">
                <a:latin typeface="Calibri"/>
                <a:cs typeface="Calibri"/>
              </a:rPr>
              <a:t>over</a:t>
            </a:r>
            <a:r>
              <a:rPr sz="3000" dirty="0">
                <a:latin typeface="Calibri"/>
                <a:cs typeface="Calibri"/>
              </a:rPr>
              <a:t> </a:t>
            </a:r>
            <a:r>
              <a:rPr sz="3000" spc="-10" dirty="0">
                <a:latin typeface="Calibri"/>
                <a:cs typeface="Calibri"/>
              </a:rPr>
              <a:t>the</a:t>
            </a:r>
            <a:r>
              <a:rPr sz="3000" spc="-5" dirty="0">
                <a:latin typeface="Calibri"/>
                <a:cs typeface="Calibri"/>
              </a:rPr>
              <a:t> </a:t>
            </a:r>
            <a:r>
              <a:rPr sz="3000" spc="-15" dirty="0">
                <a:latin typeface="Calibri"/>
                <a:cs typeface="Calibri"/>
              </a:rPr>
              <a:t>region </a:t>
            </a:r>
            <a:r>
              <a:rPr sz="3000" spc="5" dirty="0">
                <a:latin typeface="Calibri"/>
                <a:cs typeface="Calibri"/>
              </a:rPr>
              <a:t>R.</a:t>
            </a:r>
            <a:r>
              <a:rPr sz="3000" spc="55" dirty="0">
                <a:latin typeface="Calibri"/>
                <a:cs typeface="Calibri"/>
              </a:rPr>
              <a:t> </a:t>
            </a:r>
            <a:r>
              <a:rPr sz="3000" dirty="0">
                <a:latin typeface="Calibri"/>
                <a:cs typeface="Calibri"/>
              </a:rPr>
              <a:t>This</a:t>
            </a:r>
            <a:r>
              <a:rPr sz="3000" spc="-60" dirty="0">
                <a:latin typeface="Calibri"/>
                <a:cs typeface="Calibri"/>
              </a:rPr>
              <a:t> </a:t>
            </a:r>
            <a:r>
              <a:rPr sz="3000" spc="-15" dirty="0">
                <a:latin typeface="Calibri"/>
                <a:cs typeface="Calibri"/>
              </a:rPr>
              <a:t>integral </a:t>
            </a:r>
            <a:r>
              <a:rPr sz="3000" spc="-665" dirty="0">
                <a:latin typeface="Calibri"/>
                <a:cs typeface="Calibri"/>
              </a:rPr>
              <a:t> </a:t>
            </a:r>
            <a:r>
              <a:rPr sz="3000" spc="-15" dirty="0">
                <a:latin typeface="Calibri"/>
                <a:cs typeface="Calibri"/>
              </a:rPr>
              <a:t>represents</a:t>
            </a:r>
            <a:r>
              <a:rPr sz="3000" spc="15" dirty="0">
                <a:latin typeface="Calibri"/>
                <a:cs typeface="Calibri"/>
              </a:rPr>
              <a:t> </a:t>
            </a:r>
            <a:r>
              <a:rPr sz="3000" dirty="0">
                <a:latin typeface="Calibri"/>
                <a:cs typeface="Calibri"/>
              </a:rPr>
              <a:t>a</a:t>
            </a:r>
            <a:r>
              <a:rPr sz="3000" spc="-20" dirty="0">
                <a:latin typeface="Calibri"/>
                <a:cs typeface="Calibri"/>
              </a:rPr>
              <a:t> </a:t>
            </a:r>
            <a:r>
              <a:rPr sz="3000" spc="-10" dirty="0">
                <a:latin typeface="Calibri"/>
                <a:cs typeface="Calibri"/>
              </a:rPr>
              <a:t>volume</a:t>
            </a:r>
            <a:r>
              <a:rPr sz="3000" spc="-5" dirty="0">
                <a:latin typeface="Calibri"/>
                <a:cs typeface="Calibri"/>
              </a:rPr>
              <a:t> </a:t>
            </a:r>
            <a:r>
              <a:rPr sz="3000" spc="-10" dirty="0">
                <a:latin typeface="Calibri"/>
                <a:cs typeface="Calibri"/>
              </a:rPr>
              <a:t>in</a:t>
            </a:r>
            <a:r>
              <a:rPr sz="3000" spc="-5" dirty="0">
                <a:latin typeface="Calibri"/>
                <a:cs typeface="Calibri"/>
              </a:rPr>
              <a:t> </a:t>
            </a:r>
            <a:r>
              <a:rPr sz="3000" spc="-15" dirty="0">
                <a:latin typeface="Calibri"/>
                <a:cs typeface="Calibri"/>
              </a:rPr>
              <a:t>the</a:t>
            </a:r>
            <a:r>
              <a:rPr sz="3000" spc="30" dirty="0">
                <a:latin typeface="Calibri"/>
                <a:cs typeface="Calibri"/>
              </a:rPr>
              <a:t> </a:t>
            </a:r>
            <a:r>
              <a:rPr sz="3000" spc="-15" dirty="0">
                <a:latin typeface="Calibri"/>
                <a:cs typeface="Calibri"/>
              </a:rPr>
              <a:t>xyp</a:t>
            </a:r>
            <a:r>
              <a:rPr sz="3000" spc="75" dirty="0">
                <a:latin typeface="Calibri"/>
                <a:cs typeface="Calibri"/>
              </a:rPr>
              <a:t> </a:t>
            </a:r>
            <a:r>
              <a:rPr sz="3000" spc="-10" dirty="0">
                <a:latin typeface="Calibri"/>
                <a:cs typeface="Calibri"/>
              </a:rPr>
              <a:t>plane.</a:t>
            </a:r>
            <a:endParaRPr sz="3000">
              <a:latin typeface="Calibri"/>
              <a:cs typeface="Calibri"/>
            </a:endParaRPr>
          </a:p>
        </p:txBody>
      </p:sp>
      <p:pic>
        <p:nvPicPr>
          <p:cNvPr id="5" name="object 5"/>
          <p:cNvPicPr/>
          <p:nvPr/>
        </p:nvPicPr>
        <p:blipFill>
          <a:blip r:embed="rId2" cstate="print"/>
          <a:stretch>
            <a:fillRect/>
          </a:stretch>
        </p:blipFill>
        <p:spPr>
          <a:xfrm>
            <a:off x="3343275" y="2905125"/>
            <a:ext cx="7286625" cy="162877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7083" y="461010"/>
            <a:ext cx="7034530" cy="701040"/>
          </a:xfrm>
          <a:prstGeom prst="rect">
            <a:avLst/>
          </a:prstGeom>
        </p:spPr>
        <p:txBody>
          <a:bodyPr vert="horz" wrap="square" lIns="0" tIns="16510" rIns="0" bIns="0" rtlCol="0">
            <a:spAutoFit/>
          </a:bodyPr>
          <a:lstStyle/>
          <a:p>
            <a:pPr marL="12700">
              <a:lnSpc>
                <a:spcPct val="100000"/>
              </a:lnSpc>
              <a:spcBef>
                <a:spcPts val="130"/>
              </a:spcBef>
            </a:pPr>
            <a:r>
              <a:rPr sz="4400" spc="-10" dirty="0"/>
              <a:t>Moments</a:t>
            </a:r>
            <a:r>
              <a:rPr sz="4400" spc="-45" dirty="0"/>
              <a:t> </a:t>
            </a:r>
            <a:r>
              <a:rPr sz="4400" spc="10" dirty="0"/>
              <a:t>of</a:t>
            </a:r>
            <a:r>
              <a:rPr sz="4400" spc="20" dirty="0"/>
              <a:t> </a:t>
            </a:r>
            <a:r>
              <a:rPr sz="4400" spc="5" dirty="0"/>
              <a:t>Random</a:t>
            </a:r>
            <a:r>
              <a:rPr sz="4400" spc="-135" dirty="0"/>
              <a:t> </a:t>
            </a:r>
            <a:r>
              <a:rPr sz="4400" spc="-20" dirty="0"/>
              <a:t>Variables</a:t>
            </a:r>
            <a:endParaRPr sz="4400"/>
          </a:p>
        </p:txBody>
      </p:sp>
      <p:sp>
        <p:nvSpPr>
          <p:cNvPr id="3" name="object 3"/>
          <p:cNvSpPr txBox="1"/>
          <p:nvPr/>
        </p:nvSpPr>
        <p:spPr>
          <a:xfrm>
            <a:off x="251142" y="1559242"/>
            <a:ext cx="11600815" cy="4797917"/>
          </a:xfrm>
          <a:prstGeom prst="rect">
            <a:avLst/>
          </a:prstGeom>
        </p:spPr>
        <p:txBody>
          <a:bodyPr vert="horz" wrap="square" lIns="0" tIns="15875" rIns="0" bIns="0" rtlCol="0">
            <a:spAutoFit/>
          </a:bodyPr>
          <a:lstStyle/>
          <a:p>
            <a:pPr marL="12700">
              <a:lnSpc>
                <a:spcPct val="100000"/>
              </a:lnSpc>
              <a:spcBef>
                <a:spcPts val="125"/>
              </a:spcBef>
              <a:tabLst>
                <a:tab pos="1689100" algn="l"/>
              </a:tabLst>
            </a:pPr>
            <a:r>
              <a:rPr sz="2150" b="1" spc="25" dirty="0">
                <a:solidFill>
                  <a:srgbClr val="FF0000"/>
                </a:solidFill>
                <a:latin typeface="Calibri"/>
                <a:cs typeface="Calibri"/>
              </a:rPr>
              <a:t>Moments</a:t>
            </a:r>
            <a:r>
              <a:rPr sz="2150" b="1" spc="-5" dirty="0">
                <a:solidFill>
                  <a:srgbClr val="FF0000"/>
                </a:solidFill>
                <a:latin typeface="Calibri"/>
                <a:cs typeface="Calibri"/>
              </a:rPr>
              <a:t> </a:t>
            </a:r>
            <a:r>
              <a:rPr sz="2150" spc="5" dirty="0">
                <a:latin typeface="Calibri"/>
                <a:cs typeface="Calibri"/>
              </a:rPr>
              <a:t>are	</a:t>
            </a:r>
            <a:r>
              <a:rPr sz="2150" spc="-5" dirty="0">
                <a:latin typeface="Calibri"/>
                <a:cs typeface="Calibri"/>
              </a:rPr>
              <a:t>very</a:t>
            </a:r>
            <a:r>
              <a:rPr sz="2150" spc="100" dirty="0">
                <a:latin typeface="Calibri"/>
                <a:cs typeface="Calibri"/>
              </a:rPr>
              <a:t> </a:t>
            </a:r>
            <a:r>
              <a:rPr sz="2150" spc="-10" dirty="0">
                <a:latin typeface="Calibri"/>
                <a:cs typeface="Calibri"/>
              </a:rPr>
              <a:t>useful</a:t>
            </a:r>
            <a:r>
              <a:rPr sz="2150" spc="135" dirty="0">
                <a:latin typeface="Calibri"/>
                <a:cs typeface="Calibri"/>
              </a:rPr>
              <a:t> </a:t>
            </a:r>
            <a:r>
              <a:rPr sz="2150" spc="20" dirty="0">
                <a:latin typeface="Calibri"/>
                <a:cs typeface="Calibri"/>
              </a:rPr>
              <a:t>in</a:t>
            </a:r>
            <a:r>
              <a:rPr sz="2150" spc="-55" dirty="0">
                <a:latin typeface="Calibri"/>
                <a:cs typeface="Calibri"/>
              </a:rPr>
              <a:t> </a:t>
            </a:r>
            <a:r>
              <a:rPr sz="2150" spc="10" dirty="0">
                <a:latin typeface="Calibri"/>
                <a:cs typeface="Calibri"/>
              </a:rPr>
              <a:t>statistics</a:t>
            </a:r>
            <a:r>
              <a:rPr sz="2150" spc="-65" dirty="0">
                <a:latin typeface="Calibri"/>
                <a:cs typeface="Calibri"/>
              </a:rPr>
              <a:t> </a:t>
            </a:r>
            <a:r>
              <a:rPr sz="2150" spc="-5" dirty="0">
                <a:latin typeface="Calibri"/>
                <a:cs typeface="Calibri"/>
              </a:rPr>
              <a:t>because</a:t>
            </a:r>
            <a:r>
              <a:rPr sz="2150" spc="225" dirty="0">
                <a:latin typeface="Calibri"/>
                <a:cs typeface="Calibri"/>
              </a:rPr>
              <a:t> </a:t>
            </a:r>
            <a:r>
              <a:rPr sz="2150" dirty="0">
                <a:latin typeface="Calibri"/>
                <a:cs typeface="Calibri"/>
              </a:rPr>
              <a:t>they</a:t>
            </a:r>
            <a:r>
              <a:rPr sz="2150" spc="25" dirty="0">
                <a:latin typeface="Calibri"/>
                <a:cs typeface="Calibri"/>
              </a:rPr>
              <a:t> </a:t>
            </a:r>
            <a:r>
              <a:rPr sz="2150" spc="5" dirty="0">
                <a:latin typeface="Calibri"/>
                <a:cs typeface="Calibri"/>
              </a:rPr>
              <a:t>tell</a:t>
            </a:r>
            <a:r>
              <a:rPr sz="2150" spc="-15" dirty="0">
                <a:latin typeface="Calibri"/>
                <a:cs typeface="Calibri"/>
              </a:rPr>
              <a:t> </a:t>
            </a:r>
            <a:r>
              <a:rPr sz="2150" dirty="0">
                <a:latin typeface="Calibri"/>
                <a:cs typeface="Calibri"/>
              </a:rPr>
              <a:t>us</a:t>
            </a:r>
            <a:r>
              <a:rPr sz="2150" spc="85" dirty="0">
                <a:latin typeface="Calibri"/>
                <a:cs typeface="Calibri"/>
              </a:rPr>
              <a:t> </a:t>
            </a:r>
            <a:r>
              <a:rPr sz="2150" dirty="0">
                <a:latin typeface="Calibri"/>
                <a:cs typeface="Calibri"/>
              </a:rPr>
              <a:t>much</a:t>
            </a:r>
            <a:r>
              <a:rPr sz="2150" spc="95" dirty="0">
                <a:latin typeface="Calibri"/>
                <a:cs typeface="Calibri"/>
              </a:rPr>
              <a:t> </a:t>
            </a:r>
            <a:r>
              <a:rPr sz="2150" dirty="0">
                <a:latin typeface="Calibri"/>
                <a:cs typeface="Calibri"/>
              </a:rPr>
              <a:t>about</a:t>
            </a:r>
            <a:r>
              <a:rPr sz="2150" spc="130" dirty="0">
                <a:latin typeface="Calibri"/>
                <a:cs typeface="Calibri"/>
              </a:rPr>
              <a:t> </a:t>
            </a:r>
            <a:r>
              <a:rPr sz="2150" spc="-5" dirty="0">
                <a:latin typeface="Calibri"/>
                <a:cs typeface="Calibri"/>
              </a:rPr>
              <a:t>our</a:t>
            </a:r>
            <a:r>
              <a:rPr sz="2150" spc="25" dirty="0">
                <a:latin typeface="Calibri"/>
                <a:cs typeface="Calibri"/>
              </a:rPr>
              <a:t> </a:t>
            </a:r>
            <a:r>
              <a:rPr sz="2150" spc="10" dirty="0">
                <a:latin typeface="Calibri"/>
                <a:cs typeface="Calibri"/>
              </a:rPr>
              <a:t>data.</a:t>
            </a:r>
            <a:endParaRPr lang="en-US" sz="2150" spc="10" dirty="0">
              <a:latin typeface="Calibri"/>
              <a:cs typeface="Calibri"/>
            </a:endParaRPr>
          </a:p>
          <a:p>
            <a:pPr marL="12700">
              <a:lnSpc>
                <a:spcPct val="100000"/>
              </a:lnSpc>
              <a:spcBef>
                <a:spcPts val="125"/>
              </a:spcBef>
              <a:tabLst>
                <a:tab pos="1689100" algn="l"/>
              </a:tabLst>
            </a:pPr>
            <a:r>
              <a:rPr lang="en-US" sz="2400" b="0" i="0" dirty="0">
                <a:solidFill>
                  <a:srgbClr val="FF0000"/>
                </a:solidFill>
                <a:effectLst/>
                <a:latin typeface="Google Sans"/>
              </a:rPr>
              <a:t>Moments</a:t>
            </a:r>
            <a:r>
              <a:rPr lang="en-US" sz="2400" b="0" i="0" dirty="0">
                <a:solidFill>
                  <a:srgbClr val="4D5156"/>
                </a:solidFill>
                <a:effectLst/>
                <a:latin typeface="Google Sans"/>
              </a:rPr>
              <a:t> </a:t>
            </a:r>
            <a:r>
              <a:rPr lang="en-US" sz="2400" b="0" i="0" dirty="0">
                <a:solidFill>
                  <a:srgbClr val="040C28"/>
                </a:solidFill>
                <a:effectLst/>
                <a:latin typeface="Google Sans"/>
              </a:rPr>
              <a:t>describe how the </a:t>
            </a:r>
            <a:r>
              <a:rPr lang="en-US" sz="2400" b="0" i="0" dirty="0">
                <a:solidFill>
                  <a:srgbClr val="FF0000"/>
                </a:solidFill>
                <a:effectLst/>
                <a:latin typeface="Google Sans"/>
              </a:rPr>
              <a:t>probability mass of a random variable is distributed</a:t>
            </a:r>
            <a:r>
              <a:rPr lang="en-US" sz="2400" b="0" i="0" dirty="0">
                <a:solidFill>
                  <a:srgbClr val="4D5156"/>
                </a:solidFill>
                <a:effectLst/>
                <a:latin typeface="Google Sans"/>
              </a:rPr>
              <a:t>.</a:t>
            </a:r>
          </a:p>
          <a:p>
            <a:pPr marL="12700">
              <a:lnSpc>
                <a:spcPct val="100000"/>
              </a:lnSpc>
              <a:spcBef>
                <a:spcPts val="125"/>
              </a:spcBef>
              <a:tabLst>
                <a:tab pos="1689100" algn="l"/>
              </a:tabLst>
            </a:pPr>
            <a:endParaRPr sz="2150" dirty="0">
              <a:latin typeface="Calibri"/>
              <a:cs typeface="Calibri"/>
            </a:endParaRPr>
          </a:p>
          <a:p>
            <a:pPr marL="355600" marR="188595" indent="-343535">
              <a:lnSpc>
                <a:spcPts val="2100"/>
              </a:lnSpc>
              <a:spcBef>
                <a:spcPts val="520"/>
              </a:spcBef>
              <a:buFont typeface="Arial MT"/>
              <a:buChar char="•"/>
              <a:tabLst>
                <a:tab pos="355600" algn="l"/>
                <a:tab pos="356235" algn="l"/>
              </a:tabLst>
            </a:pPr>
            <a:r>
              <a:rPr lang="en-US" sz="2150" spc="-5" dirty="0">
                <a:latin typeface="Calibri"/>
                <a:cs typeface="Calibri"/>
              </a:rPr>
              <a:t>In</a:t>
            </a:r>
            <a:r>
              <a:rPr lang="en-US" sz="2150" spc="20" dirty="0">
                <a:latin typeface="Calibri"/>
                <a:cs typeface="Calibri"/>
              </a:rPr>
              <a:t> </a:t>
            </a:r>
            <a:r>
              <a:rPr lang="en-US" sz="2150" spc="5" dirty="0">
                <a:latin typeface="Calibri"/>
                <a:cs typeface="Calibri"/>
              </a:rPr>
              <a:t>mathematics,</a:t>
            </a:r>
            <a:r>
              <a:rPr lang="en-US" sz="2150" spc="165" dirty="0">
                <a:latin typeface="Calibri"/>
                <a:cs typeface="Calibri"/>
              </a:rPr>
              <a:t> </a:t>
            </a:r>
            <a:r>
              <a:rPr lang="en-US" sz="2150" spc="10" dirty="0">
                <a:latin typeface="Calibri"/>
                <a:cs typeface="Calibri"/>
              </a:rPr>
              <a:t>the</a:t>
            </a:r>
            <a:r>
              <a:rPr lang="en-US" sz="2150" spc="35" dirty="0">
                <a:latin typeface="Calibri"/>
                <a:cs typeface="Calibri"/>
              </a:rPr>
              <a:t> </a:t>
            </a:r>
            <a:r>
              <a:rPr lang="en-US" sz="2150" b="1" spc="30" dirty="0">
                <a:latin typeface="Calibri"/>
                <a:cs typeface="Calibri"/>
              </a:rPr>
              <a:t>moments</a:t>
            </a:r>
            <a:r>
              <a:rPr lang="en-US" sz="2150" b="1" spc="5" dirty="0">
                <a:latin typeface="Calibri"/>
                <a:cs typeface="Calibri"/>
              </a:rPr>
              <a:t> </a:t>
            </a:r>
            <a:r>
              <a:rPr lang="en-US" sz="2150" spc="-5" dirty="0">
                <a:latin typeface="Calibri"/>
                <a:cs typeface="Calibri"/>
              </a:rPr>
              <a:t>of</a:t>
            </a:r>
            <a:r>
              <a:rPr lang="en-US" sz="2150" spc="45" dirty="0">
                <a:latin typeface="Calibri"/>
                <a:cs typeface="Calibri"/>
              </a:rPr>
              <a:t> </a:t>
            </a:r>
            <a:r>
              <a:rPr lang="en-US" sz="2150" spc="10" dirty="0">
                <a:latin typeface="Calibri"/>
                <a:cs typeface="Calibri"/>
              </a:rPr>
              <a:t>a</a:t>
            </a:r>
            <a:r>
              <a:rPr lang="en-US" sz="2150" spc="40" dirty="0">
                <a:latin typeface="Calibri"/>
                <a:cs typeface="Calibri"/>
              </a:rPr>
              <a:t> </a:t>
            </a:r>
            <a:r>
              <a:rPr lang="en-US" sz="2150" spc="5" dirty="0">
                <a:latin typeface="Calibri"/>
                <a:cs typeface="Calibri"/>
              </a:rPr>
              <a:t>function</a:t>
            </a:r>
            <a:r>
              <a:rPr lang="en-US" sz="2150" spc="114" dirty="0">
                <a:latin typeface="Calibri"/>
                <a:cs typeface="Calibri"/>
              </a:rPr>
              <a:t> </a:t>
            </a:r>
            <a:r>
              <a:rPr lang="en-US" sz="2150" spc="10" dirty="0">
                <a:latin typeface="Calibri"/>
                <a:cs typeface="Calibri"/>
              </a:rPr>
              <a:t>are</a:t>
            </a:r>
            <a:r>
              <a:rPr lang="en-US" sz="2150" spc="5" dirty="0">
                <a:latin typeface="Calibri"/>
                <a:cs typeface="Calibri"/>
              </a:rPr>
              <a:t> </a:t>
            </a:r>
            <a:r>
              <a:rPr lang="en-US" sz="2150" spc="15" dirty="0">
                <a:latin typeface="Calibri"/>
                <a:cs typeface="Calibri"/>
              </a:rPr>
              <a:t>quantitative</a:t>
            </a:r>
            <a:r>
              <a:rPr lang="en-US" sz="2150" spc="-60" dirty="0">
                <a:latin typeface="Calibri"/>
                <a:cs typeface="Calibri"/>
              </a:rPr>
              <a:t> </a:t>
            </a:r>
            <a:r>
              <a:rPr lang="en-US" sz="2150" spc="-5" dirty="0">
                <a:latin typeface="Calibri"/>
                <a:cs typeface="Calibri"/>
              </a:rPr>
              <a:t>measures</a:t>
            </a:r>
            <a:r>
              <a:rPr lang="en-US" sz="2150" spc="160" dirty="0">
                <a:latin typeface="Calibri"/>
                <a:cs typeface="Calibri"/>
              </a:rPr>
              <a:t> </a:t>
            </a:r>
            <a:r>
              <a:rPr lang="en-US" sz="2150" spc="5" dirty="0">
                <a:latin typeface="Calibri"/>
                <a:cs typeface="Calibri"/>
              </a:rPr>
              <a:t>related</a:t>
            </a:r>
            <a:r>
              <a:rPr lang="en-US" sz="2150" spc="20" dirty="0">
                <a:latin typeface="Calibri"/>
                <a:cs typeface="Calibri"/>
              </a:rPr>
              <a:t> to</a:t>
            </a:r>
            <a:r>
              <a:rPr lang="en-US" sz="2150" spc="15" dirty="0">
                <a:latin typeface="Calibri"/>
                <a:cs typeface="Calibri"/>
              </a:rPr>
              <a:t> </a:t>
            </a:r>
            <a:r>
              <a:rPr lang="en-US" sz="2150" spc="10" dirty="0">
                <a:latin typeface="Calibri"/>
                <a:cs typeface="Calibri"/>
              </a:rPr>
              <a:t>the</a:t>
            </a:r>
            <a:r>
              <a:rPr lang="en-US" sz="2150" spc="80" dirty="0">
                <a:latin typeface="Calibri"/>
                <a:cs typeface="Calibri"/>
              </a:rPr>
              <a:t> </a:t>
            </a:r>
            <a:r>
              <a:rPr lang="en-US" sz="2150" dirty="0">
                <a:latin typeface="Calibri"/>
                <a:cs typeface="Calibri"/>
              </a:rPr>
              <a:t>shape</a:t>
            </a:r>
            <a:r>
              <a:rPr lang="en-US" sz="2150" spc="85" dirty="0">
                <a:latin typeface="Calibri"/>
                <a:cs typeface="Calibri"/>
              </a:rPr>
              <a:t> </a:t>
            </a:r>
            <a:r>
              <a:rPr lang="en-US" sz="2150" spc="-5" dirty="0">
                <a:latin typeface="Calibri"/>
                <a:cs typeface="Calibri"/>
              </a:rPr>
              <a:t>of</a:t>
            </a:r>
            <a:r>
              <a:rPr lang="en-US" sz="2150" spc="45" dirty="0">
                <a:latin typeface="Calibri"/>
                <a:cs typeface="Calibri"/>
              </a:rPr>
              <a:t> </a:t>
            </a:r>
            <a:r>
              <a:rPr lang="en-US" sz="2150" spc="10" dirty="0">
                <a:latin typeface="Calibri"/>
                <a:cs typeface="Calibri"/>
              </a:rPr>
              <a:t>the </a:t>
            </a:r>
            <a:r>
              <a:rPr lang="en-US" sz="2150" spc="-470" dirty="0">
                <a:latin typeface="Calibri"/>
                <a:cs typeface="Calibri"/>
              </a:rPr>
              <a:t> </a:t>
            </a:r>
            <a:r>
              <a:rPr lang="en-US" sz="2150" dirty="0">
                <a:latin typeface="Calibri"/>
                <a:cs typeface="Calibri"/>
              </a:rPr>
              <a:t>function's</a:t>
            </a:r>
            <a:r>
              <a:rPr lang="en-US" sz="2150" spc="165" dirty="0">
                <a:solidFill>
                  <a:srgbClr val="0000FF"/>
                </a:solidFill>
                <a:latin typeface="Calibri"/>
                <a:cs typeface="Calibri"/>
              </a:rPr>
              <a:t> </a:t>
            </a:r>
            <a:r>
              <a:rPr lang="en-US" sz="2150" u="heavy" spc="-5" dirty="0">
                <a:solidFill>
                  <a:srgbClr val="0000FF"/>
                </a:solidFill>
                <a:uFill>
                  <a:solidFill>
                    <a:srgbClr val="0000FF"/>
                  </a:solidFill>
                </a:uFill>
                <a:latin typeface="Calibri"/>
                <a:cs typeface="Calibri"/>
                <a:hlinkClick r:id="rId2"/>
              </a:rPr>
              <a:t>graph</a:t>
            </a:r>
            <a:r>
              <a:rPr lang="en-US" sz="2150" spc="-5" dirty="0">
                <a:latin typeface="Calibri"/>
                <a:cs typeface="Calibri"/>
              </a:rPr>
              <a:t>.</a:t>
            </a:r>
            <a:endParaRPr lang="en-US" sz="2150" dirty="0">
              <a:latin typeface="Calibri"/>
              <a:cs typeface="Calibri"/>
            </a:endParaRPr>
          </a:p>
          <a:p>
            <a:pPr marL="355600" indent="-343535">
              <a:lnSpc>
                <a:spcPct val="100000"/>
              </a:lnSpc>
              <a:spcBef>
                <a:spcPts val="135"/>
              </a:spcBef>
              <a:buFont typeface="Arial MT"/>
              <a:buChar char="•"/>
              <a:tabLst>
                <a:tab pos="355600" algn="l"/>
                <a:tab pos="356235" algn="l"/>
              </a:tabLst>
            </a:pPr>
            <a:r>
              <a:rPr sz="2150" spc="-5" dirty="0">
                <a:latin typeface="Calibri"/>
                <a:cs typeface="Calibri"/>
              </a:rPr>
              <a:t>It</a:t>
            </a:r>
            <a:r>
              <a:rPr sz="2150" spc="45" dirty="0">
                <a:latin typeface="Calibri"/>
                <a:cs typeface="Calibri"/>
              </a:rPr>
              <a:t> </a:t>
            </a:r>
            <a:r>
              <a:rPr sz="2150" spc="10" dirty="0">
                <a:latin typeface="Calibri"/>
                <a:cs typeface="Calibri"/>
              </a:rPr>
              <a:t>gives</a:t>
            </a:r>
            <a:r>
              <a:rPr sz="2150" spc="5" dirty="0">
                <a:latin typeface="Calibri"/>
                <a:cs typeface="Calibri"/>
              </a:rPr>
              <a:t> </a:t>
            </a:r>
            <a:r>
              <a:rPr sz="2150" dirty="0">
                <a:latin typeface="Calibri"/>
                <a:cs typeface="Calibri"/>
              </a:rPr>
              <a:t>information</a:t>
            </a:r>
            <a:r>
              <a:rPr sz="2150" spc="90" dirty="0">
                <a:latin typeface="Calibri"/>
                <a:cs typeface="Calibri"/>
              </a:rPr>
              <a:t> </a:t>
            </a:r>
            <a:r>
              <a:rPr sz="2150" dirty="0">
                <a:latin typeface="Calibri"/>
                <a:cs typeface="Calibri"/>
              </a:rPr>
              <a:t>about</a:t>
            </a:r>
            <a:r>
              <a:rPr sz="2150" spc="125" dirty="0">
                <a:latin typeface="Calibri"/>
                <a:cs typeface="Calibri"/>
              </a:rPr>
              <a:t> </a:t>
            </a:r>
            <a:r>
              <a:rPr sz="2150" spc="10" dirty="0">
                <a:latin typeface="Calibri"/>
                <a:cs typeface="Calibri"/>
              </a:rPr>
              <a:t>the</a:t>
            </a:r>
            <a:r>
              <a:rPr sz="2150" dirty="0">
                <a:latin typeface="Calibri"/>
                <a:cs typeface="Calibri"/>
              </a:rPr>
              <a:t> </a:t>
            </a:r>
            <a:r>
              <a:rPr sz="2150" spc="-5" dirty="0">
                <a:latin typeface="Calibri"/>
                <a:cs typeface="Calibri"/>
              </a:rPr>
              <a:t>spread</a:t>
            </a:r>
            <a:r>
              <a:rPr sz="2150" spc="170" dirty="0">
                <a:latin typeface="Calibri"/>
                <a:cs typeface="Calibri"/>
              </a:rPr>
              <a:t> </a:t>
            </a:r>
            <a:r>
              <a:rPr sz="2150" dirty="0">
                <a:latin typeface="Calibri"/>
                <a:cs typeface="Calibri"/>
              </a:rPr>
              <a:t>of</a:t>
            </a:r>
            <a:r>
              <a:rPr sz="2150" spc="45" dirty="0">
                <a:latin typeface="Calibri"/>
                <a:cs typeface="Calibri"/>
              </a:rPr>
              <a:t> </a:t>
            </a:r>
            <a:r>
              <a:rPr sz="2150" spc="10" dirty="0">
                <a:latin typeface="Calibri"/>
                <a:cs typeface="Calibri"/>
              </a:rPr>
              <a:t>data,</a:t>
            </a:r>
            <a:r>
              <a:rPr sz="2150" spc="-55" dirty="0">
                <a:latin typeface="Calibri"/>
                <a:cs typeface="Calibri"/>
              </a:rPr>
              <a:t> </a:t>
            </a:r>
            <a:r>
              <a:rPr sz="2150" spc="-15" dirty="0">
                <a:latin typeface="Calibri"/>
                <a:cs typeface="Calibri"/>
              </a:rPr>
              <a:t>skewedness</a:t>
            </a:r>
            <a:r>
              <a:rPr sz="2150" spc="305" dirty="0">
                <a:latin typeface="Calibri"/>
                <a:cs typeface="Calibri"/>
              </a:rPr>
              <a:t> </a:t>
            </a:r>
            <a:r>
              <a:rPr sz="2150" spc="10" dirty="0">
                <a:latin typeface="Calibri"/>
                <a:cs typeface="Calibri"/>
              </a:rPr>
              <a:t>and</a:t>
            </a:r>
            <a:r>
              <a:rPr sz="2150" spc="15" dirty="0">
                <a:latin typeface="Calibri"/>
                <a:cs typeface="Calibri"/>
              </a:rPr>
              <a:t> </a:t>
            </a:r>
            <a:r>
              <a:rPr sz="2150" spc="-5" dirty="0">
                <a:latin typeface="Calibri"/>
                <a:cs typeface="Calibri"/>
              </a:rPr>
              <a:t>kurtosis.</a:t>
            </a:r>
            <a:endParaRPr sz="2150" dirty="0">
              <a:latin typeface="Calibri"/>
              <a:cs typeface="Calibri"/>
            </a:endParaRPr>
          </a:p>
          <a:p>
            <a:pPr>
              <a:lnSpc>
                <a:spcPct val="100000"/>
              </a:lnSpc>
              <a:spcBef>
                <a:spcPts val="35"/>
              </a:spcBef>
              <a:buFont typeface="Arial MT"/>
              <a:buChar char="•"/>
            </a:pPr>
            <a:endParaRPr sz="2550" dirty="0">
              <a:latin typeface="Calibri"/>
              <a:cs typeface="Calibri"/>
            </a:endParaRPr>
          </a:p>
          <a:p>
            <a:pPr marL="355600" marR="948690" indent="-343535">
              <a:lnSpc>
                <a:spcPts val="2100"/>
              </a:lnSpc>
              <a:buFont typeface="Arial MT"/>
              <a:buChar char="•"/>
              <a:tabLst>
                <a:tab pos="355600" algn="l"/>
                <a:tab pos="356235" algn="l"/>
              </a:tabLst>
            </a:pPr>
            <a:r>
              <a:rPr sz="2150" spc="-5" dirty="0">
                <a:latin typeface="Calibri"/>
                <a:cs typeface="Calibri"/>
              </a:rPr>
              <a:t>If</a:t>
            </a:r>
            <a:r>
              <a:rPr sz="2150" spc="45" dirty="0">
                <a:latin typeface="Calibri"/>
                <a:cs typeface="Calibri"/>
              </a:rPr>
              <a:t> </a:t>
            </a:r>
            <a:r>
              <a:rPr sz="2150" spc="10" dirty="0">
                <a:latin typeface="Calibri"/>
                <a:cs typeface="Calibri"/>
              </a:rPr>
              <a:t>the</a:t>
            </a:r>
            <a:r>
              <a:rPr sz="2150" dirty="0">
                <a:latin typeface="Calibri"/>
                <a:cs typeface="Calibri"/>
              </a:rPr>
              <a:t> </a:t>
            </a:r>
            <a:r>
              <a:rPr sz="2150" spc="5" dirty="0">
                <a:latin typeface="Calibri"/>
                <a:cs typeface="Calibri"/>
              </a:rPr>
              <a:t>function</a:t>
            </a:r>
            <a:r>
              <a:rPr sz="2150" spc="90" dirty="0">
                <a:latin typeface="Calibri"/>
                <a:cs typeface="Calibri"/>
              </a:rPr>
              <a:t> </a:t>
            </a:r>
            <a:r>
              <a:rPr sz="2150" spc="15" dirty="0">
                <a:latin typeface="Calibri"/>
                <a:cs typeface="Calibri"/>
              </a:rPr>
              <a:t>is</a:t>
            </a:r>
            <a:r>
              <a:rPr sz="2150" spc="10" dirty="0">
                <a:latin typeface="Calibri"/>
                <a:cs typeface="Calibri"/>
              </a:rPr>
              <a:t> a</a:t>
            </a:r>
            <a:r>
              <a:rPr sz="2150" spc="75" dirty="0">
                <a:solidFill>
                  <a:srgbClr val="0000FF"/>
                </a:solidFill>
                <a:latin typeface="Calibri"/>
                <a:cs typeface="Calibri"/>
              </a:rPr>
              <a:t> </a:t>
            </a:r>
            <a:r>
              <a:rPr sz="2150" u="heavy" spc="10" dirty="0">
                <a:solidFill>
                  <a:srgbClr val="0000FF"/>
                </a:solidFill>
                <a:uFill>
                  <a:solidFill>
                    <a:srgbClr val="0000FF"/>
                  </a:solidFill>
                </a:uFill>
                <a:latin typeface="Calibri"/>
                <a:cs typeface="Calibri"/>
                <a:hlinkClick r:id="rId3"/>
              </a:rPr>
              <a:t>probability</a:t>
            </a:r>
            <a:r>
              <a:rPr sz="2150" u="heavy" spc="25" dirty="0">
                <a:solidFill>
                  <a:srgbClr val="0000FF"/>
                </a:solidFill>
                <a:uFill>
                  <a:solidFill>
                    <a:srgbClr val="0000FF"/>
                  </a:solidFill>
                </a:uFill>
                <a:latin typeface="Calibri"/>
                <a:cs typeface="Calibri"/>
                <a:hlinkClick r:id="rId3"/>
              </a:rPr>
              <a:t> </a:t>
            </a:r>
            <a:r>
              <a:rPr sz="2150" u="heavy" spc="5" dirty="0">
                <a:solidFill>
                  <a:srgbClr val="0000FF"/>
                </a:solidFill>
                <a:uFill>
                  <a:solidFill>
                    <a:srgbClr val="0000FF"/>
                  </a:solidFill>
                </a:uFill>
                <a:latin typeface="Calibri"/>
                <a:cs typeface="Calibri"/>
                <a:hlinkClick r:id="rId3"/>
              </a:rPr>
              <a:t>distribution</a:t>
            </a:r>
            <a:r>
              <a:rPr sz="2150" spc="5" dirty="0">
                <a:latin typeface="Calibri"/>
                <a:cs typeface="Calibri"/>
              </a:rPr>
              <a:t>,</a:t>
            </a:r>
            <a:r>
              <a:rPr sz="2150" spc="95" dirty="0">
                <a:latin typeface="Calibri"/>
                <a:cs typeface="Calibri"/>
              </a:rPr>
              <a:t> </a:t>
            </a:r>
            <a:r>
              <a:rPr sz="2150" dirty="0">
                <a:latin typeface="Calibri"/>
                <a:cs typeface="Calibri"/>
              </a:rPr>
              <a:t>then</a:t>
            </a:r>
            <a:r>
              <a:rPr sz="2150" spc="90" dirty="0">
                <a:latin typeface="Calibri"/>
                <a:cs typeface="Calibri"/>
              </a:rPr>
              <a:t> </a:t>
            </a:r>
            <a:r>
              <a:rPr sz="2150" dirty="0">
                <a:latin typeface="Calibri"/>
                <a:cs typeface="Calibri"/>
              </a:rPr>
              <a:t>there</a:t>
            </a:r>
            <a:r>
              <a:rPr sz="2150" spc="75" dirty="0">
                <a:latin typeface="Calibri"/>
                <a:cs typeface="Calibri"/>
              </a:rPr>
              <a:t> </a:t>
            </a:r>
            <a:r>
              <a:rPr sz="2150" spc="10" dirty="0">
                <a:latin typeface="Calibri"/>
                <a:cs typeface="Calibri"/>
              </a:rPr>
              <a:t>are</a:t>
            </a:r>
            <a:r>
              <a:rPr sz="2150" dirty="0">
                <a:latin typeface="Calibri"/>
                <a:cs typeface="Calibri"/>
              </a:rPr>
              <a:t> </a:t>
            </a:r>
            <a:r>
              <a:rPr sz="2150" spc="-20" dirty="0">
                <a:latin typeface="Calibri"/>
                <a:cs typeface="Calibri"/>
              </a:rPr>
              <a:t>four</a:t>
            </a:r>
            <a:r>
              <a:rPr sz="2150" spc="100" dirty="0">
                <a:latin typeface="Calibri"/>
                <a:cs typeface="Calibri"/>
              </a:rPr>
              <a:t> </a:t>
            </a:r>
            <a:r>
              <a:rPr sz="2150" dirty="0">
                <a:latin typeface="Calibri"/>
                <a:cs typeface="Calibri"/>
              </a:rPr>
              <a:t>commonly</a:t>
            </a:r>
            <a:r>
              <a:rPr sz="2150" spc="175" dirty="0">
                <a:latin typeface="Calibri"/>
                <a:cs typeface="Calibri"/>
              </a:rPr>
              <a:t> </a:t>
            </a:r>
            <a:r>
              <a:rPr sz="2150" spc="-10" dirty="0">
                <a:latin typeface="Calibri"/>
                <a:cs typeface="Calibri"/>
              </a:rPr>
              <a:t>used</a:t>
            </a:r>
            <a:r>
              <a:rPr sz="2150" spc="95" dirty="0">
                <a:latin typeface="Calibri"/>
                <a:cs typeface="Calibri"/>
              </a:rPr>
              <a:t> </a:t>
            </a:r>
            <a:r>
              <a:rPr sz="2150" dirty="0">
                <a:latin typeface="Calibri"/>
                <a:cs typeface="Calibri"/>
              </a:rPr>
              <a:t>moments</a:t>
            </a:r>
            <a:r>
              <a:rPr sz="2150" spc="229" dirty="0">
                <a:latin typeface="Calibri"/>
                <a:cs typeface="Calibri"/>
              </a:rPr>
              <a:t> </a:t>
            </a:r>
            <a:r>
              <a:rPr sz="2150" spc="20" dirty="0">
                <a:latin typeface="Calibri"/>
                <a:cs typeface="Calibri"/>
              </a:rPr>
              <a:t>in </a:t>
            </a:r>
            <a:r>
              <a:rPr sz="2150" spc="-470" dirty="0">
                <a:latin typeface="Calibri"/>
                <a:cs typeface="Calibri"/>
              </a:rPr>
              <a:t> </a:t>
            </a:r>
            <a:r>
              <a:rPr sz="2150" spc="10" dirty="0">
                <a:latin typeface="Calibri"/>
                <a:cs typeface="Calibri"/>
              </a:rPr>
              <a:t>statistics</a:t>
            </a:r>
            <a:endParaRPr sz="2150" dirty="0">
              <a:latin typeface="Calibri"/>
              <a:cs typeface="Calibri"/>
            </a:endParaRPr>
          </a:p>
          <a:p>
            <a:pPr marL="927735">
              <a:lnSpc>
                <a:spcPts val="2870"/>
              </a:lnSpc>
              <a:spcBef>
                <a:spcPts val="40"/>
              </a:spcBef>
            </a:pPr>
            <a:r>
              <a:rPr sz="2400" spc="10" dirty="0">
                <a:solidFill>
                  <a:srgbClr val="FF0000"/>
                </a:solidFill>
                <a:latin typeface="Calibri"/>
                <a:cs typeface="Calibri"/>
              </a:rPr>
              <a:t>The</a:t>
            </a:r>
            <a:r>
              <a:rPr sz="2400" spc="-10" dirty="0">
                <a:solidFill>
                  <a:srgbClr val="FF0000"/>
                </a:solidFill>
                <a:latin typeface="Calibri"/>
                <a:cs typeface="Calibri"/>
              </a:rPr>
              <a:t> </a:t>
            </a:r>
            <a:r>
              <a:rPr sz="2400" spc="-20" dirty="0">
                <a:solidFill>
                  <a:srgbClr val="FF0000"/>
                </a:solidFill>
                <a:latin typeface="Calibri"/>
                <a:cs typeface="Calibri"/>
              </a:rPr>
              <a:t>first</a:t>
            </a:r>
            <a:r>
              <a:rPr sz="2400" spc="-75" dirty="0">
                <a:solidFill>
                  <a:srgbClr val="FF0000"/>
                </a:solidFill>
                <a:latin typeface="Calibri"/>
                <a:cs typeface="Calibri"/>
              </a:rPr>
              <a:t> </a:t>
            </a:r>
            <a:r>
              <a:rPr sz="2400" spc="10" dirty="0">
                <a:solidFill>
                  <a:srgbClr val="FF0000"/>
                </a:solidFill>
                <a:latin typeface="Calibri"/>
                <a:cs typeface="Calibri"/>
              </a:rPr>
              <a:t>moment</a:t>
            </a:r>
            <a:r>
              <a:rPr sz="2400" spc="-75" dirty="0">
                <a:solidFill>
                  <a:srgbClr val="FF0000"/>
                </a:solidFill>
                <a:latin typeface="Calibri"/>
                <a:cs typeface="Calibri"/>
              </a:rPr>
              <a:t> </a:t>
            </a:r>
            <a:r>
              <a:rPr sz="2400" spc="-15" dirty="0">
                <a:solidFill>
                  <a:srgbClr val="FF0000"/>
                </a:solidFill>
                <a:latin typeface="Calibri"/>
                <a:cs typeface="Calibri"/>
              </a:rPr>
              <a:t>is</a:t>
            </a:r>
            <a:r>
              <a:rPr sz="2400" spc="20" dirty="0">
                <a:solidFill>
                  <a:srgbClr val="FF0000"/>
                </a:solidFill>
                <a:latin typeface="Calibri"/>
                <a:cs typeface="Calibri"/>
              </a:rPr>
              <a:t> </a:t>
            </a:r>
            <a:r>
              <a:rPr sz="2400" spc="5" dirty="0">
                <a:solidFill>
                  <a:srgbClr val="FF0000"/>
                </a:solidFill>
                <a:latin typeface="Calibri"/>
                <a:cs typeface="Calibri"/>
              </a:rPr>
              <a:t>the</a:t>
            </a:r>
            <a:r>
              <a:rPr sz="2400" spc="-40" dirty="0">
                <a:solidFill>
                  <a:srgbClr val="FF0000"/>
                </a:solidFill>
                <a:latin typeface="Calibri"/>
                <a:cs typeface="Calibri"/>
              </a:rPr>
              <a:t> </a:t>
            </a:r>
            <a:r>
              <a:rPr sz="2400" u="heavy" spc="5" dirty="0">
                <a:solidFill>
                  <a:srgbClr val="FF0000"/>
                </a:solidFill>
                <a:uFill>
                  <a:solidFill>
                    <a:srgbClr val="FF0000"/>
                  </a:solidFill>
                </a:uFill>
                <a:latin typeface="Calibri"/>
                <a:cs typeface="Calibri"/>
                <a:hlinkClick r:id="rId4"/>
              </a:rPr>
              <a:t>expected</a:t>
            </a:r>
            <a:r>
              <a:rPr sz="2400" u="heavy" spc="-150" dirty="0">
                <a:solidFill>
                  <a:srgbClr val="FF0000"/>
                </a:solidFill>
                <a:uFill>
                  <a:solidFill>
                    <a:srgbClr val="FF0000"/>
                  </a:solidFill>
                </a:uFill>
                <a:latin typeface="Calibri"/>
                <a:cs typeface="Calibri"/>
                <a:hlinkClick r:id="rId4"/>
              </a:rPr>
              <a:t> </a:t>
            </a:r>
            <a:r>
              <a:rPr sz="2400" u="heavy" spc="-20" dirty="0">
                <a:solidFill>
                  <a:srgbClr val="FF0000"/>
                </a:solidFill>
                <a:uFill>
                  <a:solidFill>
                    <a:srgbClr val="FF0000"/>
                  </a:solidFill>
                </a:uFill>
                <a:latin typeface="Calibri"/>
                <a:cs typeface="Calibri"/>
                <a:hlinkClick r:id="rId4"/>
              </a:rPr>
              <a:t>value</a:t>
            </a:r>
            <a:r>
              <a:rPr sz="2400" spc="85" dirty="0">
                <a:solidFill>
                  <a:srgbClr val="FF0000"/>
                </a:solidFill>
                <a:latin typeface="Calibri"/>
                <a:cs typeface="Calibri"/>
                <a:hlinkClick r:id="rId4"/>
              </a:rPr>
              <a:t> </a:t>
            </a:r>
            <a:r>
              <a:rPr sz="2400" dirty="0">
                <a:solidFill>
                  <a:srgbClr val="FF0000"/>
                </a:solidFill>
                <a:latin typeface="Calibri"/>
                <a:cs typeface="Calibri"/>
              </a:rPr>
              <a:t>- </a:t>
            </a:r>
            <a:r>
              <a:rPr sz="2400" spc="5" dirty="0">
                <a:solidFill>
                  <a:srgbClr val="FF0000"/>
                </a:solidFill>
                <a:latin typeface="Calibri"/>
                <a:cs typeface="Calibri"/>
              </a:rPr>
              <a:t>measure</a:t>
            </a:r>
            <a:r>
              <a:rPr sz="2400" spc="-85" dirty="0">
                <a:solidFill>
                  <a:srgbClr val="FF0000"/>
                </a:solidFill>
                <a:latin typeface="Calibri"/>
                <a:cs typeface="Calibri"/>
              </a:rPr>
              <a:t> </a:t>
            </a:r>
            <a:r>
              <a:rPr sz="2400" dirty="0">
                <a:solidFill>
                  <a:srgbClr val="FF0000"/>
                </a:solidFill>
                <a:latin typeface="Calibri"/>
                <a:cs typeface="Calibri"/>
              </a:rPr>
              <a:t>of</a:t>
            </a:r>
            <a:r>
              <a:rPr sz="2400" spc="5" dirty="0">
                <a:solidFill>
                  <a:srgbClr val="FF0000"/>
                </a:solidFill>
                <a:latin typeface="Calibri"/>
                <a:cs typeface="Calibri"/>
              </a:rPr>
              <a:t> </a:t>
            </a:r>
            <a:r>
              <a:rPr sz="2400" spc="10" dirty="0">
                <a:solidFill>
                  <a:srgbClr val="FF0000"/>
                </a:solidFill>
                <a:latin typeface="Calibri"/>
                <a:cs typeface="Calibri"/>
              </a:rPr>
              <a:t>center</a:t>
            </a:r>
            <a:r>
              <a:rPr sz="2400" spc="-105" dirty="0">
                <a:solidFill>
                  <a:srgbClr val="FF0000"/>
                </a:solidFill>
                <a:latin typeface="Calibri"/>
                <a:cs typeface="Calibri"/>
              </a:rPr>
              <a:t> </a:t>
            </a:r>
            <a:r>
              <a:rPr sz="2400" dirty="0">
                <a:solidFill>
                  <a:srgbClr val="FF0000"/>
                </a:solidFill>
                <a:latin typeface="Calibri"/>
                <a:cs typeface="Calibri"/>
              </a:rPr>
              <a:t>of</a:t>
            </a:r>
            <a:r>
              <a:rPr sz="2400" spc="-75" dirty="0">
                <a:solidFill>
                  <a:srgbClr val="FF0000"/>
                </a:solidFill>
                <a:latin typeface="Calibri"/>
                <a:cs typeface="Calibri"/>
              </a:rPr>
              <a:t> </a:t>
            </a:r>
            <a:r>
              <a:rPr sz="2400" spc="5" dirty="0">
                <a:solidFill>
                  <a:srgbClr val="FF0000"/>
                </a:solidFill>
                <a:latin typeface="Calibri"/>
                <a:cs typeface="Calibri"/>
              </a:rPr>
              <a:t>the</a:t>
            </a:r>
            <a:r>
              <a:rPr sz="2400" spc="-5" dirty="0">
                <a:solidFill>
                  <a:srgbClr val="FF0000"/>
                </a:solidFill>
                <a:latin typeface="Calibri"/>
                <a:cs typeface="Calibri"/>
              </a:rPr>
              <a:t> data</a:t>
            </a:r>
            <a:endParaRPr sz="2400" dirty="0">
              <a:latin typeface="Calibri"/>
              <a:cs typeface="Calibri"/>
            </a:endParaRPr>
          </a:p>
          <a:p>
            <a:pPr marL="927735">
              <a:lnSpc>
                <a:spcPts val="2870"/>
              </a:lnSpc>
            </a:pPr>
            <a:r>
              <a:rPr sz="2400" spc="10" dirty="0">
                <a:solidFill>
                  <a:srgbClr val="FF0000"/>
                </a:solidFill>
                <a:latin typeface="Calibri"/>
                <a:cs typeface="Calibri"/>
              </a:rPr>
              <a:t>The</a:t>
            </a:r>
            <a:r>
              <a:rPr sz="2400" spc="-15" dirty="0">
                <a:solidFill>
                  <a:srgbClr val="FF0000"/>
                </a:solidFill>
                <a:latin typeface="Calibri"/>
                <a:cs typeface="Calibri"/>
              </a:rPr>
              <a:t> </a:t>
            </a:r>
            <a:r>
              <a:rPr sz="2400" spc="10" dirty="0">
                <a:solidFill>
                  <a:srgbClr val="FF0000"/>
                </a:solidFill>
                <a:latin typeface="Calibri"/>
                <a:cs typeface="Calibri"/>
              </a:rPr>
              <a:t>second</a:t>
            </a:r>
            <a:r>
              <a:rPr sz="2400" spc="-135" dirty="0">
                <a:solidFill>
                  <a:srgbClr val="FF0000"/>
                </a:solidFill>
                <a:latin typeface="Calibri"/>
                <a:cs typeface="Calibri"/>
              </a:rPr>
              <a:t> </a:t>
            </a:r>
            <a:r>
              <a:rPr sz="2400" u="heavy" spc="-10" dirty="0">
                <a:solidFill>
                  <a:srgbClr val="FF0000"/>
                </a:solidFill>
                <a:uFill>
                  <a:solidFill>
                    <a:srgbClr val="FF0000"/>
                  </a:solidFill>
                </a:uFill>
                <a:latin typeface="Calibri"/>
                <a:cs typeface="Calibri"/>
                <a:hlinkClick r:id="rId5"/>
              </a:rPr>
              <a:t>central</a:t>
            </a:r>
            <a:r>
              <a:rPr sz="2400" u="heavy" spc="-40" dirty="0">
                <a:solidFill>
                  <a:srgbClr val="FF0000"/>
                </a:solidFill>
                <a:uFill>
                  <a:solidFill>
                    <a:srgbClr val="FF0000"/>
                  </a:solidFill>
                </a:uFill>
                <a:latin typeface="Calibri"/>
                <a:cs typeface="Calibri"/>
                <a:hlinkClick r:id="rId5"/>
              </a:rPr>
              <a:t> </a:t>
            </a:r>
            <a:r>
              <a:rPr sz="2400" u="heavy" spc="15" dirty="0">
                <a:solidFill>
                  <a:srgbClr val="FF0000"/>
                </a:solidFill>
                <a:uFill>
                  <a:solidFill>
                    <a:srgbClr val="FF0000"/>
                  </a:solidFill>
                </a:uFill>
                <a:latin typeface="Calibri"/>
                <a:cs typeface="Calibri"/>
                <a:hlinkClick r:id="rId5"/>
              </a:rPr>
              <a:t>moment</a:t>
            </a:r>
            <a:r>
              <a:rPr sz="2400" spc="-145" dirty="0">
                <a:solidFill>
                  <a:srgbClr val="FF0000"/>
                </a:solidFill>
                <a:latin typeface="Calibri"/>
                <a:cs typeface="Calibri"/>
                <a:hlinkClick r:id="rId5"/>
              </a:rPr>
              <a:t> </a:t>
            </a:r>
            <a:r>
              <a:rPr sz="2400" spc="-15" dirty="0">
                <a:solidFill>
                  <a:srgbClr val="FF0000"/>
                </a:solidFill>
                <a:latin typeface="Calibri"/>
                <a:cs typeface="Calibri"/>
              </a:rPr>
              <a:t>is</a:t>
            </a:r>
            <a:r>
              <a:rPr sz="2400" spc="20" dirty="0">
                <a:solidFill>
                  <a:srgbClr val="FF0000"/>
                </a:solidFill>
                <a:latin typeface="Calibri"/>
                <a:cs typeface="Calibri"/>
              </a:rPr>
              <a:t> </a:t>
            </a:r>
            <a:r>
              <a:rPr sz="2400" spc="5" dirty="0">
                <a:solidFill>
                  <a:srgbClr val="FF0000"/>
                </a:solidFill>
                <a:latin typeface="Calibri"/>
                <a:cs typeface="Calibri"/>
              </a:rPr>
              <a:t>the</a:t>
            </a:r>
            <a:r>
              <a:rPr sz="2400" spc="-10" dirty="0">
                <a:solidFill>
                  <a:srgbClr val="FF0000"/>
                </a:solidFill>
                <a:latin typeface="Calibri"/>
                <a:cs typeface="Calibri"/>
              </a:rPr>
              <a:t> </a:t>
            </a:r>
            <a:r>
              <a:rPr sz="2400" u="heavy" spc="-15" dirty="0">
                <a:solidFill>
                  <a:srgbClr val="FF0000"/>
                </a:solidFill>
                <a:uFill>
                  <a:solidFill>
                    <a:srgbClr val="FF0000"/>
                  </a:solidFill>
                </a:uFill>
                <a:latin typeface="Calibri"/>
                <a:cs typeface="Calibri"/>
                <a:hlinkClick r:id="rId6"/>
              </a:rPr>
              <a:t>variance</a:t>
            </a:r>
            <a:r>
              <a:rPr sz="2400" spc="75" dirty="0">
                <a:solidFill>
                  <a:srgbClr val="FF0000"/>
                </a:solidFill>
                <a:latin typeface="Calibri"/>
                <a:cs typeface="Calibri"/>
                <a:hlinkClick r:id="rId6"/>
              </a:rPr>
              <a:t> </a:t>
            </a:r>
            <a:r>
              <a:rPr sz="2400" dirty="0">
                <a:solidFill>
                  <a:srgbClr val="FF0000"/>
                </a:solidFill>
                <a:latin typeface="Calibri"/>
                <a:cs typeface="Calibri"/>
              </a:rPr>
              <a:t>- spread</a:t>
            </a:r>
            <a:r>
              <a:rPr sz="2400" spc="-80" dirty="0">
                <a:solidFill>
                  <a:srgbClr val="FF0000"/>
                </a:solidFill>
                <a:latin typeface="Calibri"/>
                <a:cs typeface="Calibri"/>
              </a:rPr>
              <a:t> </a:t>
            </a:r>
            <a:r>
              <a:rPr sz="2400" dirty="0">
                <a:solidFill>
                  <a:srgbClr val="FF0000"/>
                </a:solidFill>
                <a:latin typeface="Calibri"/>
                <a:cs typeface="Calibri"/>
              </a:rPr>
              <a:t>of </a:t>
            </a:r>
            <a:r>
              <a:rPr sz="2400" spc="5" dirty="0">
                <a:solidFill>
                  <a:srgbClr val="FF0000"/>
                </a:solidFill>
                <a:latin typeface="Calibri"/>
                <a:cs typeface="Calibri"/>
              </a:rPr>
              <a:t>our</a:t>
            </a:r>
            <a:r>
              <a:rPr sz="2400" spc="-25" dirty="0">
                <a:solidFill>
                  <a:srgbClr val="FF0000"/>
                </a:solidFill>
                <a:latin typeface="Calibri"/>
                <a:cs typeface="Calibri"/>
              </a:rPr>
              <a:t> </a:t>
            </a:r>
            <a:r>
              <a:rPr sz="2400" dirty="0">
                <a:solidFill>
                  <a:srgbClr val="FF0000"/>
                </a:solidFill>
                <a:latin typeface="Calibri"/>
                <a:cs typeface="Calibri"/>
              </a:rPr>
              <a:t>data</a:t>
            </a:r>
            <a:r>
              <a:rPr sz="2400" spc="-40" dirty="0">
                <a:solidFill>
                  <a:srgbClr val="FF0000"/>
                </a:solidFill>
                <a:latin typeface="Calibri"/>
                <a:cs typeface="Calibri"/>
              </a:rPr>
              <a:t> </a:t>
            </a:r>
            <a:r>
              <a:rPr sz="2400" dirty="0">
                <a:solidFill>
                  <a:srgbClr val="FF0000"/>
                </a:solidFill>
                <a:latin typeface="Calibri"/>
                <a:cs typeface="Calibri"/>
              </a:rPr>
              <a:t>about</a:t>
            </a:r>
            <a:r>
              <a:rPr sz="2400" spc="-75" dirty="0">
                <a:solidFill>
                  <a:srgbClr val="FF0000"/>
                </a:solidFill>
                <a:latin typeface="Calibri"/>
                <a:cs typeface="Calibri"/>
              </a:rPr>
              <a:t> </a:t>
            </a:r>
            <a:r>
              <a:rPr sz="2400" spc="5" dirty="0">
                <a:solidFill>
                  <a:srgbClr val="FF0000"/>
                </a:solidFill>
                <a:latin typeface="Calibri"/>
                <a:cs typeface="Calibri"/>
              </a:rPr>
              <a:t>the</a:t>
            </a:r>
            <a:r>
              <a:rPr sz="2400" spc="-5" dirty="0">
                <a:solidFill>
                  <a:srgbClr val="FF0000"/>
                </a:solidFill>
                <a:latin typeface="Calibri"/>
                <a:cs typeface="Calibri"/>
              </a:rPr>
              <a:t> </a:t>
            </a:r>
            <a:r>
              <a:rPr sz="2400" dirty="0">
                <a:solidFill>
                  <a:srgbClr val="FF0000"/>
                </a:solidFill>
                <a:latin typeface="Calibri"/>
                <a:cs typeface="Calibri"/>
              </a:rPr>
              <a:t>mean</a:t>
            </a:r>
            <a:endParaRPr sz="2400" dirty="0">
              <a:latin typeface="Calibri"/>
              <a:cs typeface="Calibri"/>
            </a:endParaRPr>
          </a:p>
          <a:p>
            <a:pPr marL="927735">
              <a:lnSpc>
                <a:spcPts val="2870"/>
              </a:lnSpc>
              <a:spcBef>
                <a:spcPts val="45"/>
              </a:spcBef>
            </a:pPr>
            <a:r>
              <a:rPr sz="2400" spc="10" dirty="0">
                <a:solidFill>
                  <a:srgbClr val="FF0000"/>
                </a:solidFill>
                <a:latin typeface="Calibri"/>
                <a:cs typeface="Calibri"/>
              </a:rPr>
              <a:t>The</a:t>
            </a:r>
            <a:r>
              <a:rPr sz="2400" spc="-10" dirty="0">
                <a:solidFill>
                  <a:srgbClr val="FF0000"/>
                </a:solidFill>
                <a:latin typeface="Calibri"/>
                <a:cs typeface="Calibri"/>
              </a:rPr>
              <a:t> </a:t>
            </a:r>
            <a:r>
              <a:rPr sz="2400" spc="-5" dirty="0">
                <a:solidFill>
                  <a:srgbClr val="FF0000"/>
                </a:solidFill>
                <a:latin typeface="Calibri"/>
                <a:cs typeface="Calibri"/>
              </a:rPr>
              <a:t>third</a:t>
            </a:r>
            <a:r>
              <a:rPr sz="2400" spc="-65" dirty="0">
                <a:solidFill>
                  <a:srgbClr val="FF0000"/>
                </a:solidFill>
                <a:latin typeface="Calibri"/>
                <a:cs typeface="Calibri"/>
              </a:rPr>
              <a:t> </a:t>
            </a:r>
            <a:r>
              <a:rPr sz="2400" u="heavy" spc="-5" dirty="0">
                <a:solidFill>
                  <a:srgbClr val="FF0000"/>
                </a:solidFill>
                <a:uFill>
                  <a:solidFill>
                    <a:srgbClr val="FF0000"/>
                  </a:solidFill>
                </a:uFill>
                <a:latin typeface="Calibri"/>
                <a:cs typeface="Calibri"/>
                <a:hlinkClick r:id="rId7"/>
              </a:rPr>
              <a:t>standardized</a:t>
            </a:r>
            <a:r>
              <a:rPr sz="2400" u="heavy" spc="-65" dirty="0">
                <a:solidFill>
                  <a:srgbClr val="FF0000"/>
                </a:solidFill>
                <a:uFill>
                  <a:solidFill>
                    <a:srgbClr val="FF0000"/>
                  </a:solidFill>
                </a:uFill>
                <a:latin typeface="Calibri"/>
                <a:cs typeface="Calibri"/>
                <a:hlinkClick r:id="rId7"/>
              </a:rPr>
              <a:t> </a:t>
            </a:r>
            <a:r>
              <a:rPr sz="2400" u="heavy" spc="10" dirty="0">
                <a:solidFill>
                  <a:srgbClr val="FF0000"/>
                </a:solidFill>
                <a:uFill>
                  <a:solidFill>
                    <a:srgbClr val="FF0000"/>
                  </a:solidFill>
                </a:uFill>
                <a:latin typeface="Calibri"/>
                <a:cs typeface="Calibri"/>
                <a:hlinkClick r:id="rId7"/>
              </a:rPr>
              <a:t>moment</a:t>
            </a:r>
            <a:r>
              <a:rPr sz="2400" spc="-150" dirty="0">
                <a:solidFill>
                  <a:srgbClr val="FF0000"/>
                </a:solidFill>
                <a:latin typeface="Calibri"/>
                <a:cs typeface="Calibri"/>
                <a:hlinkClick r:id="rId7"/>
              </a:rPr>
              <a:t> </a:t>
            </a:r>
            <a:r>
              <a:rPr sz="2400" spc="-15" dirty="0">
                <a:solidFill>
                  <a:srgbClr val="FF0000"/>
                </a:solidFill>
                <a:latin typeface="Calibri"/>
                <a:cs typeface="Calibri"/>
              </a:rPr>
              <a:t>is</a:t>
            </a:r>
            <a:r>
              <a:rPr sz="2400" spc="20" dirty="0">
                <a:solidFill>
                  <a:srgbClr val="FF0000"/>
                </a:solidFill>
                <a:latin typeface="Calibri"/>
                <a:cs typeface="Calibri"/>
              </a:rPr>
              <a:t> </a:t>
            </a:r>
            <a:r>
              <a:rPr sz="2400" spc="10" dirty="0">
                <a:solidFill>
                  <a:srgbClr val="FF0000"/>
                </a:solidFill>
                <a:latin typeface="Calibri"/>
                <a:cs typeface="Calibri"/>
              </a:rPr>
              <a:t>the</a:t>
            </a:r>
            <a:r>
              <a:rPr sz="2400" dirty="0">
                <a:solidFill>
                  <a:srgbClr val="FF0000"/>
                </a:solidFill>
                <a:latin typeface="Calibri"/>
                <a:cs typeface="Calibri"/>
              </a:rPr>
              <a:t> </a:t>
            </a:r>
            <a:r>
              <a:rPr sz="2400" u="heavy" spc="5" dirty="0">
                <a:solidFill>
                  <a:srgbClr val="FF0000"/>
                </a:solidFill>
                <a:uFill>
                  <a:solidFill>
                    <a:srgbClr val="FF0000"/>
                  </a:solidFill>
                </a:uFill>
                <a:latin typeface="Calibri"/>
                <a:cs typeface="Calibri"/>
                <a:hlinkClick r:id="rId8"/>
              </a:rPr>
              <a:t>skewness</a:t>
            </a:r>
            <a:r>
              <a:rPr sz="2400" spc="-200" dirty="0">
                <a:solidFill>
                  <a:srgbClr val="FF0000"/>
                </a:solidFill>
                <a:latin typeface="Calibri"/>
                <a:cs typeface="Calibri"/>
                <a:hlinkClick r:id="rId8"/>
              </a:rPr>
              <a:t> </a:t>
            </a:r>
            <a:r>
              <a:rPr sz="2400" dirty="0">
                <a:solidFill>
                  <a:srgbClr val="FF0000"/>
                </a:solidFill>
                <a:latin typeface="Calibri"/>
                <a:cs typeface="Calibri"/>
              </a:rPr>
              <a:t>- </a:t>
            </a:r>
            <a:r>
              <a:rPr sz="2400" spc="5" dirty="0">
                <a:solidFill>
                  <a:srgbClr val="FF0000"/>
                </a:solidFill>
                <a:latin typeface="Calibri"/>
                <a:cs typeface="Calibri"/>
              </a:rPr>
              <a:t>the</a:t>
            </a:r>
            <a:r>
              <a:rPr sz="2400" spc="-5" dirty="0">
                <a:solidFill>
                  <a:srgbClr val="FF0000"/>
                </a:solidFill>
                <a:latin typeface="Calibri"/>
                <a:cs typeface="Calibri"/>
              </a:rPr>
              <a:t> </a:t>
            </a:r>
            <a:r>
              <a:rPr sz="2400" dirty="0">
                <a:solidFill>
                  <a:srgbClr val="FF0000"/>
                </a:solidFill>
                <a:latin typeface="Calibri"/>
                <a:cs typeface="Calibri"/>
              </a:rPr>
              <a:t>shape</a:t>
            </a:r>
            <a:r>
              <a:rPr sz="2400" spc="-10" dirty="0">
                <a:solidFill>
                  <a:srgbClr val="FF0000"/>
                </a:solidFill>
                <a:latin typeface="Calibri"/>
                <a:cs typeface="Calibri"/>
              </a:rPr>
              <a:t> </a:t>
            </a:r>
            <a:r>
              <a:rPr sz="2400" dirty="0">
                <a:solidFill>
                  <a:srgbClr val="FF0000"/>
                </a:solidFill>
                <a:latin typeface="Calibri"/>
                <a:cs typeface="Calibri"/>
              </a:rPr>
              <a:t>of</a:t>
            </a:r>
            <a:r>
              <a:rPr sz="2400" spc="-70" dirty="0">
                <a:solidFill>
                  <a:srgbClr val="FF0000"/>
                </a:solidFill>
                <a:latin typeface="Calibri"/>
                <a:cs typeface="Calibri"/>
              </a:rPr>
              <a:t> </a:t>
            </a:r>
            <a:r>
              <a:rPr sz="2400" spc="5" dirty="0">
                <a:solidFill>
                  <a:srgbClr val="FF0000"/>
                </a:solidFill>
                <a:latin typeface="Calibri"/>
                <a:cs typeface="Calibri"/>
              </a:rPr>
              <a:t>the</a:t>
            </a:r>
            <a:r>
              <a:rPr sz="2400" spc="-10" dirty="0">
                <a:solidFill>
                  <a:srgbClr val="FF0000"/>
                </a:solidFill>
                <a:latin typeface="Calibri"/>
                <a:cs typeface="Calibri"/>
              </a:rPr>
              <a:t> </a:t>
            </a:r>
            <a:r>
              <a:rPr sz="2400" spc="-5" dirty="0">
                <a:solidFill>
                  <a:srgbClr val="FF0000"/>
                </a:solidFill>
                <a:latin typeface="Calibri"/>
                <a:cs typeface="Calibri"/>
              </a:rPr>
              <a:t>distribution</a:t>
            </a:r>
            <a:endParaRPr sz="2400" dirty="0">
              <a:latin typeface="Calibri"/>
              <a:cs typeface="Calibri"/>
            </a:endParaRPr>
          </a:p>
          <a:p>
            <a:pPr marL="1585595" marR="5080" indent="-657860">
              <a:lnSpc>
                <a:spcPts val="2930"/>
              </a:lnSpc>
              <a:spcBef>
                <a:spcPts val="40"/>
              </a:spcBef>
            </a:pPr>
            <a:r>
              <a:rPr sz="2400" spc="10" dirty="0">
                <a:solidFill>
                  <a:srgbClr val="FF0000"/>
                </a:solidFill>
                <a:latin typeface="Calibri"/>
                <a:cs typeface="Calibri"/>
              </a:rPr>
              <a:t>The</a:t>
            </a:r>
            <a:r>
              <a:rPr sz="2400" spc="-10" dirty="0">
                <a:solidFill>
                  <a:srgbClr val="FF0000"/>
                </a:solidFill>
                <a:latin typeface="Calibri"/>
                <a:cs typeface="Calibri"/>
              </a:rPr>
              <a:t> fourth</a:t>
            </a:r>
            <a:r>
              <a:rPr sz="2400" spc="-75" dirty="0">
                <a:solidFill>
                  <a:srgbClr val="FF0000"/>
                </a:solidFill>
                <a:latin typeface="Calibri"/>
                <a:cs typeface="Calibri"/>
              </a:rPr>
              <a:t> </a:t>
            </a:r>
            <a:r>
              <a:rPr sz="2400" spc="-10" dirty="0">
                <a:solidFill>
                  <a:srgbClr val="FF0000"/>
                </a:solidFill>
                <a:latin typeface="Calibri"/>
                <a:cs typeface="Calibri"/>
              </a:rPr>
              <a:t>standardized</a:t>
            </a:r>
            <a:r>
              <a:rPr sz="2400" spc="-70" dirty="0">
                <a:solidFill>
                  <a:srgbClr val="FF0000"/>
                </a:solidFill>
                <a:latin typeface="Calibri"/>
                <a:cs typeface="Calibri"/>
              </a:rPr>
              <a:t> </a:t>
            </a:r>
            <a:r>
              <a:rPr sz="2400" spc="10" dirty="0">
                <a:solidFill>
                  <a:srgbClr val="FF0000"/>
                </a:solidFill>
                <a:latin typeface="Calibri"/>
                <a:cs typeface="Calibri"/>
              </a:rPr>
              <a:t>moment</a:t>
            </a:r>
            <a:r>
              <a:rPr sz="2400" spc="-150" dirty="0">
                <a:solidFill>
                  <a:srgbClr val="FF0000"/>
                </a:solidFill>
                <a:latin typeface="Calibri"/>
                <a:cs typeface="Calibri"/>
              </a:rPr>
              <a:t> </a:t>
            </a:r>
            <a:r>
              <a:rPr sz="2400" spc="-15" dirty="0">
                <a:solidFill>
                  <a:srgbClr val="FF0000"/>
                </a:solidFill>
                <a:latin typeface="Calibri"/>
                <a:cs typeface="Calibri"/>
              </a:rPr>
              <a:t>is</a:t>
            </a:r>
            <a:r>
              <a:rPr sz="2400" spc="25" dirty="0">
                <a:solidFill>
                  <a:srgbClr val="FF0000"/>
                </a:solidFill>
                <a:latin typeface="Calibri"/>
                <a:cs typeface="Calibri"/>
              </a:rPr>
              <a:t> </a:t>
            </a:r>
            <a:r>
              <a:rPr sz="2400" spc="5" dirty="0">
                <a:solidFill>
                  <a:srgbClr val="FF0000"/>
                </a:solidFill>
                <a:latin typeface="Calibri"/>
                <a:cs typeface="Calibri"/>
              </a:rPr>
              <a:t>the</a:t>
            </a:r>
            <a:r>
              <a:rPr sz="2400" spc="70" dirty="0">
                <a:solidFill>
                  <a:srgbClr val="FF0000"/>
                </a:solidFill>
                <a:latin typeface="Calibri"/>
                <a:cs typeface="Calibri"/>
              </a:rPr>
              <a:t> </a:t>
            </a:r>
            <a:r>
              <a:rPr sz="2400" u="heavy" spc="5" dirty="0">
                <a:solidFill>
                  <a:srgbClr val="FF0000"/>
                </a:solidFill>
                <a:uFill>
                  <a:solidFill>
                    <a:srgbClr val="FF0000"/>
                  </a:solidFill>
                </a:uFill>
                <a:latin typeface="Calibri"/>
                <a:cs typeface="Calibri"/>
                <a:hlinkClick r:id="rId9"/>
              </a:rPr>
              <a:t>kurtosis</a:t>
            </a:r>
            <a:r>
              <a:rPr sz="2400" spc="-114" dirty="0">
                <a:solidFill>
                  <a:srgbClr val="FF0000"/>
                </a:solidFill>
                <a:latin typeface="Calibri"/>
                <a:cs typeface="Calibri"/>
                <a:hlinkClick r:id="rId9"/>
              </a:rPr>
              <a:t> </a:t>
            </a:r>
            <a:r>
              <a:rPr sz="2400" dirty="0">
                <a:solidFill>
                  <a:srgbClr val="FF0000"/>
                </a:solidFill>
                <a:latin typeface="Calibri"/>
                <a:cs typeface="Calibri"/>
              </a:rPr>
              <a:t>-</a:t>
            </a:r>
            <a:r>
              <a:rPr sz="2400" spc="5" dirty="0">
                <a:solidFill>
                  <a:srgbClr val="FF0000"/>
                </a:solidFill>
                <a:latin typeface="Calibri"/>
                <a:cs typeface="Calibri"/>
              </a:rPr>
              <a:t> </a:t>
            </a:r>
            <a:r>
              <a:rPr sz="2400" dirty="0">
                <a:solidFill>
                  <a:srgbClr val="FF0000"/>
                </a:solidFill>
                <a:latin typeface="Calibri"/>
                <a:cs typeface="Calibri"/>
              </a:rPr>
              <a:t>measures</a:t>
            </a:r>
            <a:r>
              <a:rPr sz="2400" spc="-125" dirty="0">
                <a:solidFill>
                  <a:srgbClr val="FF0000"/>
                </a:solidFill>
                <a:latin typeface="Calibri"/>
                <a:cs typeface="Calibri"/>
              </a:rPr>
              <a:t> </a:t>
            </a:r>
            <a:r>
              <a:rPr sz="2400" spc="5" dirty="0">
                <a:solidFill>
                  <a:srgbClr val="FF0000"/>
                </a:solidFill>
                <a:latin typeface="Calibri"/>
                <a:cs typeface="Calibri"/>
              </a:rPr>
              <a:t>the</a:t>
            </a:r>
            <a:r>
              <a:rPr sz="2400" spc="15" dirty="0">
                <a:solidFill>
                  <a:srgbClr val="FF0000"/>
                </a:solidFill>
                <a:latin typeface="Calibri"/>
                <a:cs typeface="Calibri"/>
              </a:rPr>
              <a:t> </a:t>
            </a:r>
            <a:r>
              <a:rPr sz="2400" dirty="0">
                <a:solidFill>
                  <a:srgbClr val="FF0000"/>
                </a:solidFill>
                <a:latin typeface="Calibri"/>
                <a:cs typeface="Calibri"/>
              </a:rPr>
              <a:t>peakedness</a:t>
            </a:r>
            <a:r>
              <a:rPr sz="2400" spc="-114" dirty="0">
                <a:solidFill>
                  <a:srgbClr val="FF0000"/>
                </a:solidFill>
                <a:latin typeface="Calibri"/>
                <a:cs typeface="Calibri"/>
              </a:rPr>
              <a:t> </a:t>
            </a:r>
            <a:r>
              <a:rPr sz="2400" dirty="0">
                <a:solidFill>
                  <a:srgbClr val="FF0000"/>
                </a:solidFill>
                <a:latin typeface="Calibri"/>
                <a:cs typeface="Calibri"/>
              </a:rPr>
              <a:t>or</a:t>
            </a:r>
            <a:r>
              <a:rPr sz="2400" spc="-20" dirty="0">
                <a:solidFill>
                  <a:srgbClr val="FF0000"/>
                </a:solidFill>
                <a:latin typeface="Calibri"/>
                <a:cs typeface="Calibri"/>
              </a:rPr>
              <a:t> </a:t>
            </a:r>
            <a:r>
              <a:rPr sz="2400" dirty="0">
                <a:solidFill>
                  <a:srgbClr val="FF0000"/>
                </a:solidFill>
                <a:latin typeface="Calibri"/>
                <a:cs typeface="Calibri"/>
              </a:rPr>
              <a:t>flatness </a:t>
            </a:r>
            <a:r>
              <a:rPr sz="2400" spc="-525" dirty="0">
                <a:solidFill>
                  <a:srgbClr val="FF0000"/>
                </a:solidFill>
                <a:latin typeface="Calibri"/>
                <a:cs typeface="Calibri"/>
              </a:rPr>
              <a:t> </a:t>
            </a:r>
            <a:r>
              <a:rPr sz="2400" dirty="0">
                <a:solidFill>
                  <a:srgbClr val="FF0000"/>
                </a:solidFill>
                <a:latin typeface="Calibri"/>
                <a:cs typeface="Calibri"/>
              </a:rPr>
              <a:t>of</a:t>
            </a:r>
            <a:r>
              <a:rPr sz="2400" spc="-10" dirty="0">
                <a:solidFill>
                  <a:srgbClr val="FF0000"/>
                </a:solidFill>
                <a:latin typeface="Calibri"/>
                <a:cs typeface="Calibri"/>
              </a:rPr>
              <a:t> </a:t>
            </a:r>
            <a:r>
              <a:rPr sz="2400" spc="5" dirty="0">
                <a:solidFill>
                  <a:srgbClr val="FF0000"/>
                </a:solidFill>
                <a:latin typeface="Calibri"/>
                <a:cs typeface="Calibri"/>
              </a:rPr>
              <a:t>the</a:t>
            </a:r>
            <a:r>
              <a:rPr sz="2400" spc="-85" dirty="0">
                <a:solidFill>
                  <a:srgbClr val="FF0000"/>
                </a:solidFill>
                <a:latin typeface="Calibri"/>
                <a:cs typeface="Calibri"/>
              </a:rPr>
              <a:t> </a:t>
            </a:r>
            <a:r>
              <a:rPr sz="2400" dirty="0">
                <a:solidFill>
                  <a:srgbClr val="FF0000"/>
                </a:solidFill>
                <a:latin typeface="Calibri"/>
                <a:cs typeface="Calibri"/>
              </a:rPr>
              <a:t>distribution.</a:t>
            </a:r>
            <a:endParaRPr sz="2400" dirty="0">
              <a:latin typeface="Calibri"/>
              <a:cs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6501" y="461010"/>
            <a:ext cx="8237855" cy="701040"/>
          </a:xfrm>
          <a:prstGeom prst="rect">
            <a:avLst/>
          </a:prstGeom>
        </p:spPr>
        <p:txBody>
          <a:bodyPr vert="horz" wrap="square" lIns="0" tIns="16510" rIns="0" bIns="0" rtlCol="0">
            <a:spAutoFit/>
          </a:bodyPr>
          <a:lstStyle/>
          <a:p>
            <a:pPr marL="12700">
              <a:lnSpc>
                <a:spcPct val="100000"/>
              </a:lnSpc>
              <a:spcBef>
                <a:spcPts val="130"/>
              </a:spcBef>
            </a:pPr>
            <a:r>
              <a:rPr sz="4400" spc="5" dirty="0"/>
              <a:t>Computing</a:t>
            </a:r>
            <a:r>
              <a:rPr sz="4400" spc="-90" dirty="0"/>
              <a:t> </a:t>
            </a:r>
            <a:r>
              <a:rPr sz="4400" spc="-10" dirty="0"/>
              <a:t>Moments</a:t>
            </a:r>
            <a:r>
              <a:rPr sz="4400" spc="-30" dirty="0"/>
              <a:t> </a:t>
            </a:r>
            <a:r>
              <a:rPr sz="4400" spc="-20" dirty="0"/>
              <a:t>for</a:t>
            </a:r>
            <a:r>
              <a:rPr sz="4400" spc="-5" dirty="0"/>
              <a:t> </a:t>
            </a:r>
            <a:r>
              <a:rPr sz="4400" spc="5" dirty="0"/>
              <a:t>population</a:t>
            </a:r>
            <a:endParaRPr sz="4400"/>
          </a:p>
        </p:txBody>
      </p:sp>
      <p:pic>
        <p:nvPicPr>
          <p:cNvPr id="4" name="object 4"/>
          <p:cNvPicPr/>
          <p:nvPr/>
        </p:nvPicPr>
        <p:blipFill>
          <a:blip r:embed="rId2" cstate="print"/>
          <a:stretch>
            <a:fillRect/>
          </a:stretch>
        </p:blipFill>
        <p:spPr>
          <a:xfrm>
            <a:off x="2305050" y="1419225"/>
            <a:ext cx="7458075" cy="5438773"/>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4879" y="795972"/>
            <a:ext cx="7769859" cy="701040"/>
          </a:xfrm>
          <a:prstGeom prst="rect">
            <a:avLst/>
          </a:prstGeom>
        </p:spPr>
        <p:txBody>
          <a:bodyPr vert="horz" wrap="square" lIns="0" tIns="16510" rIns="0" bIns="0" rtlCol="0">
            <a:spAutoFit/>
          </a:bodyPr>
          <a:lstStyle/>
          <a:p>
            <a:pPr marL="12700">
              <a:lnSpc>
                <a:spcPct val="100000"/>
              </a:lnSpc>
              <a:spcBef>
                <a:spcPts val="130"/>
              </a:spcBef>
            </a:pPr>
            <a:r>
              <a:rPr sz="4400" spc="-15" dirty="0"/>
              <a:t>Moment</a:t>
            </a:r>
            <a:r>
              <a:rPr sz="4400" spc="-20" dirty="0"/>
              <a:t> </a:t>
            </a:r>
            <a:r>
              <a:rPr sz="4400" spc="10" dirty="0"/>
              <a:t>3:</a:t>
            </a:r>
            <a:r>
              <a:rPr sz="4400" spc="-15" dirty="0"/>
              <a:t> </a:t>
            </a:r>
            <a:r>
              <a:rPr sz="4400" spc="-170" dirty="0"/>
              <a:t>To</a:t>
            </a:r>
            <a:r>
              <a:rPr sz="4400" spc="-40" dirty="0"/>
              <a:t> </a:t>
            </a:r>
            <a:r>
              <a:rPr sz="4400" spc="15" dirty="0"/>
              <a:t>know</a:t>
            </a:r>
            <a:r>
              <a:rPr sz="4400" spc="-40" dirty="0"/>
              <a:t> </a:t>
            </a:r>
            <a:r>
              <a:rPr sz="4400" spc="10" dirty="0"/>
              <a:t>the</a:t>
            </a:r>
            <a:r>
              <a:rPr sz="4400" spc="-65" dirty="0"/>
              <a:t> </a:t>
            </a:r>
            <a:r>
              <a:rPr sz="4400" spc="-20" dirty="0"/>
              <a:t>Skewness</a:t>
            </a:r>
            <a:endParaRPr sz="4400"/>
          </a:p>
        </p:txBody>
      </p:sp>
      <p:pic>
        <p:nvPicPr>
          <p:cNvPr id="4" name="object 4"/>
          <p:cNvPicPr/>
          <p:nvPr/>
        </p:nvPicPr>
        <p:blipFill>
          <a:blip r:embed="rId2" cstate="print"/>
          <a:stretch>
            <a:fillRect/>
          </a:stretch>
        </p:blipFill>
        <p:spPr>
          <a:xfrm>
            <a:off x="1638300" y="1847850"/>
            <a:ext cx="6667500" cy="3733800"/>
          </a:xfrm>
          <a:prstGeom prst="rect">
            <a:avLst/>
          </a:prstGeom>
        </p:spPr>
      </p:pic>
      <p:sp>
        <p:nvSpPr>
          <p:cNvPr id="8" name="object 8"/>
          <p:cNvSpPr txBox="1"/>
          <p:nvPr/>
        </p:nvSpPr>
        <p:spPr>
          <a:xfrm>
            <a:off x="8699500" y="1949767"/>
            <a:ext cx="2195195" cy="1950720"/>
          </a:xfrm>
          <a:prstGeom prst="rect">
            <a:avLst/>
          </a:prstGeom>
        </p:spPr>
        <p:txBody>
          <a:bodyPr vert="horz" wrap="square" lIns="0" tIns="10160" rIns="0" bIns="0" rtlCol="0">
            <a:spAutoFit/>
          </a:bodyPr>
          <a:lstStyle/>
          <a:p>
            <a:pPr marL="12700" marR="222250">
              <a:lnSpc>
                <a:spcPct val="100899"/>
              </a:lnSpc>
              <a:spcBef>
                <a:spcPts val="80"/>
              </a:spcBef>
            </a:pPr>
            <a:r>
              <a:rPr sz="1800" dirty="0">
                <a:latin typeface="Calibri"/>
                <a:cs typeface="Calibri"/>
              </a:rPr>
              <a:t>In</a:t>
            </a:r>
            <a:r>
              <a:rPr sz="1800" spc="-10" dirty="0">
                <a:latin typeface="Calibri"/>
                <a:cs typeface="Calibri"/>
              </a:rPr>
              <a:t> </a:t>
            </a:r>
            <a:r>
              <a:rPr sz="1800" spc="25" dirty="0">
                <a:latin typeface="Calibri"/>
                <a:cs typeface="Calibri"/>
              </a:rPr>
              <a:t>p</a:t>
            </a:r>
            <a:r>
              <a:rPr sz="1800" spc="20" dirty="0">
                <a:latin typeface="Calibri"/>
                <a:cs typeface="Calibri"/>
              </a:rPr>
              <a:t>o</a:t>
            </a:r>
            <a:r>
              <a:rPr sz="1800" spc="-35" dirty="0">
                <a:latin typeface="Calibri"/>
                <a:cs typeface="Calibri"/>
              </a:rPr>
              <a:t>s</a:t>
            </a:r>
            <a:r>
              <a:rPr sz="1800" spc="35" dirty="0">
                <a:latin typeface="Calibri"/>
                <a:cs typeface="Calibri"/>
              </a:rPr>
              <a:t>i</a:t>
            </a:r>
            <a:r>
              <a:rPr sz="1800" dirty="0">
                <a:latin typeface="Calibri"/>
                <a:cs typeface="Calibri"/>
              </a:rPr>
              <a:t>t</a:t>
            </a:r>
            <a:r>
              <a:rPr sz="1800" spc="30" dirty="0">
                <a:latin typeface="Calibri"/>
                <a:cs typeface="Calibri"/>
              </a:rPr>
              <a:t>i</a:t>
            </a:r>
            <a:r>
              <a:rPr sz="1800" spc="5" dirty="0">
                <a:latin typeface="Calibri"/>
                <a:cs typeface="Calibri"/>
              </a:rPr>
              <a:t>v</a:t>
            </a:r>
            <a:r>
              <a:rPr sz="1800" dirty="0">
                <a:latin typeface="Calibri"/>
                <a:cs typeface="Calibri"/>
              </a:rPr>
              <a:t>e</a:t>
            </a:r>
            <a:r>
              <a:rPr sz="1800" spc="-105" dirty="0">
                <a:latin typeface="Calibri"/>
                <a:cs typeface="Calibri"/>
              </a:rPr>
              <a:t> </a:t>
            </a:r>
            <a:r>
              <a:rPr sz="1800" spc="-5" dirty="0">
                <a:latin typeface="Calibri"/>
                <a:cs typeface="Calibri"/>
              </a:rPr>
              <a:t>S</a:t>
            </a:r>
            <a:r>
              <a:rPr sz="1800" spc="-75" dirty="0">
                <a:latin typeface="Calibri"/>
                <a:cs typeface="Calibri"/>
              </a:rPr>
              <a:t>k</a:t>
            </a:r>
            <a:r>
              <a:rPr sz="1800" dirty="0">
                <a:latin typeface="Calibri"/>
                <a:cs typeface="Calibri"/>
              </a:rPr>
              <a:t>e</a:t>
            </a:r>
            <a:r>
              <a:rPr sz="1800" spc="-10" dirty="0">
                <a:latin typeface="Calibri"/>
                <a:cs typeface="Calibri"/>
              </a:rPr>
              <a:t>w</a:t>
            </a:r>
            <a:r>
              <a:rPr sz="1800" spc="25" dirty="0">
                <a:latin typeface="Calibri"/>
                <a:cs typeface="Calibri"/>
              </a:rPr>
              <a:t>n</a:t>
            </a:r>
            <a:r>
              <a:rPr sz="1800" dirty="0">
                <a:latin typeface="Calibri"/>
                <a:cs typeface="Calibri"/>
              </a:rPr>
              <a:t>e</a:t>
            </a:r>
            <a:r>
              <a:rPr sz="1800" spc="-30" dirty="0">
                <a:latin typeface="Calibri"/>
                <a:cs typeface="Calibri"/>
              </a:rPr>
              <a:t>s</a:t>
            </a:r>
            <a:r>
              <a:rPr sz="1800" spc="-35" dirty="0">
                <a:latin typeface="Calibri"/>
                <a:cs typeface="Calibri"/>
              </a:rPr>
              <a:t>s</a:t>
            </a:r>
            <a:r>
              <a:rPr sz="1800" dirty="0">
                <a:latin typeface="Calibri"/>
                <a:cs typeface="Calibri"/>
              </a:rPr>
              <a:t>,  </a:t>
            </a:r>
            <a:r>
              <a:rPr sz="1800" spc="15" dirty="0">
                <a:latin typeface="Calibri"/>
                <a:cs typeface="Calibri"/>
              </a:rPr>
              <a:t>Mean is </a:t>
            </a:r>
            <a:r>
              <a:rPr sz="1800" dirty="0">
                <a:latin typeface="Calibri"/>
                <a:cs typeface="Calibri"/>
              </a:rPr>
              <a:t>&gt; </a:t>
            </a:r>
            <a:r>
              <a:rPr sz="1800" spc="10" dirty="0">
                <a:latin typeface="Calibri"/>
                <a:cs typeface="Calibri"/>
              </a:rPr>
              <a:t>median </a:t>
            </a:r>
            <a:r>
              <a:rPr sz="1800" spc="15" dirty="0">
                <a:latin typeface="Calibri"/>
                <a:cs typeface="Calibri"/>
              </a:rPr>
              <a:t> and</a:t>
            </a:r>
            <a:endParaRPr sz="1800" dirty="0">
              <a:latin typeface="Calibri"/>
              <a:cs typeface="Calibri"/>
            </a:endParaRPr>
          </a:p>
          <a:p>
            <a:pPr marL="12700">
              <a:lnSpc>
                <a:spcPct val="100000"/>
              </a:lnSpc>
              <a:spcBef>
                <a:spcPts val="20"/>
              </a:spcBef>
            </a:pPr>
            <a:r>
              <a:rPr sz="1800" spc="15" dirty="0">
                <a:latin typeface="Calibri"/>
                <a:cs typeface="Calibri"/>
              </a:rPr>
              <a:t>Median&gt;mode</a:t>
            </a:r>
            <a:endParaRPr sz="1800" dirty="0">
              <a:latin typeface="Calibri"/>
              <a:cs typeface="Calibri"/>
            </a:endParaRPr>
          </a:p>
          <a:p>
            <a:pPr>
              <a:lnSpc>
                <a:spcPct val="100000"/>
              </a:lnSpc>
              <a:spcBef>
                <a:spcPts val="25"/>
              </a:spcBef>
            </a:pPr>
            <a:endParaRPr sz="1700" dirty="0">
              <a:latin typeface="Calibri"/>
              <a:cs typeface="Calibri"/>
            </a:endParaRPr>
          </a:p>
          <a:p>
            <a:pPr marL="12700" marR="5080">
              <a:lnSpc>
                <a:spcPct val="100899"/>
              </a:lnSpc>
            </a:pPr>
            <a:r>
              <a:rPr sz="1800" spc="10" dirty="0">
                <a:latin typeface="Calibri"/>
                <a:cs typeface="Calibri"/>
              </a:rPr>
              <a:t>And</a:t>
            </a:r>
            <a:r>
              <a:rPr sz="1800" spc="-20" dirty="0">
                <a:latin typeface="Calibri"/>
                <a:cs typeface="Calibri"/>
              </a:rPr>
              <a:t> </a:t>
            </a:r>
            <a:r>
              <a:rPr sz="1800" spc="15" dirty="0">
                <a:latin typeface="Calibri"/>
                <a:cs typeface="Calibri"/>
              </a:rPr>
              <a:t>it</a:t>
            </a:r>
            <a:r>
              <a:rPr sz="1800" spc="-50" dirty="0">
                <a:latin typeface="Calibri"/>
                <a:cs typeface="Calibri"/>
              </a:rPr>
              <a:t> </a:t>
            </a:r>
            <a:r>
              <a:rPr sz="1800" spc="15" dirty="0">
                <a:latin typeface="Calibri"/>
                <a:cs typeface="Calibri"/>
              </a:rPr>
              <a:t>is</a:t>
            </a:r>
            <a:r>
              <a:rPr sz="1800" spc="-75" dirty="0">
                <a:latin typeface="Calibri"/>
                <a:cs typeface="Calibri"/>
              </a:rPr>
              <a:t> </a:t>
            </a:r>
            <a:r>
              <a:rPr sz="1800" spc="-15" dirty="0">
                <a:latin typeface="Calibri"/>
                <a:cs typeface="Calibri"/>
              </a:rPr>
              <a:t>reverse</a:t>
            </a:r>
            <a:r>
              <a:rPr sz="1800" spc="-35" dirty="0">
                <a:latin typeface="Calibri"/>
                <a:cs typeface="Calibri"/>
              </a:rPr>
              <a:t> </a:t>
            </a:r>
            <a:r>
              <a:rPr sz="1800" spc="15" dirty="0">
                <a:latin typeface="Calibri"/>
                <a:cs typeface="Calibri"/>
              </a:rPr>
              <a:t>in</a:t>
            </a:r>
            <a:r>
              <a:rPr sz="1800" spc="-20" dirty="0">
                <a:latin typeface="Calibri"/>
                <a:cs typeface="Calibri"/>
              </a:rPr>
              <a:t> </a:t>
            </a:r>
            <a:r>
              <a:rPr sz="1800" spc="-5" dirty="0">
                <a:latin typeface="Calibri"/>
                <a:cs typeface="Calibri"/>
              </a:rPr>
              <a:t>case </a:t>
            </a:r>
            <a:r>
              <a:rPr sz="1800" spc="-390" dirty="0">
                <a:latin typeface="Calibri"/>
                <a:cs typeface="Calibri"/>
              </a:rPr>
              <a:t> </a:t>
            </a:r>
            <a:r>
              <a:rPr sz="1800" spc="10" dirty="0">
                <a:latin typeface="Calibri"/>
                <a:cs typeface="Calibri"/>
              </a:rPr>
              <a:t>of</a:t>
            </a:r>
            <a:r>
              <a:rPr sz="1800" spc="-60" dirty="0">
                <a:latin typeface="Calibri"/>
                <a:cs typeface="Calibri"/>
              </a:rPr>
              <a:t> </a:t>
            </a:r>
            <a:r>
              <a:rPr sz="1800" dirty="0">
                <a:latin typeface="Calibri"/>
                <a:cs typeface="Calibri"/>
              </a:rPr>
              <a:t>–ve</a:t>
            </a:r>
            <a:r>
              <a:rPr sz="1800" spc="40" dirty="0">
                <a:latin typeface="Calibri"/>
                <a:cs typeface="Calibri"/>
              </a:rPr>
              <a:t> </a:t>
            </a:r>
            <a:r>
              <a:rPr sz="1800" spc="-15" dirty="0">
                <a:latin typeface="Calibri"/>
                <a:cs typeface="Calibri"/>
              </a:rPr>
              <a:t>skewness</a:t>
            </a:r>
            <a:endParaRPr sz="1800" dirty="0">
              <a:latin typeface="Calibri"/>
              <a:cs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9179" y="461010"/>
            <a:ext cx="7543800" cy="701040"/>
          </a:xfrm>
          <a:prstGeom prst="rect">
            <a:avLst/>
          </a:prstGeom>
        </p:spPr>
        <p:txBody>
          <a:bodyPr vert="horz" wrap="square" lIns="0" tIns="16510" rIns="0" bIns="0" rtlCol="0">
            <a:spAutoFit/>
          </a:bodyPr>
          <a:lstStyle/>
          <a:p>
            <a:pPr marL="12700">
              <a:lnSpc>
                <a:spcPct val="100000"/>
              </a:lnSpc>
              <a:spcBef>
                <a:spcPts val="130"/>
              </a:spcBef>
            </a:pPr>
            <a:r>
              <a:rPr sz="4400" spc="-15" dirty="0"/>
              <a:t>Moment</a:t>
            </a:r>
            <a:r>
              <a:rPr sz="4400" spc="-20" dirty="0"/>
              <a:t> </a:t>
            </a:r>
            <a:r>
              <a:rPr sz="4400" spc="15" dirty="0"/>
              <a:t>4</a:t>
            </a:r>
            <a:r>
              <a:rPr sz="4400" spc="-20" dirty="0"/>
              <a:t> </a:t>
            </a:r>
            <a:r>
              <a:rPr sz="4400" spc="5" dirty="0"/>
              <a:t>:</a:t>
            </a:r>
            <a:r>
              <a:rPr sz="4400" spc="-10" dirty="0"/>
              <a:t> </a:t>
            </a:r>
            <a:r>
              <a:rPr sz="4400" spc="-170" dirty="0"/>
              <a:t>To</a:t>
            </a:r>
            <a:r>
              <a:rPr sz="4400" spc="-45" dirty="0"/>
              <a:t> </a:t>
            </a:r>
            <a:r>
              <a:rPr sz="4400" spc="15" dirty="0"/>
              <a:t>know</a:t>
            </a:r>
            <a:r>
              <a:rPr sz="4400" spc="-55" dirty="0"/>
              <a:t> </a:t>
            </a:r>
            <a:r>
              <a:rPr sz="4400" spc="15" dirty="0"/>
              <a:t>the</a:t>
            </a:r>
            <a:r>
              <a:rPr sz="4400" spc="-55" dirty="0"/>
              <a:t> </a:t>
            </a:r>
            <a:r>
              <a:rPr sz="4400" dirty="0"/>
              <a:t>Kurtosis</a:t>
            </a:r>
            <a:endParaRPr sz="4400"/>
          </a:p>
        </p:txBody>
      </p:sp>
      <p:grpSp>
        <p:nvGrpSpPr>
          <p:cNvPr id="3" name="object 3"/>
          <p:cNvGrpSpPr/>
          <p:nvPr/>
        </p:nvGrpSpPr>
        <p:grpSpPr>
          <a:xfrm>
            <a:off x="2124830" y="2231336"/>
            <a:ext cx="7192645" cy="3519170"/>
            <a:chOff x="2124830" y="2231336"/>
            <a:chExt cx="7192645" cy="3519170"/>
          </a:xfrm>
        </p:grpSpPr>
        <p:pic>
          <p:nvPicPr>
            <p:cNvPr id="4" name="object 4"/>
            <p:cNvPicPr/>
            <p:nvPr/>
          </p:nvPicPr>
          <p:blipFill>
            <a:blip r:embed="rId2" cstate="print"/>
            <a:stretch>
              <a:fillRect/>
            </a:stretch>
          </p:blipFill>
          <p:spPr>
            <a:xfrm>
              <a:off x="2124830" y="2231336"/>
              <a:ext cx="7192517" cy="3519148"/>
            </a:xfrm>
            <a:prstGeom prst="rect">
              <a:avLst/>
            </a:prstGeom>
          </p:spPr>
        </p:pic>
        <p:sp>
          <p:nvSpPr>
            <p:cNvPr id="5" name="object 5"/>
            <p:cNvSpPr/>
            <p:nvPr/>
          </p:nvSpPr>
          <p:spPr>
            <a:xfrm>
              <a:off x="3055620" y="2246756"/>
              <a:ext cx="4479925" cy="2566035"/>
            </a:xfrm>
            <a:custGeom>
              <a:avLst/>
              <a:gdLst/>
              <a:ahLst/>
              <a:cxnLst/>
              <a:rect l="l" t="t" r="r" b="b"/>
              <a:pathLst>
                <a:path w="4479925" h="2566035">
                  <a:moveTo>
                    <a:pt x="762" y="2201672"/>
                  </a:moveTo>
                  <a:lnTo>
                    <a:pt x="622" y="2200935"/>
                  </a:lnTo>
                  <a:lnTo>
                    <a:pt x="647" y="2201672"/>
                  </a:lnTo>
                  <a:close/>
                </a:path>
                <a:path w="4479925" h="2566035">
                  <a:moveTo>
                    <a:pt x="876" y="2205494"/>
                  </a:moveTo>
                  <a:lnTo>
                    <a:pt x="609" y="2201176"/>
                  </a:lnTo>
                  <a:lnTo>
                    <a:pt x="508" y="2205101"/>
                  </a:lnTo>
                  <a:lnTo>
                    <a:pt x="876" y="2205494"/>
                  </a:lnTo>
                  <a:close/>
                </a:path>
                <a:path w="4479925" h="2566035">
                  <a:moveTo>
                    <a:pt x="993902" y="2124456"/>
                  </a:moveTo>
                  <a:lnTo>
                    <a:pt x="992886" y="2118360"/>
                  </a:lnTo>
                  <a:lnTo>
                    <a:pt x="990092" y="2116328"/>
                  </a:lnTo>
                  <a:lnTo>
                    <a:pt x="942594" y="2122678"/>
                  </a:lnTo>
                  <a:lnTo>
                    <a:pt x="942848" y="2122678"/>
                  </a:lnTo>
                  <a:lnTo>
                    <a:pt x="885571" y="2128520"/>
                  </a:lnTo>
                  <a:lnTo>
                    <a:pt x="885317" y="2128520"/>
                  </a:lnTo>
                  <a:lnTo>
                    <a:pt x="815467" y="2137664"/>
                  </a:lnTo>
                  <a:lnTo>
                    <a:pt x="815213" y="2137664"/>
                  </a:lnTo>
                  <a:lnTo>
                    <a:pt x="732790" y="2150999"/>
                  </a:lnTo>
                  <a:lnTo>
                    <a:pt x="732536" y="2150999"/>
                  </a:lnTo>
                  <a:lnTo>
                    <a:pt x="639318" y="2168652"/>
                  </a:lnTo>
                  <a:lnTo>
                    <a:pt x="542163" y="2185924"/>
                  </a:lnTo>
                  <a:lnTo>
                    <a:pt x="542290" y="2185924"/>
                  </a:lnTo>
                  <a:lnTo>
                    <a:pt x="445516" y="2200910"/>
                  </a:lnTo>
                  <a:lnTo>
                    <a:pt x="446024" y="2200910"/>
                  </a:lnTo>
                  <a:lnTo>
                    <a:pt x="357378" y="2209165"/>
                  </a:lnTo>
                  <a:lnTo>
                    <a:pt x="211201" y="2209165"/>
                  </a:lnTo>
                  <a:lnTo>
                    <a:pt x="155067" y="2207387"/>
                  </a:lnTo>
                  <a:lnTo>
                    <a:pt x="107696" y="2204974"/>
                  </a:lnTo>
                  <a:lnTo>
                    <a:pt x="108204" y="2204974"/>
                  </a:lnTo>
                  <a:lnTo>
                    <a:pt x="96316" y="2203704"/>
                  </a:lnTo>
                  <a:lnTo>
                    <a:pt x="71374" y="2201037"/>
                  </a:lnTo>
                  <a:lnTo>
                    <a:pt x="71755" y="2201037"/>
                  </a:lnTo>
                  <a:lnTo>
                    <a:pt x="45732" y="2197354"/>
                  </a:lnTo>
                  <a:lnTo>
                    <a:pt x="44742" y="2197227"/>
                  </a:lnTo>
                  <a:lnTo>
                    <a:pt x="44361" y="2197100"/>
                  </a:lnTo>
                  <a:lnTo>
                    <a:pt x="30111" y="2192782"/>
                  </a:lnTo>
                  <a:lnTo>
                    <a:pt x="27178" y="2191893"/>
                  </a:lnTo>
                  <a:lnTo>
                    <a:pt x="25400" y="2191639"/>
                  </a:lnTo>
                  <a:lnTo>
                    <a:pt x="16598" y="2191042"/>
                  </a:lnTo>
                  <a:lnTo>
                    <a:pt x="16598" y="2201672"/>
                  </a:lnTo>
                  <a:lnTo>
                    <a:pt x="16497" y="2203640"/>
                  </a:lnTo>
                  <a:lnTo>
                    <a:pt x="16510" y="2201672"/>
                  </a:lnTo>
                  <a:lnTo>
                    <a:pt x="16598" y="2191042"/>
                  </a:lnTo>
                  <a:lnTo>
                    <a:pt x="14224" y="2190877"/>
                  </a:lnTo>
                  <a:lnTo>
                    <a:pt x="13716" y="2190750"/>
                  </a:lnTo>
                  <a:lnTo>
                    <a:pt x="6096" y="2190750"/>
                  </a:lnTo>
                  <a:lnTo>
                    <a:pt x="3683" y="2191893"/>
                  </a:lnTo>
                  <a:lnTo>
                    <a:pt x="635" y="2195957"/>
                  </a:lnTo>
                  <a:lnTo>
                    <a:pt x="0" y="2198497"/>
                  </a:lnTo>
                  <a:lnTo>
                    <a:pt x="533" y="2200567"/>
                  </a:lnTo>
                  <a:lnTo>
                    <a:pt x="508" y="2200275"/>
                  </a:lnTo>
                  <a:lnTo>
                    <a:pt x="622" y="2200897"/>
                  </a:lnTo>
                  <a:lnTo>
                    <a:pt x="635" y="2200275"/>
                  </a:lnTo>
                  <a:lnTo>
                    <a:pt x="635" y="2200910"/>
                  </a:lnTo>
                  <a:lnTo>
                    <a:pt x="762" y="2201672"/>
                  </a:lnTo>
                  <a:lnTo>
                    <a:pt x="774" y="2203704"/>
                  </a:lnTo>
                  <a:lnTo>
                    <a:pt x="876" y="2205482"/>
                  </a:lnTo>
                  <a:lnTo>
                    <a:pt x="889" y="2205609"/>
                  </a:lnTo>
                  <a:lnTo>
                    <a:pt x="1917" y="2206587"/>
                  </a:lnTo>
                  <a:lnTo>
                    <a:pt x="3937" y="2208657"/>
                  </a:lnTo>
                  <a:lnTo>
                    <a:pt x="4178" y="2208682"/>
                  </a:lnTo>
                  <a:lnTo>
                    <a:pt x="4445" y="2208911"/>
                  </a:lnTo>
                  <a:lnTo>
                    <a:pt x="8382" y="2208911"/>
                  </a:lnTo>
                  <a:lnTo>
                    <a:pt x="12700" y="2209038"/>
                  </a:lnTo>
                  <a:lnTo>
                    <a:pt x="12839" y="2208911"/>
                  </a:lnTo>
                  <a:lnTo>
                    <a:pt x="12979" y="2208784"/>
                  </a:lnTo>
                  <a:lnTo>
                    <a:pt x="15151" y="2208784"/>
                  </a:lnTo>
                  <a:lnTo>
                    <a:pt x="19939" y="2209673"/>
                  </a:lnTo>
                  <a:lnTo>
                    <a:pt x="20447" y="2209673"/>
                  </a:lnTo>
                  <a:lnTo>
                    <a:pt x="25958" y="2210282"/>
                  </a:lnTo>
                  <a:lnTo>
                    <a:pt x="31623" y="2211451"/>
                  </a:lnTo>
                  <a:lnTo>
                    <a:pt x="31242" y="2211324"/>
                  </a:lnTo>
                  <a:lnTo>
                    <a:pt x="39624" y="2213483"/>
                  </a:lnTo>
                  <a:lnTo>
                    <a:pt x="39370" y="2213356"/>
                  </a:lnTo>
                  <a:lnTo>
                    <a:pt x="46609" y="2215515"/>
                  </a:lnTo>
                  <a:lnTo>
                    <a:pt x="46482" y="2215388"/>
                  </a:lnTo>
                  <a:lnTo>
                    <a:pt x="58674" y="2219198"/>
                  </a:lnTo>
                  <a:lnTo>
                    <a:pt x="58166" y="2219071"/>
                  </a:lnTo>
                  <a:lnTo>
                    <a:pt x="99949" y="2235835"/>
                  </a:lnTo>
                  <a:lnTo>
                    <a:pt x="103632" y="2237232"/>
                  </a:lnTo>
                  <a:lnTo>
                    <a:pt x="107696" y="2235454"/>
                  </a:lnTo>
                  <a:lnTo>
                    <a:pt x="110490" y="2228342"/>
                  </a:lnTo>
                  <a:lnTo>
                    <a:pt x="108839" y="2224278"/>
                  </a:lnTo>
                  <a:lnTo>
                    <a:pt x="105283" y="2222754"/>
                  </a:lnTo>
                  <a:lnTo>
                    <a:pt x="99783" y="2220518"/>
                  </a:lnTo>
                  <a:lnTo>
                    <a:pt x="106426" y="2221230"/>
                  </a:lnTo>
                  <a:lnTo>
                    <a:pt x="106807" y="2221230"/>
                  </a:lnTo>
                  <a:lnTo>
                    <a:pt x="154305" y="2223770"/>
                  </a:lnTo>
                  <a:lnTo>
                    <a:pt x="210693" y="2225675"/>
                  </a:lnTo>
                  <a:lnTo>
                    <a:pt x="358902" y="2225675"/>
                  </a:lnTo>
                  <a:lnTo>
                    <a:pt x="447548" y="2217420"/>
                  </a:lnTo>
                  <a:lnTo>
                    <a:pt x="448056" y="2217293"/>
                  </a:lnTo>
                  <a:lnTo>
                    <a:pt x="500100" y="2209165"/>
                  </a:lnTo>
                  <a:lnTo>
                    <a:pt x="544830" y="2202180"/>
                  </a:lnTo>
                  <a:lnTo>
                    <a:pt x="545084" y="2202180"/>
                  </a:lnTo>
                  <a:lnTo>
                    <a:pt x="642239" y="2184781"/>
                  </a:lnTo>
                  <a:lnTo>
                    <a:pt x="642366" y="2184781"/>
                  </a:lnTo>
                  <a:lnTo>
                    <a:pt x="735584" y="2167128"/>
                  </a:lnTo>
                  <a:lnTo>
                    <a:pt x="735330" y="2167255"/>
                  </a:lnTo>
                  <a:lnTo>
                    <a:pt x="736104" y="2167128"/>
                  </a:lnTo>
                  <a:lnTo>
                    <a:pt x="817753" y="2153793"/>
                  </a:lnTo>
                  <a:lnTo>
                    <a:pt x="817626" y="2153793"/>
                  </a:lnTo>
                  <a:lnTo>
                    <a:pt x="887349" y="2144268"/>
                  </a:lnTo>
                  <a:lnTo>
                    <a:pt x="944499" y="2137156"/>
                  </a:lnTo>
                  <a:lnTo>
                    <a:pt x="945007" y="2137029"/>
                  </a:lnTo>
                  <a:lnTo>
                    <a:pt x="991997" y="2127250"/>
                  </a:lnTo>
                  <a:lnTo>
                    <a:pt x="993902" y="2124456"/>
                  </a:lnTo>
                  <a:close/>
                </a:path>
                <a:path w="4479925" h="2566035">
                  <a:moveTo>
                    <a:pt x="1161161" y="1230503"/>
                  </a:moveTo>
                  <a:lnTo>
                    <a:pt x="1159129" y="1227201"/>
                  </a:lnTo>
                  <a:lnTo>
                    <a:pt x="1157097" y="1224026"/>
                  </a:lnTo>
                  <a:lnTo>
                    <a:pt x="1152906" y="1222883"/>
                  </a:lnTo>
                  <a:lnTo>
                    <a:pt x="1149477" y="1224788"/>
                  </a:lnTo>
                  <a:lnTo>
                    <a:pt x="1109091" y="1248156"/>
                  </a:lnTo>
                  <a:lnTo>
                    <a:pt x="1108583" y="1248410"/>
                  </a:lnTo>
                  <a:lnTo>
                    <a:pt x="1052068" y="1286014"/>
                  </a:lnTo>
                  <a:lnTo>
                    <a:pt x="1051814" y="1286256"/>
                  </a:lnTo>
                  <a:lnTo>
                    <a:pt x="980440" y="1337310"/>
                  </a:lnTo>
                  <a:lnTo>
                    <a:pt x="980313" y="1337449"/>
                  </a:lnTo>
                  <a:lnTo>
                    <a:pt x="899287" y="1398016"/>
                  </a:lnTo>
                  <a:lnTo>
                    <a:pt x="899160" y="1398143"/>
                  </a:lnTo>
                  <a:lnTo>
                    <a:pt x="814578" y="1464310"/>
                  </a:lnTo>
                  <a:lnTo>
                    <a:pt x="814451" y="1464437"/>
                  </a:lnTo>
                  <a:lnTo>
                    <a:pt x="731393" y="1530985"/>
                  </a:lnTo>
                  <a:lnTo>
                    <a:pt x="731647" y="1530858"/>
                  </a:lnTo>
                  <a:lnTo>
                    <a:pt x="653161" y="1588770"/>
                  </a:lnTo>
                  <a:lnTo>
                    <a:pt x="653415" y="1588643"/>
                  </a:lnTo>
                  <a:lnTo>
                    <a:pt x="583311" y="1637284"/>
                  </a:lnTo>
                  <a:lnTo>
                    <a:pt x="583565" y="1637157"/>
                  </a:lnTo>
                  <a:lnTo>
                    <a:pt x="526415" y="1674114"/>
                  </a:lnTo>
                  <a:lnTo>
                    <a:pt x="525957" y="1674368"/>
                  </a:lnTo>
                  <a:lnTo>
                    <a:pt x="481482" y="1699526"/>
                  </a:lnTo>
                  <a:lnTo>
                    <a:pt x="448056" y="1711350"/>
                  </a:lnTo>
                  <a:lnTo>
                    <a:pt x="425069" y="1711579"/>
                  </a:lnTo>
                  <a:lnTo>
                    <a:pt x="408520" y="1709674"/>
                  </a:lnTo>
                  <a:lnTo>
                    <a:pt x="405117" y="1709293"/>
                  </a:lnTo>
                  <a:lnTo>
                    <a:pt x="404812" y="1709166"/>
                  </a:lnTo>
                  <a:lnTo>
                    <a:pt x="391833" y="1704213"/>
                  </a:lnTo>
                  <a:lnTo>
                    <a:pt x="390918" y="1703870"/>
                  </a:lnTo>
                  <a:lnTo>
                    <a:pt x="390156" y="1703324"/>
                  </a:lnTo>
                  <a:lnTo>
                    <a:pt x="377621" y="1694434"/>
                  </a:lnTo>
                  <a:lnTo>
                    <a:pt x="376974" y="1693976"/>
                  </a:lnTo>
                  <a:lnTo>
                    <a:pt x="376669" y="1693672"/>
                  </a:lnTo>
                  <a:lnTo>
                    <a:pt x="364236" y="1681353"/>
                  </a:lnTo>
                  <a:lnTo>
                    <a:pt x="363804" y="1680845"/>
                  </a:lnTo>
                  <a:lnTo>
                    <a:pt x="351536" y="1666240"/>
                  </a:lnTo>
                  <a:lnTo>
                    <a:pt x="350989" y="1665617"/>
                  </a:lnTo>
                  <a:lnTo>
                    <a:pt x="350901" y="1665478"/>
                  </a:lnTo>
                  <a:lnTo>
                    <a:pt x="340233" y="1649095"/>
                  </a:lnTo>
                  <a:lnTo>
                    <a:pt x="340106" y="1648968"/>
                  </a:lnTo>
                  <a:lnTo>
                    <a:pt x="328168" y="1631315"/>
                  </a:lnTo>
                  <a:lnTo>
                    <a:pt x="327939" y="1630934"/>
                  </a:lnTo>
                  <a:lnTo>
                    <a:pt x="322186" y="1621155"/>
                  </a:lnTo>
                  <a:lnTo>
                    <a:pt x="317627" y="1613408"/>
                  </a:lnTo>
                  <a:lnTo>
                    <a:pt x="317627" y="1613281"/>
                  </a:lnTo>
                  <a:lnTo>
                    <a:pt x="308622" y="1598676"/>
                  </a:lnTo>
                  <a:lnTo>
                    <a:pt x="308229" y="1598041"/>
                  </a:lnTo>
                  <a:lnTo>
                    <a:pt x="307987" y="1597406"/>
                  </a:lnTo>
                  <a:lnTo>
                    <a:pt x="298323" y="1572387"/>
                  </a:lnTo>
                  <a:lnTo>
                    <a:pt x="293878" y="1570482"/>
                  </a:lnTo>
                  <a:lnTo>
                    <a:pt x="286004" y="1573530"/>
                  </a:lnTo>
                  <a:lnTo>
                    <a:pt x="284099" y="1577975"/>
                  </a:lnTo>
                  <a:lnTo>
                    <a:pt x="285496" y="1581912"/>
                  </a:lnTo>
                  <a:lnTo>
                    <a:pt x="294132" y="1604264"/>
                  </a:lnTo>
                  <a:lnTo>
                    <a:pt x="294767" y="1605407"/>
                  </a:lnTo>
                  <a:lnTo>
                    <a:pt x="304419" y="1621282"/>
                  </a:lnTo>
                  <a:lnTo>
                    <a:pt x="304419" y="1621155"/>
                  </a:lnTo>
                  <a:lnTo>
                    <a:pt x="314706" y="1639189"/>
                  </a:lnTo>
                  <a:lnTo>
                    <a:pt x="315087" y="1639697"/>
                  </a:lnTo>
                  <a:lnTo>
                    <a:pt x="327279" y="1657604"/>
                  </a:lnTo>
                  <a:lnTo>
                    <a:pt x="327152" y="1657477"/>
                  </a:lnTo>
                  <a:lnTo>
                    <a:pt x="327228" y="1657604"/>
                  </a:lnTo>
                  <a:lnTo>
                    <a:pt x="338201" y="1674749"/>
                  </a:lnTo>
                  <a:lnTo>
                    <a:pt x="338836" y="1675638"/>
                  </a:lnTo>
                  <a:lnTo>
                    <a:pt x="352171" y="1691513"/>
                  </a:lnTo>
                  <a:lnTo>
                    <a:pt x="352552" y="1692021"/>
                  </a:lnTo>
                  <a:lnTo>
                    <a:pt x="381762" y="1717421"/>
                  </a:lnTo>
                  <a:lnTo>
                    <a:pt x="423037" y="1728216"/>
                  </a:lnTo>
                  <a:lnTo>
                    <a:pt x="449961" y="1728470"/>
                  </a:lnTo>
                  <a:lnTo>
                    <a:pt x="452755" y="1728089"/>
                  </a:lnTo>
                  <a:lnTo>
                    <a:pt x="488188" y="1716151"/>
                  </a:lnTo>
                  <a:lnTo>
                    <a:pt x="489585" y="1715516"/>
                  </a:lnTo>
                  <a:lnTo>
                    <a:pt x="496455" y="1711706"/>
                  </a:lnTo>
                  <a:lnTo>
                    <a:pt x="497141" y="1711325"/>
                  </a:lnTo>
                  <a:lnTo>
                    <a:pt x="517779" y="1699895"/>
                  </a:lnTo>
                  <a:lnTo>
                    <a:pt x="518922" y="1699260"/>
                  </a:lnTo>
                  <a:lnTo>
                    <a:pt x="535432" y="1690116"/>
                  </a:lnTo>
                  <a:lnTo>
                    <a:pt x="535940" y="1689862"/>
                  </a:lnTo>
                  <a:lnTo>
                    <a:pt x="593725" y="1652905"/>
                  </a:lnTo>
                  <a:lnTo>
                    <a:pt x="593979" y="1652778"/>
                  </a:lnTo>
                  <a:lnTo>
                    <a:pt x="616521" y="1637157"/>
                  </a:lnTo>
                  <a:lnTo>
                    <a:pt x="664210" y="1604137"/>
                  </a:lnTo>
                  <a:lnTo>
                    <a:pt x="664337" y="1604010"/>
                  </a:lnTo>
                  <a:lnTo>
                    <a:pt x="685190" y="1588643"/>
                  </a:lnTo>
                  <a:lnTo>
                    <a:pt x="742950" y="1546098"/>
                  </a:lnTo>
                  <a:lnTo>
                    <a:pt x="743204" y="1545844"/>
                  </a:lnTo>
                  <a:lnTo>
                    <a:pt x="761936" y="1530858"/>
                  </a:lnTo>
                  <a:lnTo>
                    <a:pt x="826389" y="1479296"/>
                  </a:lnTo>
                  <a:lnTo>
                    <a:pt x="826262" y="1479296"/>
                  </a:lnTo>
                  <a:lnTo>
                    <a:pt x="910805" y="1413256"/>
                  </a:lnTo>
                  <a:lnTo>
                    <a:pt x="910971" y="1413129"/>
                  </a:lnTo>
                  <a:lnTo>
                    <a:pt x="910717" y="1413256"/>
                  </a:lnTo>
                  <a:lnTo>
                    <a:pt x="991743" y="1352804"/>
                  </a:lnTo>
                  <a:lnTo>
                    <a:pt x="991616" y="1352931"/>
                  </a:lnTo>
                  <a:lnTo>
                    <a:pt x="991781" y="1352804"/>
                  </a:lnTo>
                  <a:lnTo>
                    <a:pt x="1062863" y="1301762"/>
                  </a:lnTo>
                  <a:lnTo>
                    <a:pt x="1062736" y="1301889"/>
                  </a:lnTo>
                  <a:lnTo>
                    <a:pt x="1062913" y="1301762"/>
                  </a:lnTo>
                  <a:lnTo>
                    <a:pt x="1118616" y="1263142"/>
                  </a:lnTo>
                  <a:lnTo>
                    <a:pt x="1118489" y="1263269"/>
                  </a:lnTo>
                  <a:lnTo>
                    <a:pt x="1118666" y="1263142"/>
                  </a:lnTo>
                  <a:lnTo>
                    <a:pt x="1160272" y="1234694"/>
                  </a:lnTo>
                  <a:lnTo>
                    <a:pt x="1161161" y="1230503"/>
                  </a:lnTo>
                  <a:close/>
                </a:path>
                <a:path w="4479925" h="2566035">
                  <a:moveTo>
                    <a:pt x="1634744" y="1390345"/>
                  </a:moveTo>
                  <a:lnTo>
                    <a:pt x="1634236" y="1392682"/>
                  </a:lnTo>
                  <a:lnTo>
                    <a:pt x="1634744" y="1393964"/>
                  </a:lnTo>
                  <a:lnTo>
                    <a:pt x="1634744" y="1390345"/>
                  </a:lnTo>
                  <a:close/>
                </a:path>
                <a:path w="4479925" h="2566035">
                  <a:moveTo>
                    <a:pt x="1877441" y="2222881"/>
                  </a:moveTo>
                  <a:lnTo>
                    <a:pt x="1877314" y="2220722"/>
                  </a:lnTo>
                  <a:lnTo>
                    <a:pt x="1874520" y="2218182"/>
                  </a:lnTo>
                  <a:lnTo>
                    <a:pt x="1872361" y="2218055"/>
                  </a:lnTo>
                  <a:lnTo>
                    <a:pt x="1870964" y="2219452"/>
                  </a:lnTo>
                  <a:lnTo>
                    <a:pt x="1851152" y="2237486"/>
                  </a:lnTo>
                  <a:lnTo>
                    <a:pt x="1825625" y="2262378"/>
                  </a:lnTo>
                  <a:lnTo>
                    <a:pt x="1825498" y="2262378"/>
                  </a:lnTo>
                  <a:lnTo>
                    <a:pt x="1794129" y="2293493"/>
                  </a:lnTo>
                  <a:lnTo>
                    <a:pt x="1760855" y="2328164"/>
                  </a:lnTo>
                  <a:lnTo>
                    <a:pt x="1697228" y="2399792"/>
                  </a:lnTo>
                  <a:lnTo>
                    <a:pt x="1697101" y="2399792"/>
                  </a:lnTo>
                  <a:lnTo>
                    <a:pt x="1668145" y="2433447"/>
                  </a:lnTo>
                  <a:lnTo>
                    <a:pt x="1668018" y="2433574"/>
                  </a:lnTo>
                  <a:lnTo>
                    <a:pt x="1643634" y="2463927"/>
                  </a:lnTo>
                  <a:lnTo>
                    <a:pt x="1643634" y="2463800"/>
                  </a:lnTo>
                  <a:lnTo>
                    <a:pt x="1643519" y="2463927"/>
                  </a:lnTo>
                  <a:lnTo>
                    <a:pt x="1621155" y="2490597"/>
                  </a:lnTo>
                  <a:lnTo>
                    <a:pt x="1620901" y="2490851"/>
                  </a:lnTo>
                  <a:lnTo>
                    <a:pt x="1602867" y="2516251"/>
                  </a:lnTo>
                  <a:lnTo>
                    <a:pt x="1602740" y="2516378"/>
                  </a:lnTo>
                  <a:lnTo>
                    <a:pt x="1575435" y="2558542"/>
                  </a:lnTo>
                  <a:lnTo>
                    <a:pt x="1574165" y="2560574"/>
                  </a:lnTo>
                  <a:lnTo>
                    <a:pt x="1574800" y="2563114"/>
                  </a:lnTo>
                  <a:lnTo>
                    <a:pt x="1578610" y="2565654"/>
                  </a:lnTo>
                  <a:lnTo>
                    <a:pt x="1581150" y="2565019"/>
                  </a:lnTo>
                  <a:lnTo>
                    <a:pt x="1582420" y="2563114"/>
                  </a:lnTo>
                  <a:lnTo>
                    <a:pt x="1609801" y="2521331"/>
                  </a:lnTo>
                  <a:lnTo>
                    <a:pt x="1609979" y="2521077"/>
                  </a:lnTo>
                  <a:lnTo>
                    <a:pt x="1609725" y="2521331"/>
                  </a:lnTo>
                  <a:lnTo>
                    <a:pt x="1628203" y="2496566"/>
                  </a:lnTo>
                  <a:lnTo>
                    <a:pt x="1628394" y="2496312"/>
                  </a:lnTo>
                  <a:lnTo>
                    <a:pt x="1628140" y="2496566"/>
                  </a:lnTo>
                  <a:lnTo>
                    <a:pt x="1651000" y="2470023"/>
                  </a:lnTo>
                  <a:lnTo>
                    <a:pt x="1651127" y="2469896"/>
                  </a:lnTo>
                  <a:lnTo>
                    <a:pt x="1675523" y="2439924"/>
                  </a:lnTo>
                  <a:lnTo>
                    <a:pt x="1675638" y="2439797"/>
                  </a:lnTo>
                  <a:lnTo>
                    <a:pt x="1675511" y="2439924"/>
                  </a:lnTo>
                  <a:lnTo>
                    <a:pt x="1704848" y="2406523"/>
                  </a:lnTo>
                  <a:lnTo>
                    <a:pt x="1704848" y="2406650"/>
                  </a:lnTo>
                  <a:lnTo>
                    <a:pt x="1704962" y="2406523"/>
                  </a:lnTo>
                  <a:lnTo>
                    <a:pt x="1736217" y="2371852"/>
                  </a:lnTo>
                  <a:lnTo>
                    <a:pt x="1769110" y="2335784"/>
                  </a:lnTo>
                  <a:lnTo>
                    <a:pt x="1802130" y="2301367"/>
                  </a:lnTo>
                  <a:lnTo>
                    <a:pt x="1833499" y="2270379"/>
                  </a:lnTo>
                  <a:lnTo>
                    <a:pt x="1859026" y="2245614"/>
                  </a:lnTo>
                  <a:lnTo>
                    <a:pt x="1859407" y="2245106"/>
                  </a:lnTo>
                  <a:lnTo>
                    <a:pt x="1876298" y="2224405"/>
                  </a:lnTo>
                  <a:lnTo>
                    <a:pt x="1877441" y="2222881"/>
                  </a:lnTo>
                  <a:close/>
                </a:path>
                <a:path w="4479925" h="2566035">
                  <a:moveTo>
                    <a:pt x="2421255" y="2396871"/>
                  </a:moveTo>
                  <a:lnTo>
                    <a:pt x="2420747" y="2395601"/>
                  </a:lnTo>
                  <a:lnTo>
                    <a:pt x="2420112" y="2394331"/>
                  </a:lnTo>
                  <a:lnTo>
                    <a:pt x="2418969" y="2393315"/>
                  </a:lnTo>
                  <a:lnTo>
                    <a:pt x="2417572" y="2393188"/>
                  </a:lnTo>
                  <a:lnTo>
                    <a:pt x="2386965" y="2388743"/>
                  </a:lnTo>
                  <a:lnTo>
                    <a:pt x="2386203" y="2388743"/>
                  </a:lnTo>
                  <a:lnTo>
                    <a:pt x="2382012" y="2388997"/>
                  </a:lnTo>
                  <a:lnTo>
                    <a:pt x="2378075" y="2389124"/>
                  </a:lnTo>
                  <a:lnTo>
                    <a:pt x="2355215" y="2389124"/>
                  </a:lnTo>
                  <a:lnTo>
                    <a:pt x="2353945" y="2389251"/>
                  </a:lnTo>
                  <a:lnTo>
                    <a:pt x="2338451" y="2395474"/>
                  </a:lnTo>
                  <a:lnTo>
                    <a:pt x="2338705" y="2395347"/>
                  </a:lnTo>
                  <a:lnTo>
                    <a:pt x="2330323" y="2397887"/>
                  </a:lnTo>
                  <a:lnTo>
                    <a:pt x="2329434" y="2399411"/>
                  </a:lnTo>
                  <a:lnTo>
                    <a:pt x="2329853" y="2401189"/>
                  </a:lnTo>
                  <a:lnTo>
                    <a:pt x="2330323" y="2402713"/>
                  </a:lnTo>
                  <a:lnTo>
                    <a:pt x="2331847" y="2403602"/>
                  </a:lnTo>
                  <a:lnTo>
                    <a:pt x="2340864" y="2401570"/>
                  </a:lnTo>
                  <a:lnTo>
                    <a:pt x="2349119" y="2398395"/>
                  </a:lnTo>
                  <a:lnTo>
                    <a:pt x="2349119" y="2398268"/>
                  </a:lnTo>
                  <a:lnTo>
                    <a:pt x="2355697" y="2395728"/>
                  </a:lnTo>
                  <a:lnTo>
                    <a:pt x="2362327" y="2395601"/>
                  </a:lnTo>
                  <a:lnTo>
                    <a:pt x="2378075" y="2395601"/>
                  </a:lnTo>
                  <a:lnTo>
                    <a:pt x="2381885" y="2395728"/>
                  </a:lnTo>
                  <a:lnTo>
                    <a:pt x="2386203" y="2395982"/>
                  </a:lnTo>
                  <a:lnTo>
                    <a:pt x="2385822" y="2395982"/>
                  </a:lnTo>
                  <a:lnTo>
                    <a:pt x="2416429" y="2400935"/>
                  </a:lnTo>
                  <a:lnTo>
                    <a:pt x="2417826" y="2401189"/>
                  </a:lnTo>
                  <a:lnTo>
                    <a:pt x="2419223" y="2400554"/>
                  </a:lnTo>
                  <a:lnTo>
                    <a:pt x="2420201" y="2399411"/>
                  </a:lnTo>
                  <a:lnTo>
                    <a:pt x="2421001" y="2398395"/>
                  </a:lnTo>
                  <a:lnTo>
                    <a:pt x="2421255" y="2396871"/>
                  </a:lnTo>
                  <a:close/>
                </a:path>
                <a:path w="4479925" h="2566035">
                  <a:moveTo>
                    <a:pt x="2646426" y="47752"/>
                  </a:moveTo>
                  <a:lnTo>
                    <a:pt x="2646172" y="43434"/>
                  </a:lnTo>
                  <a:lnTo>
                    <a:pt x="2644267" y="41783"/>
                  </a:lnTo>
                  <a:lnTo>
                    <a:pt x="2642108" y="41910"/>
                  </a:lnTo>
                  <a:lnTo>
                    <a:pt x="2447671" y="56896"/>
                  </a:lnTo>
                  <a:lnTo>
                    <a:pt x="2365883" y="64516"/>
                  </a:lnTo>
                  <a:lnTo>
                    <a:pt x="2363597" y="64770"/>
                  </a:lnTo>
                  <a:lnTo>
                    <a:pt x="2362073" y="66675"/>
                  </a:lnTo>
                  <a:lnTo>
                    <a:pt x="2362200" y="68961"/>
                  </a:lnTo>
                  <a:lnTo>
                    <a:pt x="2362454" y="71247"/>
                  </a:lnTo>
                  <a:lnTo>
                    <a:pt x="2364359" y="72898"/>
                  </a:lnTo>
                  <a:lnTo>
                    <a:pt x="2366645" y="72644"/>
                  </a:lnTo>
                  <a:lnTo>
                    <a:pt x="2448433" y="65151"/>
                  </a:lnTo>
                  <a:lnTo>
                    <a:pt x="2642743" y="49784"/>
                  </a:lnTo>
                  <a:lnTo>
                    <a:pt x="2644902" y="49657"/>
                  </a:lnTo>
                  <a:lnTo>
                    <a:pt x="2646426" y="47752"/>
                  </a:lnTo>
                  <a:close/>
                </a:path>
                <a:path w="4479925" h="2566035">
                  <a:moveTo>
                    <a:pt x="3094761" y="14986"/>
                  </a:moveTo>
                  <a:lnTo>
                    <a:pt x="3090545" y="14986"/>
                  </a:lnTo>
                  <a:lnTo>
                    <a:pt x="3088602" y="14986"/>
                  </a:lnTo>
                  <a:lnTo>
                    <a:pt x="3089148" y="16764"/>
                  </a:lnTo>
                  <a:lnTo>
                    <a:pt x="3089402" y="17907"/>
                  </a:lnTo>
                  <a:lnTo>
                    <a:pt x="3090545" y="18669"/>
                  </a:lnTo>
                  <a:lnTo>
                    <a:pt x="3092831" y="18669"/>
                  </a:lnTo>
                  <a:lnTo>
                    <a:pt x="3093974" y="17907"/>
                  </a:lnTo>
                  <a:lnTo>
                    <a:pt x="3094228" y="16764"/>
                  </a:lnTo>
                  <a:lnTo>
                    <a:pt x="3094761" y="14986"/>
                  </a:lnTo>
                  <a:close/>
                </a:path>
                <a:path w="4479925" h="2566035">
                  <a:moveTo>
                    <a:pt x="3095625" y="12192"/>
                  </a:moveTo>
                  <a:lnTo>
                    <a:pt x="3079191" y="1016"/>
                  </a:lnTo>
                  <a:lnTo>
                    <a:pt x="3076575" y="762"/>
                  </a:lnTo>
                  <a:lnTo>
                    <a:pt x="3076194" y="762"/>
                  </a:lnTo>
                  <a:lnTo>
                    <a:pt x="3067177" y="381"/>
                  </a:lnTo>
                  <a:lnTo>
                    <a:pt x="3054477" y="127"/>
                  </a:lnTo>
                  <a:lnTo>
                    <a:pt x="3051937" y="0"/>
                  </a:lnTo>
                  <a:lnTo>
                    <a:pt x="3048381" y="635"/>
                  </a:lnTo>
                  <a:lnTo>
                    <a:pt x="3047568" y="1016"/>
                  </a:lnTo>
                  <a:lnTo>
                    <a:pt x="3039872" y="1016"/>
                  </a:lnTo>
                  <a:lnTo>
                    <a:pt x="3026537" y="889"/>
                  </a:lnTo>
                  <a:lnTo>
                    <a:pt x="2932811" y="889"/>
                  </a:lnTo>
                  <a:lnTo>
                    <a:pt x="2880614" y="1524"/>
                  </a:lnTo>
                  <a:lnTo>
                    <a:pt x="2742311" y="4826"/>
                  </a:lnTo>
                  <a:lnTo>
                    <a:pt x="2654681" y="8001"/>
                  </a:lnTo>
                  <a:lnTo>
                    <a:pt x="2555875" y="13081"/>
                  </a:lnTo>
                  <a:lnTo>
                    <a:pt x="2340737" y="28956"/>
                  </a:lnTo>
                  <a:lnTo>
                    <a:pt x="2233041" y="38354"/>
                  </a:lnTo>
                  <a:lnTo>
                    <a:pt x="2232914" y="38354"/>
                  </a:lnTo>
                  <a:lnTo>
                    <a:pt x="2126996" y="49657"/>
                  </a:lnTo>
                  <a:lnTo>
                    <a:pt x="2025142" y="61722"/>
                  </a:lnTo>
                  <a:lnTo>
                    <a:pt x="2024888" y="61722"/>
                  </a:lnTo>
                  <a:lnTo>
                    <a:pt x="1926971" y="75057"/>
                  </a:lnTo>
                  <a:lnTo>
                    <a:pt x="1927098" y="75057"/>
                  </a:lnTo>
                  <a:lnTo>
                    <a:pt x="1834515" y="87503"/>
                  </a:lnTo>
                  <a:lnTo>
                    <a:pt x="1834642" y="87503"/>
                  </a:lnTo>
                  <a:lnTo>
                    <a:pt x="1750695" y="98044"/>
                  </a:lnTo>
                  <a:lnTo>
                    <a:pt x="1750822" y="98044"/>
                  </a:lnTo>
                  <a:lnTo>
                    <a:pt x="1679956" y="106299"/>
                  </a:lnTo>
                  <a:lnTo>
                    <a:pt x="1680337" y="106299"/>
                  </a:lnTo>
                  <a:lnTo>
                    <a:pt x="1622044" y="110109"/>
                  </a:lnTo>
                  <a:lnTo>
                    <a:pt x="1577467" y="110236"/>
                  </a:lnTo>
                  <a:lnTo>
                    <a:pt x="1518412" y="110236"/>
                  </a:lnTo>
                  <a:lnTo>
                    <a:pt x="1518412" y="113538"/>
                  </a:lnTo>
                  <a:lnTo>
                    <a:pt x="1517865" y="113004"/>
                  </a:lnTo>
                  <a:lnTo>
                    <a:pt x="1518412" y="113538"/>
                  </a:lnTo>
                  <a:lnTo>
                    <a:pt x="1518412" y="110236"/>
                  </a:lnTo>
                  <a:lnTo>
                    <a:pt x="1516634" y="110236"/>
                  </a:lnTo>
                  <a:lnTo>
                    <a:pt x="1516634" y="112903"/>
                  </a:lnTo>
                  <a:lnTo>
                    <a:pt x="1516634" y="110236"/>
                  </a:lnTo>
                  <a:lnTo>
                    <a:pt x="1515872" y="110236"/>
                  </a:lnTo>
                  <a:lnTo>
                    <a:pt x="1515872" y="123698"/>
                  </a:lnTo>
                  <a:lnTo>
                    <a:pt x="1513433" y="124815"/>
                  </a:lnTo>
                  <a:lnTo>
                    <a:pt x="1514741" y="124206"/>
                  </a:lnTo>
                  <a:lnTo>
                    <a:pt x="1515872" y="123698"/>
                  </a:lnTo>
                  <a:lnTo>
                    <a:pt x="1515872" y="110236"/>
                  </a:lnTo>
                  <a:lnTo>
                    <a:pt x="1511046" y="110236"/>
                  </a:lnTo>
                  <a:lnTo>
                    <a:pt x="1510665" y="110236"/>
                  </a:lnTo>
                  <a:lnTo>
                    <a:pt x="1506855" y="110236"/>
                  </a:lnTo>
                  <a:lnTo>
                    <a:pt x="1503426" y="113538"/>
                  </a:lnTo>
                  <a:lnTo>
                    <a:pt x="1503337" y="116471"/>
                  </a:lnTo>
                  <a:lnTo>
                    <a:pt x="1502664" y="118872"/>
                  </a:lnTo>
                  <a:lnTo>
                    <a:pt x="1503210" y="120370"/>
                  </a:lnTo>
                  <a:lnTo>
                    <a:pt x="1503172" y="121920"/>
                  </a:lnTo>
                  <a:lnTo>
                    <a:pt x="1506474" y="125349"/>
                  </a:lnTo>
                  <a:lnTo>
                    <a:pt x="1508353" y="125412"/>
                  </a:lnTo>
                  <a:lnTo>
                    <a:pt x="1509395" y="126111"/>
                  </a:lnTo>
                  <a:lnTo>
                    <a:pt x="1512951" y="125984"/>
                  </a:lnTo>
                  <a:lnTo>
                    <a:pt x="1513281" y="125730"/>
                  </a:lnTo>
                  <a:lnTo>
                    <a:pt x="1513433" y="125615"/>
                  </a:lnTo>
                  <a:lnTo>
                    <a:pt x="1515237" y="125984"/>
                  </a:lnTo>
                  <a:lnTo>
                    <a:pt x="1516634" y="125730"/>
                  </a:lnTo>
                  <a:lnTo>
                    <a:pt x="1516126" y="125730"/>
                  </a:lnTo>
                  <a:lnTo>
                    <a:pt x="1517370" y="125666"/>
                  </a:lnTo>
                  <a:lnTo>
                    <a:pt x="1518285" y="125984"/>
                  </a:lnTo>
                  <a:lnTo>
                    <a:pt x="1520571" y="126238"/>
                  </a:lnTo>
                  <a:lnTo>
                    <a:pt x="1523212" y="126149"/>
                  </a:lnTo>
                  <a:lnTo>
                    <a:pt x="1527683" y="126746"/>
                  </a:lnTo>
                  <a:lnTo>
                    <a:pt x="1527937" y="126746"/>
                  </a:lnTo>
                  <a:lnTo>
                    <a:pt x="1533652" y="127508"/>
                  </a:lnTo>
                  <a:lnTo>
                    <a:pt x="1549527" y="129159"/>
                  </a:lnTo>
                  <a:lnTo>
                    <a:pt x="1549654" y="129159"/>
                  </a:lnTo>
                  <a:lnTo>
                    <a:pt x="1560068" y="130302"/>
                  </a:lnTo>
                  <a:lnTo>
                    <a:pt x="1559941" y="130175"/>
                  </a:lnTo>
                  <a:lnTo>
                    <a:pt x="1571752" y="131953"/>
                  </a:lnTo>
                  <a:lnTo>
                    <a:pt x="1571498" y="131826"/>
                  </a:lnTo>
                  <a:lnTo>
                    <a:pt x="1583309" y="134366"/>
                  </a:lnTo>
                  <a:lnTo>
                    <a:pt x="1583436" y="134366"/>
                  </a:lnTo>
                  <a:lnTo>
                    <a:pt x="1596771" y="136906"/>
                  </a:lnTo>
                  <a:lnTo>
                    <a:pt x="1596390" y="136779"/>
                  </a:lnTo>
                  <a:lnTo>
                    <a:pt x="1608099" y="140055"/>
                  </a:lnTo>
                  <a:lnTo>
                    <a:pt x="1631315" y="148209"/>
                  </a:lnTo>
                  <a:lnTo>
                    <a:pt x="1631061" y="148082"/>
                  </a:lnTo>
                  <a:lnTo>
                    <a:pt x="1642999" y="152781"/>
                  </a:lnTo>
                  <a:lnTo>
                    <a:pt x="1642872" y="152781"/>
                  </a:lnTo>
                  <a:lnTo>
                    <a:pt x="1656588" y="158496"/>
                  </a:lnTo>
                  <a:lnTo>
                    <a:pt x="1705356" y="182118"/>
                  </a:lnTo>
                  <a:lnTo>
                    <a:pt x="1707769" y="183388"/>
                  </a:lnTo>
                  <a:lnTo>
                    <a:pt x="1710817" y="182245"/>
                  </a:lnTo>
                  <a:lnTo>
                    <a:pt x="1711960" y="179832"/>
                  </a:lnTo>
                  <a:lnTo>
                    <a:pt x="1713103" y="177292"/>
                  </a:lnTo>
                  <a:lnTo>
                    <a:pt x="1712087" y="174371"/>
                  </a:lnTo>
                  <a:lnTo>
                    <a:pt x="1709674" y="173101"/>
                  </a:lnTo>
                  <a:lnTo>
                    <a:pt x="1679257" y="158369"/>
                  </a:lnTo>
                  <a:lnTo>
                    <a:pt x="1660652" y="149352"/>
                  </a:lnTo>
                  <a:lnTo>
                    <a:pt x="1660525" y="149225"/>
                  </a:lnTo>
                  <a:lnTo>
                    <a:pt x="1657769" y="148082"/>
                  </a:lnTo>
                  <a:lnTo>
                    <a:pt x="1646809" y="143510"/>
                  </a:lnTo>
                  <a:lnTo>
                    <a:pt x="1646682" y="143510"/>
                  </a:lnTo>
                  <a:lnTo>
                    <a:pt x="1637741" y="139954"/>
                  </a:lnTo>
                  <a:lnTo>
                    <a:pt x="1634871" y="138811"/>
                  </a:lnTo>
                  <a:lnTo>
                    <a:pt x="1634617" y="138684"/>
                  </a:lnTo>
                  <a:lnTo>
                    <a:pt x="1629219" y="136779"/>
                  </a:lnTo>
                  <a:lnTo>
                    <a:pt x="1615186" y="131826"/>
                  </a:lnTo>
                  <a:lnTo>
                    <a:pt x="1610868" y="130302"/>
                  </a:lnTo>
                  <a:lnTo>
                    <a:pt x="1610410" y="130175"/>
                  </a:lnTo>
                  <a:lnTo>
                    <a:pt x="1599057" y="127000"/>
                  </a:lnTo>
                  <a:lnTo>
                    <a:pt x="1598676" y="127000"/>
                  </a:lnTo>
                  <a:lnTo>
                    <a:pt x="1594002" y="126111"/>
                  </a:lnTo>
                  <a:lnTo>
                    <a:pt x="1591589" y="125666"/>
                  </a:lnTo>
                  <a:lnTo>
                    <a:pt x="1622552" y="125730"/>
                  </a:lnTo>
                  <a:lnTo>
                    <a:pt x="1622933" y="125730"/>
                  </a:lnTo>
                  <a:lnTo>
                    <a:pt x="1681353" y="122301"/>
                  </a:lnTo>
                  <a:lnTo>
                    <a:pt x="1681734" y="122174"/>
                  </a:lnTo>
                  <a:lnTo>
                    <a:pt x="1762023" y="112903"/>
                  </a:lnTo>
                  <a:lnTo>
                    <a:pt x="2027174" y="78359"/>
                  </a:lnTo>
                  <a:lnTo>
                    <a:pt x="2027047" y="78359"/>
                  </a:lnTo>
                  <a:lnTo>
                    <a:pt x="2128901" y="66548"/>
                  </a:lnTo>
                  <a:lnTo>
                    <a:pt x="2128901" y="66675"/>
                  </a:lnTo>
                  <a:lnTo>
                    <a:pt x="2130094" y="66548"/>
                  </a:lnTo>
                  <a:lnTo>
                    <a:pt x="2234692" y="55499"/>
                  </a:lnTo>
                  <a:lnTo>
                    <a:pt x="2342134" y="46228"/>
                  </a:lnTo>
                  <a:lnTo>
                    <a:pt x="2451227" y="37973"/>
                  </a:lnTo>
                  <a:lnTo>
                    <a:pt x="2557018" y="30480"/>
                  </a:lnTo>
                  <a:lnTo>
                    <a:pt x="2556764" y="30480"/>
                  </a:lnTo>
                  <a:lnTo>
                    <a:pt x="2655443" y="25400"/>
                  </a:lnTo>
                  <a:lnTo>
                    <a:pt x="2742819" y="22225"/>
                  </a:lnTo>
                  <a:lnTo>
                    <a:pt x="2880868" y="18923"/>
                  </a:lnTo>
                  <a:lnTo>
                    <a:pt x="2933065" y="18288"/>
                  </a:lnTo>
                  <a:lnTo>
                    <a:pt x="2974721" y="18288"/>
                  </a:lnTo>
                  <a:lnTo>
                    <a:pt x="3026537" y="18161"/>
                  </a:lnTo>
                  <a:lnTo>
                    <a:pt x="3049397" y="18034"/>
                  </a:lnTo>
                  <a:lnTo>
                    <a:pt x="3052572" y="17272"/>
                  </a:lnTo>
                  <a:lnTo>
                    <a:pt x="3053410" y="16891"/>
                  </a:lnTo>
                  <a:lnTo>
                    <a:pt x="3054477" y="16891"/>
                  </a:lnTo>
                  <a:lnTo>
                    <a:pt x="3059811" y="16764"/>
                  </a:lnTo>
                  <a:lnTo>
                    <a:pt x="3076194" y="16129"/>
                  </a:lnTo>
                  <a:lnTo>
                    <a:pt x="3076575" y="16129"/>
                  </a:lnTo>
                  <a:lnTo>
                    <a:pt x="3084449" y="15367"/>
                  </a:lnTo>
                  <a:lnTo>
                    <a:pt x="3085592" y="15113"/>
                  </a:lnTo>
                  <a:lnTo>
                    <a:pt x="3088271" y="14401"/>
                  </a:lnTo>
                  <a:lnTo>
                    <a:pt x="3088284" y="13970"/>
                  </a:lnTo>
                  <a:lnTo>
                    <a:pt x="3088411" y="14376"/>
                  </a:lnTo>
                  <a:lnTo>
                    <a:pt x="3089948" y="14401"/>
                  </a:lnTo>
                  <a:lnTo>
                    <a:pt x="3094939" y="14401"/>
                  </a:lnTo>
                  <a:lnTo>
                    <a:pt x="3095079" y="13970"/>
                  </a:lnTo>
                  <a:lnTo>
                    <a:pt x="3095625" y="12192"/>
                  </a:lnTo>
                  <a:close/>
                </a:path>
                <a:path w="4479925" h="2566035">
                  <a:moveTo>
                    <a:pt x="3401568" y="2258568"/>
                  </a:moveTo>
                  <a:lnTo>
                    <a:pt x="3400806" y="2251964"/>
                  </a:lnTo>
                  <a:lnTo>
                    <a:pt x="3397885" y="2249551"/>
                  </a:lnTo>
                  <a:lnTo>
                    <a:pt x="3394583" y="2249805"/>
                  </a:lnTo>
                  <a:lnTo>
                    <a:pt x="3206369" y="2266823"/>
                  </a:lnTo>
                  <a:lnTo>
                    <a:pt x="2962529" y="2292604"/>
                  </a:lnTo>
                  <a:lnTo>
                    <a:pt x="2962402" y="2292604"/>
                  </a:lnTo>
                  <a:lnTo>
                    <a:pt x="2290572" y="2377948"/>
                  </a:lnTo>
                  <a:lnTo>
                    <a:pt x="2290445" y="2377948"/>
                  </a:lnTo>
                  <a:lnTo>
                    <a:pt x="2199767" y="2391918"/>
                  </a:lnTo>
                  <a:lnTo>
                    <a:pt x="2199640" y="2391918"/>
                  </a:lnTo>
                  <a:lnTo>
                    <a:pt x="2117598" y="2406142"/>
                  </a:lnTo>
                  <a:lnTo>
                    <a:pt x="2117471" y="2406142"/>
                  </a:lnTo>
                  <a:lnTo>
                    <a:pt x="1978914" y="2431669"/>
                  </a:lnTo>
                  <a:lnTo>
                    <a:pt x="1979041" y="2431669"/>
                  </a:lnTo>
                  <a:lnTo>
                    <a:pt x="1923288" y="2441067"/>
                  </a:lnTo>
                  <a:lnTo>
                    <a:pt x="1923415" y="2441067"/>
                  </a:lnTo>
                  <a:lnTo>
                    <a:pt x="1879473" y="2447798"/>
                  </a:lnTo>
                  <a:lnTo>
                    <a:pt x="1879854" y="2447671"/>
                  </a:lnTo>
                  <a:lnTo>
                    <a:pt x="1845310" y="2451481"/>
                  </a:lnTo>
                  <a:lnTo>
                    <a:pt x="1821180" y="2451481"/>
                  </a:lnTo>
                  <a:lnTo>
                    <a:pt x="1790573" y="2451862"/>
                  </a:lnTo>
                  <a:lnTo>
                    <a:pt x="1781937" y="2451862"/>
                  </a:lnTo>
                  <a:lnTo>
                    <a:pt x="1776603" y="2451989"/>
                  </a:lnTo>
                  <a:lnTo>
                    <a:pt x="1775485" y="2452128"/>
                  </a:lnTo>
                  <a:lnTo>
                    <a:pt x="1775485" y="2466048"/>
                  </a:lnTo>
                  <a:lnTo>
                    <a:pt x="1772539" y="2466721"/>
                  </a:lnTo>
                  <a:lnTo>
                    <a:pt x="1775282" y="2466086"/>
                  </a:lnTo>
                  <a:lnTo>
                    <a:pt x="1775485" y="2466048"/>
                  </a:lnTo>
                  <a:lnTo>
                    <a:pt x="1775485" y="2452128"/>
                  </a:lnTo>
                  <a:lnTo>
                    <a:pt x="1774571" y="2452243"/>
                  </a:lnTo>
                  <a:lnTo>
                    <a:pt x="1772869" y="2452751"/>
                  </a:lnTo>
                  <a:lnTo>
                    <a:pt x="1769364" y="2452751"/>
                  </a:lnTo>
                  <a:lnTo>
                    <a:pt x="1766570" y="2454910"/>
                  </a:lnTo>
                  <a:lnTo>
                    <a:pt x="1765808" y="2458085"/>
                  </a:lnTo>
                  <a:lnTo>
                    <a:pt x="1765173" y="2461260"/>
                  </a:lnTo>
                  <a:lnTo>
                    <a:pt x="1766570" y="2464435"/>
                  </a:lnTo>
                  <a:lnTo>
                    <a:pt x="1766760" y="2464549"/>
                  </a:lnTo>
                  <a:lnTo>
                    <a:pt x="1766747" y="2464308"/>
                  </a:lnTo>
                  <a:lnTo>
                    <a:pt x="1766760" y="2464549"/>
                  </a:lnTo>
                  <a:lnTo>
                    <a:pt x="1767205" y="2469515"/>
                  </a:lnTo>
                  <a:lnTo>
                    <a:pt x="1767332" y="2472309"/>
                  </a:lnTo>
                  <a:lnTo>
                    <a:pt x="1769745" y="2474595"/>
                  </a:lnTo>
                  <a:lnTo>
                    <a:pt x="1775460" y="2474595"/>
                  </a:lnTo>
                  <a:lnTo>
                    <a:pt x="1777873" y="2472309"/>
                  </a:lnTo>
                  <a:lnTo>
                    <a:pt x="1778127" y="2469515"/>
                  </a:lnTo>
                  <a:lnTo>
                    <a:pt x="1778304" y="2466721"/>
                  </a:lnTo>
                  <a:lnTo>
                    <a:pt x="1778368" y="2465717"/>
                  </a:lnTo>
                  <a:lnTo>
                    <a:pt x="1775968" y="2466467"/>
                  </a:lnTo>
                  <a:lnTo>
                    <a:pt x="1777161" y="2466086"/>
                  </a:lnTo>
                  <a:lnTo>
                    <a:pt x="1778368" y="2465717"/>
                  </a:lnTo>
                  <a:lnTo>
                    <a:pt x="1778355" y="2465959"/>
                  </a:lnTo>
                  <a:lnTo>
                    <a:pt x="1781937" y="2465959"/>
                  </a:lnTo>
                  <a:lnTo>
                    <a:pt x="1821180" y="2466467"/>
                  </a:lnTo>
                  <a:lnTo>
                    <a:pt x="1846834" y="2466467"/>
                  </a:lnTo>
                  <a:lnTo>
                    <a:pt x="1854504" y="2465705"/>
                  </a:lnTo>
                  <a:lnTo>
                    <a:pt x="1881378" y="2463038"/>
                  </a:lnTo>
                  <a:lnTo>
                    <a:pt x="1881759" y="2463038"/>
                  </a:lnTo>
                  <a:lnTo>
                    <a:pt x="1894941" y="2461133"/>
                  </a:lnTo>
                  <a:lnTo>
                    <a:pt x="1925701" y="2456688"/>
                  </a:lnTo>
                  <a:lnTo>
                    <a:pt x="1925828" y="2456688"/>
                  </a:lnTo>
                  <a:lnTo>
                    <a:pt x="1948014" y="2453005"/>
                  </a:lnTo>
                  <a:lnTo>
                    <a:pt x="1949551" y="2452751"/>
                  </a:lnTo>
                  <a:lnTo>
                    <a:pt x="1979409" y="2447798"/>
                  </a:lnTo>
                  <a:lnTo>
                    <a:pt x="2046859" y="2436114"/>
                  </a:lnTo>
                  <a:lnTo>
                    <a:pt x="2046986" y="2436114"/>
                  </a:lnTo>
                  <a:lnTo>
                    <a:pt x="2120519" y="2422525"/>
                  </a:lnTo>
                  <a:lnTo>
                    <a:pt x="2120392" y="2422525"/>
                  </a:lnTo>
                  <a:lnTo>
                    <a:pt x="2202434" y="2408682"/>
                  </a:lnTo>
                  <a:lnTo>
                    <a:pt x="2202307" y="2408682"/>
                  </a:lnTo>
                  <a:lnTo>
                    <a:pt x="2389124" y="2382012"/>
                  </a:lnTo>
                  <a:lnTo>
                    <a:pt x="2388997" y="2382012"/>
                  </a:lnTo>
                  <a:lnTo>
                    <a:pt x="2492375" y="2368804"/>
                  </a:lnTo>
                  <a:lnTo>
                    <a:pt x="2492248" y="2368804"/>
                  </a:lnTo>
                  <a:lnTo>
                    <a:pt x="2964561" y="2310638"/>
                  </a:lnTo>
                  <a:lnTo>
                    <a:pt x="3208147" y="2284730"/>
                  </a:lnTo>
                  <a:lnTo>
                    <a:pt x="3208274" y="2284730"/>
                  </a:lnTo>
                  <a:lnTo>
                    <a:pt x="3399155" y="2261616"/>
                  </a:lnTo>
                  <a:lnTo>
                    <a:pt x="3401568" y="2258568"/>
                  </a:lnTo>
                  <a:close/>
                </a:path>
                <a:path w="4479925" h="2566035">
                  <a:moveTo>
                    <a:pt x="3435731" y="1208405"/>
                  </a:moveTo>
                  <a:lnTo>
                    <a:pt x="3433699" y="1206373"/>
                  </a:lnTo>
                  <a:lnTo>
                    <a:pt x="3431286" y="1206373"/>
                  </a:lnTo>
                  <a:lnTo>
                    <a:pt x="3348228" y="1203452"/>
                  </a:lnTo>
                  <a:lnTo>
                    <a:pt x="3241675" y="1204595"/>
                  </a:lnTo>
                  <a:lnTo>
                    <a:pt x="3115437" y="1209421"/>
                  </a:lnTo>
                  <a:lnTo>
                    <a:pt x="3115183" y="1209421"/>
                  </a:lnTo>
                  <a:lnTo>
                    <a:pt x="2974848" y="1218311"/>
                  </a:lnTo>
                  <a:lnTo>
                    <a:pt x="2974594" y="1218311"/>
                  </a:lnTo>
                  <a:lnTo>
                    <a:pt x="2822321" y="1232027"/>
                  </a:lnTo>
                  <a:lnTo>
                    <a:pt x="2822194" y="1232027"/>
                  </a:lnTo>
                  <a:lnTo>
                    <a:pt x="2663825" y="1248664"/>
                  </a:lnTo>
                  <a:lnTo>
                    <a:pt x="2663698" y="1248664"/>
                  </a:lnTo>
                  <a:lnTo>
                    <a:pt x="2504948" y="1266571"/>
                  </a:lnTo>
                  <a:lnTo>
                    <a:pt x="2504821" y="1266571"/>
                  </a:lnTo>
                  <a:lnTo>
                    <a:pt x="2352548" y="1285125"/>
                  </a:lnTo>
                  <a:lnTo>
                    <a:pt x="2352421" y="1285240"/>
                  </a:lnTo>
                  <a:lnTo>
                    <a:pt x="2211705" y="1305433"/>
                  </a:lnTo>
                  <a:lnTo>
                    <a:pt x="2211578" y="1305433"/>
                  </a:lnTo>
                  <a:lnTo>
                    <a:pt x="2086356" y="1324610"/>
                  </a:lnTo>
                  <a:lnTo>
                    <a:pt x="2086102" y="1324749"/>
                  </a:lnTo>
                  <a:lnTo>
                    <a:pt x="1890395" y="1360170"/>
                  </a:lnTo>
                  <a:lnTo>
                    <a:pt x="1890522" y="1360170"/>
                  </a:lnTo>
                  <a:lnTo>
                    <a:pt x="1819275" y="1371727"/>
                  </a:lnTo>
                  <a:lnTo>
                    <a:pt x="1819529" y="1371600"/>
                  </a:lnTo>
                  <a:lnTo>
                    <a:pt x="1764030" y="1378966"/>
                  </a:lnTo>
                  <a:lnTo>
                    <a:pt x="1764284" y="1378966"/>
                  </a:lnTo>
                  <a:lnTo>
                    <a:pt x="1722501" y="1383411"/>
                  </a:lnTo>
                  <a:lnTo>
                    <a:pt x="1723009" y="1383411"/>
                  </a:lnTo>
                  <a:lnTo>
                    <a:pt x="1670050" y="1385697"/>
                  </a:lnTo>
                  <a:lnTo>
                    <a:pt x="1655191" y="1385824"/>
                  </a:lnTo>
                  <a:lnTo>
                    <a:pt x="1647190" y="1385824"/>
                  </a:lnTo>
                  <a:lnTo>
                    <a:pt x="1647190" y="1398016"/>
                  </a:lnTo>
                  <a:lnTo>
                    <a:pt x="1646809" y="1398524"/>
                  </a:lnTo>
                  <a:lnTo>
                    <a:pt x="1646072" y="1399413"/>
                  </a:lnTo>
                  <a:lnTo>
                    <a:pt x="1647190" y="1398016"/>
                  </a:lnTo>
                  <a:lnTo>
                    <a:pt x="1647190" y="1385824"/>
                  </a:lnTo>
                  <a:lnTo>
                    <a:pt x="1645831" y="1385824"/>
                  </a:lnTo>
                  <a:lnTo>
                    <a:pt x="1645831" y="1399705"/>
                  </a:lnTo>
                  <a:lnTo>
                    <a:pt x="1645653" y="1399921"/>
                  </a:lnTo>
                  <a:lnTo>
                    <a:pt x="1645704" y="1399679"/>
                  </a:lnTo>
                  <a:lnTo>
                    <a:pt x="1645831" y="1399705"/>
                  </a:lnTo>
                  <a:lnTo>
                    <a:pt x="1645831" y="1385824"/>
                  </a:lnTo>
                  <a:lnTo>
                    <a:pt x="1642935" y="1385824"/>
                  </a:lnTo>
                  <a:lnTo>
                    <a:pt x="1641602" y="1385316"/>
                  </a:lnTo>
                  <a:lnTo>
                    <a:pt x="1638681" y="1385824"/>
                  </a:lnTo>
                  <a:lnTo>
                    <a:pt x="1637792" y="1385824"/>
                  </a:lnTo>
                  <a:lnTo>
                    <a:pt x="1634744" y="1388872"/>
                  </a:lnTo>
                  <a:lnTo>
                    <a:pt x="1634744" y="1390345"/>
                  </a:lnTo>
                  <a:lnTo>
                    <a:pt x="1634871" y="1389761"/>
                  </a:lnTo>
                  <a:lnTo>
                    <a:pt x="1634794" y="1394079"/>
                  </a:lnTo>
                  <a:lnTo>
                    <a:pt x="1635252" y="1395222"/>
                  </a:lnTo>
                  <a:lnTo>
                    <a:pt x="1634744" y="1393964"/>
                  </a:lnTo>
                  <a:lnTo>
                    <a:pt x="1634871" y="1397127"/>
                  </a:lnTo>
                  <a:lnTo>
                    <a:pt x="1636776" y="1399667"/>
                  </a:lnTo>
                  <a:lnTo>
                    <a:pt x="1639443" y="1400556"/>
                  </a:lnTo>
                  <a:lnTo>
                    <a:pt x="1641983" y="1401445"/>
                  </a:lnTo>
                  <a:lnTo>
                    <a:pt x="1645031" y="1400683"/>
                  </a:lnTo>
                  <a:lnTo>
                    <a:pt x="1645551" y="1400048"/>
                  </a:lnTo>
                  <a:lnTo>
                    <a:pt x="1645907" y="1400048"/>
                  </a:lnTo>
                  <a:lnTo>
                    <a:pt x="1649730" y="1401953"/>
                  </a:lnTo>
                  <a:lnTo>
                    <a:pt x="1652651" y="1403350"/>
                  </a:lnTo>
                  <a:lnTo>
                    <a:pt x="1656207" y="1402207"/>
                  </a:lnTo>
                  <a:lnTo>
                    <a:pt x="1657324" y="1400048"/>
                  </a:lnTo>
                  <a:lnTo>
                    <a:pt x="1658327" y="1398016"/>
                  </a:lnTo>
                  <a:lnTo>
                    <a:pt x="1657591" y="1399540"/>
                  </a:lnTo>
                  <a:lnTo>
                    <a:pt x="1670558" y="1399540"/>
                  </a:lnTo>
                  <a:lnTo>
                    <a:pt x="1723517" y="1398397"/>
                  </a:lnTo>
                  <a:lnTo>
                    <a:pt x="1724025" y="1398270"/>
                  </a:lnTo>
                  <a:lnTo>
                    <a:pt x="1765808" y="1394079"/>
                  </a:lnTo>
                  <a:lnTo>
                    <a:pt x="1766062" y="1394079"/>
                  </a:lnTo>
                  <a:lnTo>
                    <a:pt x="1812531" y="1388110"/>
                  </a:lnTo>
                  <a:lnTo>
                    <a:pt x="1821434" y="1386967"/>
                  </a:lnTo>
                  <a:lnTo>
                    <a:pt x="1821688" y="1386967"/>
                  </a:lnTo>
                  <a:lnTo>
                    <a:pt x="1893062" y="1376172"/>
                  </a:lnTo>
                  <a:lnTo>
                    <a:pt x="1893189" y="1376172"/>
                  </a:lnTo>
                  <a:lnTo>
                    <a:pt x="1918589" y="1371727"/>
                  </a:lnTo>
                  <a:lnTo>
                    <a:pt x="2089150" y="1341882"/>
                  </a:lnTo>
                  <a:lnTo>
                    <a:pt x="2088896" y="1341882"/>
                  </a:lnTo>
                  <a:lnTo>
                    <a:pt x="2214245" y="1322959"/>
                  </a:lnTo>
                  <a:lnTo>
                    <a:pt x="2214118" y="1322959"/>
                  </a:lnTo>
                  <a:lnTo>
                    <a:pt x="2354961" y="1302893"/>
                  </a:lnTo>
                  <a:lnTo>
                    <a:pt x="2354707" y="1302893"/>
                  </a:lnTo>
                  <a:lnTo>
                    <a:pt x="2506980" y="1284605"/>
                  </a:lnTo>
                  <a:lnTo>
                    <a:pt x="2506980" y="1284732"/>
                  </a:lnTo>
                  <a:lnTo>
                    <a:pt x="2508097" y="1284605"/>
                  </a:lnTo>
                  <a:lnTo>
                    <a:pt x="2665730" y="1266698"/>
                  </a:lnTo>
                  <a:lnTo>
                    <a:pt x="2665603" y="1266698"/>
                  </a:lnTo>
                  <a:lnTo>
                    <a:pt x="2824099" y="1250061"/>
                  </a:lnTo>
                  <a:lnTo>
                    <a:pt x="2823972" y="1250188"/>
                  </a:lnTo>
                  <a:lnTo>
                    <a:pt x="2825381" y="1250061"/>
                  </a:lnTo>
                  <a:lnTo>
                    <a:pt x="2976245" y="1236472"/>
                  </a:lnTo>
                  <a:lnTo>
                    <a:pt x="2975991" y="1236472"/>
                  </a:lnTo>
                  <a:lnTo>
                    <a:pt x="3116326" y="1227328"/>
                  </a:lnTo>
                  <a:lnTo>
                    <a:pt x="3242183" y="1221486"/>
                  </a:lnTo>
                  <a:lnTo>
                    <a:pt x="3431286" y="1215390"/>
                  </a:lnTo>
                  <a:lnTo>
                    <a:pt x="3433699" y="1215263"/>
                  </a:lnTo>
                  <a:lnTo>
                    <a:pt x="3435731" y="1213231"/>
                  </a:lnTo>
                  <a:lnTo>
                    <a:pt x="3435731" y="1208405"/>
                  </a:lnTo>
                  <a:close/>
                </a:path>
                <a:path w="4479925" h="2566035">
                  <a:moveTo>
                    <a:pt x="3564001" y="373380"/>
                  </a:moveTo>
                  <a:lnTo>
                    <a:pt x="3562553" y="362585"/>
                  </a:lnTo>
                  <a:lnTo>
                    <a:pt x="3562426" y="361721"/>
                  </a:lnTo>
                  <a:lnTo>
                    <a:pt x="3562350" y="362585"/>
                  </a:lnTo>
                  <a:lnTo>
                    <a:pt x="3562350" y="361061"/>
                  </a:lnTo>
                  <a:lnTo>
                    <a:pt x="3562426" y="361721"/>
                  </a:lnTo>
                  <a:lnTo>
                    <a:pt x="3562502" y="361061"/>
                  </a:lnTo>
                  <a:lnTo>
                    <a:pt x="3563099" y="354965"/>
                  </a:lnTo>
                  <a:lnTo>
                    <a:pt x="3563353" y="351409"/>
                  </a:lnTo>
                  <a:lnTo>
                    <a:pt x="3560699" y="348107"/>
                  </a:lnTo>
                  <a:lnTo>
                    <a:pt x="3557003" y="347726"/>
                  </a:lnTo>
                  <a:lnTo>
                    <a:pt x="3553460" y="347472"/>
                  </a:lnTo>
                  <a:lnTo>
                    <a:pt x="3550158" y="350139"/>
                  </a:lnTo>
                  <a:lnTo>
                    <a:pt x="3549650" y="354965"/>
                  </a:lnTo>
                  <a:lnTo>
                    <a:pt x="3549027" y="361061"/>
                  </a:lnTo>
                  <a:lnTo>
                    <a:pt x="3549129" y="362712"/>
                  </a:lnTo>
                  <a:lnTo>
                    <a:pt x="3550297" y="373380"/>
                  </a:lnTo>
                  <a:lnTo>
                    <a:pt x="3564001" y="373380"/>
                  </a:lnTo>
                  <a:close/>
                </a:path>
                <a:path w="4479925" h="2566035">
                  <a:moveTo>
                    <a:pt x="4479544" y="97790"/>
                  </a:moveTo>
                  <a:lnTo>
                    <a:pt x="4479290" y="95250"/>
                  </a:lnTo>
                  <a:lnTo>
                    <a:pt x="4479163" y="92710"/>
                  </a:lnTo>
                  <a:lnTo>
                    <a:pt x="4477131" y="90678"/>
                  </a:lnTo>
                  <a:lnTo>
                    <a:pt x="4474464" y="90678"/>
                  </a:lnTo>
                  <a:lnTo>
                    <a:pt x="4446524" y="90170"/>
                  </a:lnTo>
                  <a:lnTo>
                    <a:pt x="4444365" y="90424"/>
                  </a:lnTo>
                  <a:lnTo>
                    <a:pt x="4404868" y="102235"/>
                  </a:lnTo>
                  <a:lnTo>
                    <a:pt x="4403598" y="102743"/>
                  </a:lnTo>
                  <a:lnTo>
                    <a:pt x="4351528" y="128397"/>
                  </a:lnTo>
                  <a:lnTo>
                    <a:pt x="4350766" y="128905"/>
                  </a:lnTo>
                  <a:lnTo>
                    <a:pt x="4287901" y="168910"/>
                  </a:lnTo>
                  <a:lnTo>
                    <a:pt x="4287520" y="169291"/>
                  </a:lnTo>
                  <a:lnTo>
                    <a:pt x="4134866" y="278003"/>
                  </a:lnTo>
                  <a:lnTo>
                    <a:pt x="4134993" y="277876"/>
                  </a:lnTo>
                  <a:lnTo>
                    <a:pt x="4134802" y="278003"/>
                  </a:lnTo>
                  <a:lnTo>
                    <a:pt x="4052570" y="335153"/>
                  </a:lnTo>
                  <a:lnTo>
                    <a:pt x="4052824" y="335026"/>
                  </a:lnTo>
                  <a:lnTo>
                    <a:pt x="3970020" y="388620"/>
                  </a:lnTo>
                  <a:lnTo>
                    <a:pt x="3970274" y="388493"/>
                  </a:lnTo>
                  <a:lnTo>
                    <a:pt x="3888613" y="437134"/>
                  </a:lnTo>
                  <a:lnTo>
                    <a:pt x="3888867" y="437007"/>
                  </a:lnTo>
                  <a:lnTo>
                    <a:pt x="3816058" y="477659"/>
                  </a:lnTo>
                  <a:lnTo>
                    <a:pt x="3752977" y="507873"/>
                  </a:lnTo>
                  <a:lnTo>
                    <a:pt x="3753485" y="507619"/>
                  </a:lnTo>
                  <a:lnTo>
                    <a:pt x="3752862" y="507873"/>
                  </a:lnTo>
                  <a:lnTo>
                    <a:pt x="3703485" y="528205"/>
                  </a:lnTo>
                  <a:lnTo>
                    <a:pt x="3668357" y="535559"/>
                  </a:lnTo>
                  <a:lnTo>
                    <a:pt x="3642880" y="535559"/>
                  </a:lnTo>
                  <a:lnTo>
                    <a:pt x="3628034" y="533400"/>
                  </a:lnTo>
                  <a:lnTo>
                    <a:pt x="3624211" y="532853"/>
                  </a:lnTo>
                  <a:lnTo>
                    <a:pt x="3623792" y="532638"/>
                  </a:lnTo>
                  <a:lnTo>
                    <a:pt x="3609098" y="525399"/>
                  </a:lnTo>
                  <a:lnTo>
                    <a:pt x="3608044" y="524878"/>
                  </a:lnTo>
                  <a:lnTo>
                    <a:pt x="3607587" y="524510"/>
                  </a:lnTo>
                  <a:lnTo>
                    <a:pt x="3595789" y="515112"/>
                  </a:lnTo>
                  <a:lnTo>
                    <a:pt x="3595293" y="514731"/>
                  </a:lnTo>
                  <a:lnTo>
                    <a:pt x="3594671" y="513969"/>
                  </a:lnTo>
                  <a:lnTo>
                    <a:pt x="3584498" y="501650"/>
                  </a:lnTo>
                  <a:lnTo>
                    <a:pt x="3583914" y="500951"/>
                  </a:lnTo>
                  <a:lnTo>
                    <a:pt x="3583673" y="500507"/>
                  </a:lnTo>
                  <a:lnTo>
                    <a:pt x="3575469" y="486029"/>
                  </a:lnTo>
                  <a:lnTo>
                    <a:pt x="3575100" y="485381"/>
                  </a:lnTo>
                  <a:lnTo>
                    <a:pt x="3574796" y="484378"/>
                  </a:lnTo>
                  <a:lnTo>
                    <a:pt x="3569449" y="466725"/>
                  </a:lnTo>
                  <a:lnTo>
                    <a:pt x="3569360" y="466344"/>
                  </a:lnTo>
                  <a:lnTo>
                    <a:pt x="3565055" y="448310"/>
                  </a:lnTo>
                  <a:lnTo>
                    <a:pt x="3564877" y="447586"/>
                  </a:lnTo>
                  <a:lnTo>
                    <a:pt x="3564877" y="446532"/>
                  </a:lnTo>
                  <a:lnTo>
                    <a:pt x="3564750" y="427355"/>
                  </a:lnTo>
                  <a:lnTo>
                    <a:pt x="3564344" y="404368"/>
                  </a:lnTo>
                  <a:lnTo>
                    <a:pt x="3564128" y="388620"/>
                  </a:lnTo>
                  <a:lnTo>
                    <a:pt x="3564001" y="374269"/>
                  </a:lnTo>
                  <a:lnTo>
                    <a:pt x="3550399" y="374269"/>
                  </a:lnTo>
                  <a:lnTo>
                    <a:pt x="3550272" y="374269"/>
                  </a:lnTo>
                  <a:lnTo>
                    <a:pt x="3550145" y="388620"/>
                  </a:lnTo>
                  <a:lnTo>
                    <a:pt x="3549904" y="406527"/>
                  </a:lnTo>
                  <a:lnTo>
                    <a:pt x="3549523" y="427355"/>
                  </a:lnTo>
                  <a:lnTo>
                    <a:pt x="3549396" y="448310"/>
                  </a:lnTo>
                  <a:lnTo>
                    <a:pt x="3549650" y="450088"/>
                  </a:lnTo>
                  <a:lnTo>
                    <a:pt x="3554222" y="470281"/>
                  </a:lnTo>
                  <a:lnTo>
                    <a:pt x="3554222" y="470662"/>
                  </a:lnTo>
                  <a:lnTo>
                    <a:pt x="3570224" y="509524"/>
                  </a:lnTo>
                  <a:lnTo>
                    <a:pt x="3598418" y="538353"/>
                  </a:lnTo>
                  <a:lnTo>
                    <a:pt x="3641090" y="552577"/>
                  </a:lnTo>
                  <a:lnTo>
                    <a:pt x="3642487" y="552704"/>
                  </a:lnTo>
                  <a:lnTo>
                    <a:pt x="3669411" y="552704"/>
                  </a:lnTo>
                  <a:lnTo>
                    <a:pt x="3671189" y="552577"/>
                  </a:lnTo>
                  <a:lnTo>
                    <a:pt x="3708273" y="545211"/>
                  </a:lnTo>
                  <a:lnTo>
                    <a:pt x="3709924" y="544830"/>
                  </a:lnTo>
                  <a:lnTo>
                    <a:pt x="3732606" y="535686"/>
                  </a:lnTo>
                  <a:lnTo>
                    <a:pt x="3732923" y="535559"/>
                  </a:lnTo>
                  <a:lnTo>
                    <a:pt x="3750881" y="528320"/>
                  </a:lnTo>
                  <a:lnTo>
                    <a:pt x="3751834" y="527939"/>
                  </a:lnTo>
                  <a:lnTo>
                    <a:pt x="3760343" y="524510"/>
                  </a:lnTo>
                  <a:lnTo>
                    <a:pt x="3824732" y="493776"/>
                  </a:lnTo>
                  <a:lnTo>
                    <a:pt x="3854094" y="477520"/>
                  </a:lnTo>
                  <a:lnTo>
                    <a:pt x="3898138" y="453136"/>
                  </a:lnTo>
                  <a:lnTo>
                    <a:pt x="3925328" y="437007"/>
                  </a:lnTo>
                  <a:lnTo>
                    <a:pt x="3979926" y="404622"/>
                  </a:lnTo>
                  <a:lnTo>
                    <a:pt x="3980180" y="404368"/>
                  </a:lnTo>
                  <a:lnTo>
                    <a:pt x="4004703" y="388493"/>
                  </a:lnTo>
                  <a:lnTo>
                    <a:pt x="4062984" y="350774"/>
                  </a:lnTo>
                  <a:lnTo>
                    <a:pt x="4063238" y="350647"/>
                  </a:lnTo>
                  <a:lnTo>
                    <a:pt x="4085742" y="335026"/>
                  </a:lnTo>
                  <a:lnTo>
                    <a:pt x="4145788" y="293370"/>
                  </a:lnTo>
                  <a:lnTo>
                    <a:pt x="4226433" y="236220"/>
                  </a:lnTo>
                  <a:lnTo>
                    <a:pt x="4226560" y="236093"/>
                  </a:lnTo>
                  <a:lnTo>
                    <a:pt x="4298442" y="184658"/>
                  </a:lnTo>
                  <a:lnTo>
                    <a:pt x="4298188" y="184912"/>
                  </a:lnTo>
                  <a:lnTo>
                    <a:pt x="4298569" y="184658"/>
                  </a:lnTo>
                  <a:lnTo>
                    <a:pt x="4360075" y="144653"/>
                  </a:lnTo>
                  <a:lnTo>
                    <a:pt x="4409795" y="117602"/>
                  </a:lnTo>
                  <a:lnTo>
                    <a:pt x="4447578" y="104521"/>
                  </a:lnTo>
                  <a:lnTo>
                    <a:pt x="4477639" y="100076"/>
                  </a:lnTo>
                  <a:lnTo>
                    <a:pt x="4479544" y="97790"/>
                  </a:lnTo>
                  <a:close/>
                </a:path>
              </a:pathLst>
            </a:custGeom>
            <a:solidFill>
              <a:srgbClr val="001F5F"/>
            </a:solidFill>
          </p:spPr>
          <p:txBody>
            <a:bodyPr wrap="square" lIns="0" tIns="0" rIns="0" bIns="0" rtlCol="0"/>
            <a:lstStyle/>
            <a:p>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4850" y="295275"/>
            <a:ext cx="10344150" cy="6562721"/>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13501" y="461010"/>
            <a:ext cx="372110" cy="701040"/>
          </a:xfrm>
          <a:prstGeom prst="rect">
            <a:avLst/>
          </a:prstGeom>
        </p:spPr>
        <p:txBody>
          <a:bodyPr vert="horz" wrap="square" lIns="0" tIns="16510" rIns="0" bIns="0" rtlCol="0">
            <a:spAutoFit/>
          </a:bodyPr>
          <a:lstStyle/>
          <a:p>
            <a:pPr marL="12700">
              <a:lnSpc>
                <a:spcPct val="100000"/>
              </a:lnSpc>
              <a:spcBef>
                <a:spcPts val="130"/>
              </a:spcBef>
            </a:pPr>
            <a:r>
              <a:rPr sz="4400" spc="15" dirty="0">
                <a:latin typeface="Calibri"/>
                <a:cs typeface="Calibri"/>
              </a:rPr>
              <a:t>D</a:t>
            </a:r>
            <a:endParaRPr sz="4400">
              <a:latin typeface="Calibri"/>
              <a:cs typeface="Calibri"/>
            </a:endParaRPr>
          </a:p>
        </p:txBody>
      </p:sp>
      <p:pic>
        <p:nvPicPr>
          <p:cNvPr id="3" name="object 3"/>
          <p:cNvPicPr/>
          <p:nvPr/>
        </p:nvPicPr>
        <p:blipFill>
          <a:blip r:embed="rId2" cstate="print"/>
          <a:stretch>
            <a:fillRect/>
          </a:stretch>
        </p:blipFill>
        <p:spPr>
          <a:xfrm>
            <a:off x="595494" y="1871860"/>
            <a:ext cx="10442308" cy="4576299"/>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6096" y="461010"/>
            <a:ext cx="4563110" cy="701040"/>
          </a:xfrm>
          <a:prstGeom prst="rect">
            <a:avLst/>
          </a:prstGeom>
        </p:spPr>
        <p:txBody>
          <a:bodyPr vert="horz" wrap="square" lIns="0" tIns="16510" rIns="0" bIns="0" rtlCol="0">
            <a:spAutoFit/>
          </a:bodyPr>
          <a:lstStyle/>
          <a:p>
            <a:pPr marL="12700">
              <a:lnSpc>
                <a:spcPct val="100000"/>
              </a:lnSpc>
              <a:spcBef>
                <a:spcPts val="130"/>
              </a:spcBef>
            </a:pPr>
            <a:r>
              <a:rPr sz="4400" spc="10" dirty="0"/>
              <a:t>Normal</a:t>
            </a:r>
            <a:r>
              <a:rPr sz="4400" spc="-120" dirty="0"/>
              <a:t> </a:t>
            </a:r>
            <a:r>
              <a:rPr sz="4400" spc="10" dirty="0"/>
              <a:t>Distribution</a:t>
            </a:r>
            <a:endParaRPr sz="4400"/>
          </a:p>
        </p:txBody>
      </p:sp>
      <p:sp>
        <p:nvSpPr>
          <p:cNvPr id="3" name="object 3"/>
          <p:cNvSpPr txBox="1"/>
          <p:nvPr/>
        </p:nvSpPr>
        <p:spPr>
          <a:xfrm>
            <a:off x="688975" y="1516881"/>
            <a:ext cx="7218045" cy="4127500"/>
          </a:xfrm>
          <a:prstGeom prst="rect">
            <a:avLst/>
          </a:prstGeom>
        </p:spPr>
        <p:txBody>
          <a:bodyPr vert="horz" wrap="square" lIns="0" tIns="106680" rIns="0" bIns="0" rtlCol="0">
            <a:spAutoFit/>
          </a:bodyPr>
          <a:lstStyle/>
          <a:p>
            <a:pPr marL="355600" indent="-343535">
              <a:lnSpc>
                <a:spcPct val="100000"/>
              </a:lnSpc>
              <a:spcBef>
                <a:spcPts val="840"/>
              </a:spcBef>
              <a:buFont typeface="Arial MT"/>
              <a:buChar char="•"/>
              <a:tabLst>
                <a:tab pos="355600" algn="l"/>
                <a:tab pos="356235" algn="l"/>
              </a:tabLst>
            </a:pPr>
            <a:r>
              <a:rPr sz="3200" spc="10" dirty="0">
                <a:latin typeface="Calibri"/>
                <a:cs typeface="Calibri"/>
              </a:rPr>
              <a:t>C</a:t>
            </a:r>
            <a:r>
              <a:rPr sz="3200" spc="35" dirty="0">
                <a:latin typeface="Calibri"/>
                <a:cs typeface="Calibri"/>
              </a:rPr>
              <a:t>on</a:t>
            </a:r>
            <a:r>
              <a:rPr sz="3200" spc="15" dirty="0">
                <a:latin typeface="Calibri"/>
                <a:cs typeface="Calibri"/>
              </a:rPr>
              <a:t>s</a:t>
            </a:r>
            <a:r>
              <a:rPr sz="3200" spc="5" dirty="0">
                <a:latin typeface="Calibri"/>
                <a:cs typeface="Calibri"/>
              </a:rPr>
              <a:t>i</a:t>
            </a:r>
            <a:r>
              <a:rPr sz="3200" spc="45" dirty="0">
                <a:latin typeface="Calibri"/>
                <a:cs typeface="Calibri"/>
              </a:rPr>
              <a:t>d</a:t>
            </a:r>
            <a:r>
              <a:rPr sz="3200" spc="-25" dirty="0">
                <a:latin typeface="Calibri"/>
                <a:cs typeface="Calibri"/>
              </a:rPr>
              <a:t>e</a:t>
            </a:r>
            <a:r>
              <a:rPr sz="3200" spc="10" dirty="0">
                <a:latin typeface="Calibri"/>
                <a:cs typeface="Calibri"/>
              </a:rPr>
              <a:t>r</a:t>
            </a:r>
            <a:r>
              <a:rPr sz="3200" spc="-200" dirty="0">
                <a:latin typeface="Calibri"/>
                <a:cs typeface="Calibri"/>
              </a:rPr>
              <a:t> </a:t>
            </a:r>
            <a:r>
              <a:rPr sz="3200" spc="35" dirty="0">
                <a:latin typeface="Calibri"/>
                <a:cs typeface="Calibri"/>
              </a:rPr>
              <a:t>a</a:t>
            </a:r>
            <a:r>
              <a:rPr sz="3200" spc="15" dirty="0">
                <a:latin typeface="Calibri"/>
                <a:cs typeface="Calibri"/>
              </a:rPr>
              <a:t>n</a:t>
            </a:r>
            <a:r>
              <a:rPr sz="3200" spc="-25" dirty="0">
                <a:latin typeface="Calibri"/>
                <a:cs typeface="Calibri"/>
              </a:rPr>
              <a:t> </a:t>
            </a:r>
            <a:r>
              <a:rPr sz="3200" spc="-100" dirty="0">
                <a:latin typeface="Calibri"/>
                <a:cs typeface="Calibri"/>
              </a:rPr>
              <a:t>e</a:t>
            </a:r>
            <a:r>
              <a:rPr sz="3200" spc="-40" dirty="0">
                <a:latin typeface="Calibri"/>
                <a:cs typeface="Calibri"/>
              </a:rPr>
              <a:t>x</a:t>
            </a:r>
            <a:r>
              <a:rPr sz="3200" spc="35" dirty="0">
                <a:latin typeface="Calibri"/>
                <a:cs typeface="Calibri"/>
              </a:rPr>
              <a:t>a</a:t>
            </a:r>
            <a:r>
              <a:rPr sz="3200" spc="-15" dirty="0">
                <a:latin typeface="Calibri"/>
                <a:cs typeface="Calibri"/>
              </a:rPr>
              <a:t>m</a:t>
            </a:r>
            <a:r>
              <a:rPr sz="3200" spc="35" dirty="0">
                <a:latin typeface="Calibri"/>
                <a:cs typeface="Calibri"/>
              </a:rPr>
              <a:t>p</a:t>
            </a:r>
            <a:r>
              <a:rPr sz="3200" spc="10" dirty="0">
                <a:latin typeface="Calibri"/>
                <a:cs typeface="Calibri"/>
              </a:rPr>
              <a:t>le</a:t>
            </a:r>
            <a:r>
              <a:rPr sz="3200" spc="-75" dirty="0">
                <a:latin typeface="Calibri"/>
                <a:cs typeface="Calibri"/>
              </a:rPr>
              <a:t> </a:t>
            </a:r>
            <a:r>
              <a:rPr sz="3200" spc="30" dirty="0">
                <a:latin typeface="Calibri"/>
                <a:cs typeface="Calibri"/>
              </a:rPr>
              <a:t>o</a:t>
            </a:r>
            <a:r>
              <a:rPr sz="3200" spc="5" dirty="0">
                <a:latin typeface="Calibri"/>
                <a:cs typeface="Calibri"/>
              </a:rPr>
              <a:t>f</a:t>
            </a:r>
            <a:r>
              <a:rPr sz="3200" spc="-60" dirty="0">
                <a:latin typeface="Calibri"/>
                <a:cs typeface="Calibri"/>
              </a:rPr>
              <a:t> </a:t>
            </a:r>
            <a:r>
              <a:rPr sz="3200" spc="10" dirty="0">
                <a:latin typeface="Calibri"/>
                <a:cs typeface="Calibri"/>
              </a:rPr>
              <a:t>x</a:t>
            </a:r>
            <a:r>
              <a:rPr sz="3200" spc="45" dirty="0">
                <a:latin typeface="Calibri"/>
                <a:cs typeface="Calibri"/>
              </a:rPr>
              <a:t> </a:t>
            </a:r>
            <a:r>
              <a:rPr sz="3200" spc="-100" dirty="0">
                <a:latin typeface="Calibri"/>
                <a:cs typeface="Calibri"/>
              </a:rPr>
              <a:t>v</a:t>
            </a:r>
            <a:r>
              <a:rPr sz="3200" spc="35" dirty="0">
                <a:latin typeface="Calibri"/>
                <a:cs typeface="Calibri"/>
              </a:rPr>
              <a:t>a</a:t>
            </a:r>
            <a:r>
              <a:rPr sz="3200" spc="5" dirty="0">
                <a:latin typeface="Calibri"/>
                <a:cs typeface="Calibri"/>
              </a:rPr>
              <a:t>l</a:t>
            </a:r>
            <a:r>
              <a:rPr sz="3200" spc="45" dirty="0">
                <a:latin typeface="Calibri"/>
                <a:cs typeface="Calibri"/>
              </a:rPr>
              <a:t>u</a:t>
            </a:r>
            <a:r>
              <a:rPr sz="3200" spc="-25" dirty="0">
                <a:latin typeface="Calibri"/>
                <a:cs typeface="Calibri"/>
              </a:rPr>
              <a:t>e</a:t>
            </a:r>
            <a:r>
              <a:rPr sz="3200" spc="15" dirty="0">
                <a:latin typeface="Calibri"/>
                <a:cs typeface="Calibri"/>
              </a:rPr>
              <a:t>s</a:t>
            </a:r>
            <a:r>
              <a:rPr sz="3200" spc="5" dirty="0">
                <a:latin typeface="Calibri"/>
                <a:cs typeface="Calibri"/>
              </a:rPr>
              <a:t>:</a:t>
            </a:r>
            <a:endParaRPr sz="3200">
              <a:latin typeface="Calibri"/>
              <a:cs typeface="Calibri"/>
            </a:endParaRPr>
          </a:p>
          <a:p>
            <a:pPr marL="355600" indent="-343535">
              <a:lnSpc>
                <a:spcPct val="100000"/>
              </a:lnSpc>
              <a:spcBef>
                <a:spcPts val="740"/>
              </a:spcBef>
              <a:buFont typeface="Arial MT"/>
              <a:buChar char="•"/>
              <a:tabLst>
                <a:tab pos="355600" algn="l"/>
                <a:tab pos="356235" algn="l"/>
              </a:tabLst>
            </a:pPr>
            <a:r>
              <a:rPr sz="3200" spc="15" dirty="0">
                <a:latin typeface="Calibri"/>
                <a:cs typeface="Calibri"/>
              </a:rPr>
              <a:t>4,5,5,6,</a:t>
            </a:r>
            <a:r>
              <a:rPr sz="3200" spc="15" dirty="0">
                <a:solidFill>
                  <a:srgbClr val="FF0000"/>
                </a:solidFill>
                <a:latin typeface="Calibri"/>
                <a:cs typeface="Calibri"/>
              </a:rPr>
              <a:t>6</a:t>
            </a:r>
            <a:r>
              <a:rPr sz="3200" spc="15" dirty="0">
                <a:latin typeface="Calibri"/>
                <a:cs typeface="Calibri"/>
              </a:rPr>
              <a:t>,6,7,7,8</a:t>
            </a:r>
            <a:endParaRPr sz="3200">
              <a:latin typeface="Calibri"/>
              <a:cs typeface="Calibri"/>
            </a:endParaRPr>
          </a:p>
          <a:p>
            <a:pPr marL="355600" indent="-343535">
              <a:lnSpc>
                <a:spcPct val="100000"/>
              </a:lnSpc>
              <a:spcBef>
                <a:spcPts val="815"/>
              </a:spcBef>
              <a:buFont typeface="Arial MT"/>
              <a:buChar char="•"/>
              <a:tabLst>
                <a:tab pos="355600" algn="l"/>
                <a:tab pos="356235" algn="l"/>
              </a:tabLst>
            </a:pPr>
            <a:r>
              <a:rPr sz="3200" spc="15" dirty="0">
                <a:latin typeface="Calibri"/>
                <a:cs typeface="Calibri"/>
              </a:rPr>
              <a:t>Mode,</a:t>
            </a:r>
            <a:r>
              <a:rPr sz="3200" spc="-114" dirty="0">
                <a:latin typeface="Calibri"/>
                <a:cs typeface="Calibri"/>
              </a:rPr>
              <a:t> </a:t>
            </a:r>
            <a:r>
              <a:rPr sz="3200" spc="15" dirty="0">
                <a:latin typeface="Calibri"/>
                <a:cs typeface="Calibri"/>
              </a:rPr>
              <a:t>Median</a:t>
            </a:r>
            <a:r>
              <a:rPr sz="3200" spc="-105" dirty="0">
                <a:latin typeface="Calibri"/>
                <a:cs typeface="Calibri"/>
              </a:rPr>
              <a:t> </a:t>
            </a:r>
            <a:r>
              <a:rPr sz="3200" spc="30" dirty="0">
                <a:latin typeface="Calibri"/>
                <a:cs typeface="Calibri"/>
              </a:rPr>
              <a:t>and</a:t>
            </a:r>
            <a:r>
              <a:rPr sz="3200" spc="-105" dirty="0">
                <a:latin typeface="Calibri"/>
                <a:cs typeface="Calibri"/>
              </a:rPr>
              <a:t> </a:t>
            </a:r>
            <a:r>
              <a:rPr sz="3200" spc="5" dirty="0">
                <a:latin typeface="Calibri"/>
                <a:cs typeface="Calibri"/>
              </a:rPr>
              <a:t>mean</a:t>
            </a:r>
            <a:r>
              <a:rPr sz="3200" spc="-30" dirty="0">
                <a:latin typeface="Calibri"/>
                <a:cs typeface="Calibri"/>
              </a:rPr>
              <a:t> </a:t>
            </a:r>
            <a:r>
              <a:rPr sz="3200" spc="15" dirty="0">
                <a:latin typeface="Calibri"/>
                <a:cs typeface="Calibri"/>
              </a:rPr>
              <a:t>all</a:t>
            </a:r>
            <a:r>
              <a:rPr sz="3200" spc="-40" dirty="0">
                <a:latin typeface="Calibri"/>
                <a:cs typeface="Calibri"/>
              </a:rPr>
              <a:t> </a:t>
            </a:r>
            <a:r>
              <a:rPr sz="3200" spc="15" dirty="0">
                <a:latin typeface="Calibri"/>
                <a:cs typeface="Calibri"/>
              </a:rPr>
              <a:t>will</a:t>
            </a:r>
            <a:r>
              <a:rPr sz="3200" spc="-120" dirty="0">
                <a:latin typeface="Calibri"/>
                <a:cs typeface="Calibri"/>
              </a:rPr>
              <a:t> </a:t>
            </a:r>
            <a:r>
              <a:rPr sz="3200" spc="25" dirty="0">
                <a:latin typeface="Calibri"/>
                <a:cs typeface="Calibri"/>
              </a:rPr>
              <a:t>be</a:t>
            </a:r>
            <a:r>
              <a:rPr sz="3200" spc="-15" dirty="0">
                <a:latin typeface="Calibri"/>
                <a:cs typeface="Calibri"/>
              </a:rPr>
              <a:t> </a:t>
            </a:r>
            <a:r>
              <a:rPr sz="3200" spc="15" dirty="0">
                <a:latin typeface="Calibri"/>
                <a:cs typeface="Calibri"/>
              </a:rPr>
              <a:t>equal</a:t>
            </a:r>
            <a:endParaRPr sz="3200">
              <a:latin typeface="Calibri"/>
              <a:cs typeface="Calibri"/>
            </a:endParaRPr>
          </a:p>
          <a:p>
            <a:pPr>
              <a:lnSpc>
                <a:spcPct val="100000"/>
              </a:lnSpc>
              <a:spcBef>
                <a:spcPts val="25"/>
              </a:spcBef>
            </a:pPr>
            <a:endParaRPr sz="4400">
              <a:latin typeface="Calibri"/>
              <a:cs typeface="Calibri"/>
            </a:endParaRPr>
          </a:p>
          <a:p>
            <a:pPr marL="12700">
              <a:lnSpc>
                <a:spcPct val="100000"/>
              </a:lnSpc>
              <a:tabLst>
                <a:tab pos="355600" algn="l"/>
              </a:tabLst>
            </a:pPr>
            <a:r>
              <a:rPr sz="3200" spc="10" dirty="0">
                <a:latin typeface="Arial MT"/>
                <a:cs typeface="Arial MT"/>
              </a:rPr>
              <a:t>•	</a:t>
            </a:r>
            <a:r>
              <a:rPr sz="3200" spc="10" dirty="0">
                <a:latin typeface="Calibri"/>
                <a:cs typeface="Calibri"/>
              </a:rPr>
              <a:t>=</a:t>
            </a:r>
            <a:r>
              <a:rPr sz="3200" spc="-30" dirty="0">
                <a:latin typeface="Calibri"/>
                <a:cs typeface="Calibri"/>
              </a:rPr>
              <a:t> </a:t>
            </a:r>
            <a:r>
              <a:rPr sz="3200" spc="25" dirty="0">
                <a:latin typeface="Calibri"/>
                <a:cs typeface="Calibri"/>
              </a:rPr>
              <a:t>Mode</a:t>
            </a:r>
            <a:r>
              <a:rPr sz="3200" spc="-170" dirty="0">
                <a:latin typeface="Calibri"/>
                <a:cs typeface="Calibri"/>
              </a:rPr>
              <a:t> </a:t>
            </a:r>
            <a:r>
              <a:rPr sz="3200" spc="5" dirty="0">
                <a:latin typeface="Calibri"/>
                <a:cs typeface="Calibri"/>
              </a:rPr>
              <a:t>is</a:t>
            </a:r>
            <a:r>
              <a:rPr sz="3200" spc="-50" dirty="0">
                <a:latin typeface="Calibri"/>
                <a:cs typeface="Calibri"/>
              </a:rPr>
              <a:t> </a:t>
            </a:r>
            <a:r>
              <a:rPr sz="3200" spc="15" dirty="0">
                <a:latin typeface="Calibri"/>
                <a:cs typeface="Calibri"/>
              </a:rPr>
              <a:t>6</a:t>
            </a:r>
            <a:endParaRPr sz="3200">
              <a:latin typeface="Calibri"/>
              <a:cs typeface="Calibri"/>
            </a:endParaRPr>
          </a:p>
          <a:p>
            <a:pPr marL="12700">
              <a:lnSpc>
                <a:spcPct val="100000"/>
              </a:lnSpc>
              <a:spcBef>
                <a:spcPts val="745"/>
              </a:spcBef>
              <a:tabLst>
                <a:tab pos="355600" algn="l"/>
              </a:tabLst>
            </a:pPr>
            <a:r>
              <a:rPr sz="3200" spc="10" dirty="0">
                <a:latin typeface="Arial MT"/>
                <a:cs typeface="Arial MT"/>
              </a:rPr>
              <a:t>•	</a:t>
            </a:r>
            <a:r>
              <a:rPr sz="3200" spc="10" dirty="0">
                <a:latin typeface="Calibri"/>
                <a:cs typeface="Calibri"/>
              </a:rPr>
              <a:t>=</a:t>
            </a:r>
            <a:r>
              <a:rPr sz="3200" spc="-25" dirty="0">
                <a:latin typeface="Calibri"/>
                <a:cs typeface="Calibri"/>
              </a:rPr>
              <a:t> </a:t>
            </a:r>
            <a:r>
              <a:rPr sz="3200" spc="15" dirty="0">
                <a:latin typeface="Calibri"/>
                <a:cs typeface="Calibri"/>
              </a:rPr>
              <a:t>Median</a:t>
            </a:r>
            <a:r>
              <a:rPr sz="3200" spc="-114" dirty="0">
                <a:latin typeface="Calibri"/>
                <a:cs typeface="Calibri"/>
              </a:rPr>
              <a:t> </a:t>
            </a:r>
            <a:r>
              <a:rPr sz="3200" spc="5" dirty="0">
                <a:latin typeface="Calibri"/>
                <a:cs typeface="Calibri"/>
              </a:rPr>
              <a:t>is</a:t>
            </a:r>
            <a:r>
              <a:rPr sz="3200" spc="-50" dirty="0">
                <a:latin typeface="Calibri"/>
                <a:cs typeface="Calibri"/>
              </a:rPr>
              <a:t> </a:t>
            </a:r>
            <a:r>
              <a:rPr sz="3200" spc="15" dirty="0">
                <a:latin typeface="Calibri"/>
                <a:cs typeface="Calibri"/>
              </a:rPr>
              <a:t>6</a:t>
            </a:r>
            <a:endParaRPr sz="3200">
              <a:latin typeface="Calibri"/>
              <a:cs typeface="Calibri"/>
            </a:endParaRPr>
          </a:p>
          <a:p>
            <a:pPr marL="12700">
              <a:lnSpc>
                <a:spcPct val="100000"/>
              </a:lnSpc>
              <a:spcBef>
                <a:spcPts val="815"/>
              </a:spcBef>
              <a:tabLst>
                <a:tab pos="355600" algn="l"/>
              </a:tabLst>
            </a:pPr>
            <a:r>
              <a:rPr sz="3200" spc="5" dirty="0">
                <a:latin typeface="Arial MT"/>
                <a:cs typeface="Arial MT"/>
              </a:rPr>
              <a:t>•	</a:t>
            </a:r>
            <a:r>
              <a:rPr sz="3200" spc="10" dirty="0">
                <a:latin typeface="Calibri"/>
                <a:cs typeface="Calibri"/>
              </a:rPr>
              <a:t>=</a:t>
            </a:r>
            <a:r>
              <a:rPr sz="3200" spc="-30" dirty="0">
                <a:latin typeface="Calibri"/>
                <a:cs typeface="Calibri"/>
              </a:rPr>
              <a:t> </a:t>
            </a:r>
            <a:r>
              <a:rPr sz="3200" spc="15" dirty="0">
                <a:latin typeface="Calibri"/>
                <a:cs typeface="Calibri"/>
              </a:rPr>
              <a:t>Mean</a:t>
            </a:r>
            <a:r>
              <a:rPr sz="3200" spc="-114" dirty="0">
                <a:latin typeface="Calibri"/>
                <a:cs typeface="Calibri"/>
              </a:rPr>
              <a:t> </a:t>
            </a:r>
            <a:r>
              <a:rPr sz="3200" spc="5" dirty="0">
                <a:latin typeface="Calibri"/>
                <a:cs typeface="Calibri"/>
              </a:rPr>
              <a:t>is</a:t>
            </a:r>
            <a:r>
              <a:rPr sz="3200" spc="-50" dirty="0">
                <a:latin typeface="Calibri"/>
                <a:cs typeface="Calibri"/>
              </a:rPr>
              <a:t> </a:t>
            </a:r>
            <a:r>
              <a:rPr sz="3200" spc="20" dirty="0">
                <a:latin typeface="Calibri"/>
                <a:cs typeface="Calibri"/>
              </a:rPr>
              <a:t>also</a:t>
            </a:r>
            <a:r>
              <a:rPr sz="3200" spc="-45" dirty="0">
                <a:latin typeface="Calibri"/>
                <a:cs typeface="Calibri"/>
              </a:rPr>
              <a:t> </a:t>
            </a:r>
            <a:r>
              <a:rPr sz="3200" spc="10" dirty="0">
                <a:latin typeface="Calibri"/>
                <a:cs typeface="Calibri"/>
              </a:rPr>
              <a:t>6</a:t>
            </a:r>
            <a:endParaRPr sz="3200">
              <a:latin typeface="Calibri"/>
              <a:cs typeface="Calibri"/>
            </a:endParaRPr>
          </a:p>
        </p:txBody>
      </p:sp>
      <p:pic>
        <p:nvPicPr>
          <p:cNvPr id="4" name="object 4"/>
          <p:cNvPicPr/>
          <p:nvPr/>
        </p:nvPicPr>
        <p:blipFill>
          <a:blip r:embed="rId2" cstate="print"/>
          <a:stretch>
            <a:fillRect/>
          </a:stretch>
        </p:blipFill>
        <p:spPr>
          <a:xfrm>
            <a:off x="8953500" y="2343150"/>
            <a:ext cx="2343150" cy="337185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59553" y="461010"/>
            <a:ext cx="3087370" cy="701040"/>
          </a:xfrm>
          <a:prstGeom prst="rect">
            <a:avLst/>
          </a:prstGeom>
        </p:spPr>
        <p:txBody>
          <a:bodyPr vert="horz" wrap="square" lIns="0" tIns="16510" rIns="0" bIns="0" rtlCol="0">
            <a:spAutoFit/>
          </a:bodyPr>
          <a:lstStyle/>
          <a:p>
            <a:pPr marL="12700">
              <a:lnSpc>
                <a:spcPct val="100000"/>
              </a:lnSpc>
              <a:spcBef>
                <a:spcPts val="130"/>
              </a:spcBef>
            </a:pPr>
            <a:r>
              <a:rPr sz="4400" spc="-5" dirty="0"/>
              <a:t>Positive</a:t>
            </a:r>
            <a:r>
              <a:rPr sz="4400" spc="-190" dirty="0"/>
              <a:t> </a:t>
            </a:r>
            <a:r>
              <a:rPr sz="4400" spc="-30" dirty="0"/>
              <a:t>Skew</a:t>
            </a:r>
            <a:endParaRPr sz="4400"/>
          </a:p>
        </p:txBody>
      </p:sp>
      <p:sp>
        <p:nvSpPr>
          <p:cNvPr id="3" name="object 3"/>
          <p:cNvSpPr txBox="1"/>
          <p:nvPr/>
        </p:nvSpPr>
        <p:spPr>
          <a:xfrm>
            <a:off x="688975" y="1516881"/>
            <a:ext cx="7146925" cy="3536315"/>
          </a:xfrm>
          <a:prstGeom prst="rect">
            <a:avLst/>
          </a:prstGeom>
        </p:spPr>
        <p:txBody>
          <a:bodyPr vert="horz" wrap="square" lIns="0" tIns="106680" rIns="0" bIns="0" rtlCol="0">
            <a:spAutoFit/>
          </a:bodyPr>
          <a:lstStyle/>
          <a:p>
            <a:pPr marL="355600" indent="-343535">
              <a:lnSpc>
                <a:spcPct val="100000"/>
              </a:lnSpc>
              <a:spcBef>
                <a:spcPts val="840"/>
              </a:spcBef>
              <a:buFont typeface="Arial MT"/>
              <a:buChar char="•"/>
              <a:tabLst>
                <a:tab pos="355600" algn="l"/>
                <a:tab pos="356235" algn="l"/>
              </a:tabLst>
            </a:pPr>
            <a:r>
              <a:rPr sz="3200" spc="10" dirty="0">
                <a:latin typeface="Calibri"/>
                <a:cs typeface="Calibri"/>
              </a:rPr>
              <a:t>C</a:t>
            </a:r>
            <a:r>
              <a:rPr sz="3200" spc="35" dirty="0">
                <a:latin typeface="Calibri"/>
                <a:cs typeface="Calibri"/>
              </a:rPr>
              <a:t>on</a:t>
            </a:r>
            <a:r>
              <a:rPr sz="3200" spc="15" dirty="0">
                <a:latin typeface="Calibri"/>
                <a:cs typeface="Calibri"/>
              </a:rPr>
              <a:t>s</a:t>
            </a:r>
            <a:r>
              <a:rPr sz="3200" spc="5" dirty="0">
                <a:latin typeface="Calibri"/>
                <a:cs typeface="Calibri"/>
              </a:rPr>
              <a:t>i</a:t>
            </a:r>
            <a:r>
              <a:rPr sz="3200" spc="45" dirty="0">
                <a:latin typeface="Calibri"/>
                <a:cs typeface="Calibri"/>
              </a:rPr>
              <a:t>d</a:t>
            </a:r>
            <a:r>
              <a:rPr sz="3200" spc="-25" dirty="0">
                <a:latin typeface="Calibri"/>
                <a:cs typeface="Calibri"/>
              </a:rPr>
              <a:t>e</a:t>
            </a:r>
            <a:r>
              <a:rPr sz="3200" spc="10" dirty="0">
                <a:latin typeface="Calibri"/>
                <a:cs typeface="Calibri"/>
              </a:rPr>
              <a:t>r</a:t>
            </a:r>
            <a:r>
              <a:rPr sz="3200" spc="-200" dirty="0">
                <a:latin typeface="Calibri"/>
                <a:cs typeface="Calibri"/>
              </a:rPr>
              <a:t> </a:t>
            </a:r>
            <a:r>
              <a:rPr sz="3200" spc="35" dirty="0">
                <a:latin typeface="Calibri"/>
                <a:cs typeface="Calibri"/>
              </a:rPr>
              <a:t>a</a:t>
            </a:r>
            <a:r>
              <a:rPr sz="3200" spc="15" dirty="0">
                <a:latin typeface="Calibri"/>
                <a:cs typeface="Calibri"/>
              </a:rPr>
              <a:t>n</a:t>
            </a:r>
            <a:r>
              <a:rPr sz="3200" spc="-25" dirty="0">
                <a:latin typeface="Calibri"/>
                <a:cs typeface="Calibri"/>
              </a:rPr>
              <a:t> </a:t>
            </a:r>
            <a:r>
              <a:rPr sz="3200" spc="-100" dirty="0">
                <a:latin typeface="Calibri"/>
                <a:cs typeface="Calibri"/>
              </a:rPr>
              <a:t>e</a:t>
            </a:r>
            <a:r>
              <a:rPr sz="3200" spc="-40" dirty="0">
                <a:latin typeface="Calibri"/>
                <a:cs typeface="Calibri"/>
              </a:rPr>
              <a:t>x</a:t>
            </a:r>
            <a:r>
              <a:rPr sz="3200" spc="35" dirty="0">
                <a:latin typeface="Calibri"/>
                <a:cs typeface="Calibri"/>
              </a:rPr>
              <a:t>a</a:t>
            </a:r>
            <a:r>
              <a:rPr sz="3200" spc="-15" dirty="0">
                <a:latin typeface="Calibri"/>
                <a:cs typeface="Calibri"/>
              </a:rPr>
              <a:t>m</a:t>
            </a:r>
            <a:r>
              <a:rPr sz="3200" spc="35" dirty="0">
                <a:latin typeface="Calibri"/>
                <a:cs typeface="Calibri"/>
              </a:rPr>
              <a:t>p</a:t>
            </a:r>
            <a:r>
              <a:rPr sz="3200" spc="10" dirty="0">
                <a:latin typeface="Calibri"/>
                <a:cs typeface="Calibri"/>
              </a:rPr>
              <a:t>le</a:t>
            </a:r>
            <a:r>
              <a:rPr sz="3200" spc="-75" dirty="0">
                <a:latin typeface="Calibri"/>
                <a:cs typeface="Calibri"/>
              </a:rPr>
              <a:t> </a:t>
            </a:r>
            <a:r>
              <a:rPr sz="3200" spc="30" dirty="0">
                <a:latin typeface="Calibri"/>
                <a:cs typeface="Calibri"/>
              </a:rPr>
              <a:t>o</a:t>
            </a:r>
            <a:r>
              <a:rPr sz="3200" spc="5" dirty="0">
                <a:latin typeface="Calibri"/>
                <a:cs typeface="Calibri"/>
              </a:rPr>
              <a:t>f</a:t>
            </a:r>
            <a:r>
              <a:rPr sz="3200" spc="-60" dirty="0">
                <a:latin typeface="Calibri"/>
                <a:cs typeface="Calibri"/>
              </a:rPr>
              <a:t> </a:t>
            </a:r>
            <a:r>
              <a:rPr sz="3200" spc="10" dirty="0">
                <a:latin typeface="Calibri"/>
                <a:cs typeface="Calibri"/>
              </a:rPr>
              <a:t>x</a:t>
            </a:r>
            <a:r>
              <a:rPr sz="3200" spc="45" dirty="0">
                <a:latin typeface="Calibri"/>
                <a:cs typeface="Calibri"/>
              </a:rPr>
              <a:t> </a:t>
            </a:r>
            <a:r>
              <a:rPr sz="3200" spc="-100" dirty="0">
                <a:latin typeface="Calibri"/>
                <a:cs typeface="Calibri"/>
              </a:rPr>
              <a:t>v</a:t>
            </a:r>
            <a:r>
              <a:rPr sz="3200" spc="35" dirty="0">
                <a:latin typeface="Calibri"/>
                <a:cs typeface="Calibri"/>
              </a:rPr>
              <a:t>a</a:t>
            </a:r>
            <a:r>
              <a:rPr sz="3200" spc="5" dirty="0">
                <a:latin typeface="Calibri"/>
                <a:cs typeface="Calibri"/>
              </a:rPr>
              <a:t>l</a:t>
            </a:r>
            <a:r>
              <a:rPr sz="3200" spc="45" dirty="0">
                <a:latin typeface="Calibri"/>
                <a:cs typeface="Calibri"/>
              </a:rPr>
              <a:t>u</a:t>
            </a:r>
            <a:r>
              <a:rPr sz="3200" spc="-25" dirty="0">
                <a:latin typeface="Calibri"/>
                <a:cs typeface="Calibri"/>
              </a:rPr>
              <a:t>e</a:t>
            </a:r>
            <a:r>
              <a:rPr sz="3200" spc="15" dirty="0">
                <a:latin typeface="Calibri"/>
                <a:cs typeface="Calibri"/>
              </a:rPr>
              <a:t>s</a:t>
            </a:r>
            <a:r>
              <a:rPr sz="3200" spc="5" dirty="0">
                <a:latin typeface="Calibri"/>
                <a:cs typeface="Calibri"/>
              </a:rPr>
              <a:t>:</a:t>
            </a:r>
            <a:endParaRPr sz="3200">
              <a:latin typeface="Calibri"/>
              <a:cs typeface="Calibri"/>
            </a:endParaRPr>
          </a:p>
          <a:p>
            <a:pPr marL="355600" indent="-343535">
              <a:lnSpc>
                <a:spcPct val="100000"/>
              </a:lnSpc>
              <a:spcBef>
                <a:spcPts val="740"/>
              </a:spcBef>
              <a:buFont typeface="Arial MT"/>
              <a:buChar char="•"/>
              <a:tabLst>
                <a:tab pos="355600" algn="l"/>
                <a:tab pos="356235" algn="l"/>
              </a:tabLst>
            </a:pPr>
            <a:r>
              <a:rPr sz="3200" spc="10" dirty="0">
                <a:latin typeface="Calibri"/>
                <a:cs typeface="Calibri"/>
              </a:rPr>
              <a:t>5,5,5,6,</a:t>
            </a:r>
            <a:r>
              <a:rPr sz="3200" spc="10" dirty="0">
                <a:solidFill>
                  <a:srgbClr val="FF0000"/>
                </a:solidFill>
                <a:latin typeface="Calibri"/>
                <a:cs typeface="Calibri"/>
              </a:rPr>
              <a:t>6</a:t>
            </a:r>
            <a:r>
              <a:rPr sz="3200" spc="10" dirty="0">
                <a:latin typeface="Calibri"/>
                <a:cs typeface="Calibri"/>
              </a:rPr>
              <a:t>,7,8,9,10</a:t>
            </a:r>
            <a:endParaRPr sz="3200">
              <a:latin typeface="Calibri"/>
              <a:cs typeface="Calibri"/>
            </a:endParaRPr>
          </a:p>
          <a:p>
            <a:pPr marL="355600" indent="-343535">
              <a:lnSpc>
                <a:spcPct val="100000"/>
              </a:lnSpc>
              <a:spcBef>
                <a:spcPts val="815"/>
              </a:spcBef>
              <a:buFont typeface="Arial MT"/>
              <a:buChar char="•"/>
              <a:tabLst>
                <a:tab pos="355600" algn="l"/>
                <a:tab pos="356235" algn="l"/>
              </a:tabLst>
            </a:pPr>
            <a:r>
              <a:rPr sz="3200" spc="5" dirty="0">
                <a:latin typeface="Calibri"/>
                <a:cs typeface="Calibri"/>
              </a:rPr>
              <a:t>(It</a:t>
            </a:r>
            <a:r>
              <a:rPr sz="3200" spc="-10" dirty="0">
                <a:latin typeface="Calibri"/>
                <a:cs typeface="Calibri"/>
              </a:rPr>
              <a:t> </a:t>
            </a:r>
            <a:r>
              <a:rPr sz="3200" spc="5" dirty="0">
                <a:latin typeface="Calibri"/>
                <a:cs typeface="Calibri"/>
              </a:rPr>
              <a:t>is</a:t>
            </a:r>
            <a:r>
              <a:rPr sz="3200" spc="-35" dirty="0">
                <a:latin typeface="Calibri"/>
                <a:cs typeface="Calibri"/>
              </a:rPr>
              <a:t> </a:t>
            </a:r>
            <a:r>
              <a:rPr sz="3200" spc="25" dirty="0">
                <a:latin typeface="Calibri"/>
                <a:cs typeface="Calibri"/>
              </a:rPr>
              <a:t>an</a:t>
            </a:r>
            <a:r>
              <a:rPr sz="3200" spc="-30" dirty="0">
                <a:latin typeface="Calibri"/>
                <a:cs typeface="Calibri"/>
              </a:rPr>
              <a:t> </a:t>
            </a:r>
            <a:r>
              <a:rPr sz="3200" spc="-10" dirty="0">
                <a:latin typeface="Calibri"/>
                <a:cs typeface="Calibri"/>
              </a:rPr>
              <a:t>example</a:t>
            </a:r>
            <a:r>
              <a:rPr sz="3200" spc="-75" dirty="0">
                <a:latin typeface="Calibri"/>
                <a:cs typeface="Calibri"/>
              </a:rPr>
              <a:t> </a:t>
            </a:r>
            <a:r>
              <a:rPr sz="3200" spc="-15" dirty="0">
                <a:latin typeface="Calibri"/>
                <a:cs typeface="Calibri"/>
              </a:rPr>
              <a:t>for</a:t>
            </a:r>
            <a:r>
              <a:rPr sz="3200" spc="-50" dirty="0">
                <a:latin typeface="Calibri"/>
                <a:cs typeface="Calibri"/>
              </a:rPr>
              <a:t> </a:t>
            </a:r>
            <a:r>
              <a:rPr sz="3200" spc="15" dirty="0">
                <a:latin typeface="Calibri"/>
                <a:cs typeface="Calibri"/>
              </a:rPr>
              <a:t>Normal</a:t>
            </a:r>
            <a:r>
              <a:rPr sz="3200" spc="-120" dirty="0">
                <a:latin typeface="Calibri"/>
                <a:cs typeface="Calibri"/>
              </a:rPr>
              <a:t> </a:t>
            </a:r>
            <a:r>
              <a:rPr sz="3200" spc="10" dirty="0">
                <a:latin typeface="Calibri"/>
                <a:cs typeface="Calibri"/>
              </a:rPr>
              <a:t>Distribution)</a:t>
            </a:r>
            <a:endParaRPr sz="3200">
              <a:latin typeface="Calibri"/>
              <a:cs typeface="Calibri"/>
            </a:endParaRPr>
          </a:p>
          <a:p>
            <a:pPr marL="12700">
              <a:lnSpc>
                <a:spcPct val="100000"/>
              </a:lnSpc>
              <a:spcBef>
                <a:spcPts val="740"/>
              </a:spcBef>
              <a:tabLst>
                <a:tab pos="355600" algn="l"/>
              </a:tabLst>
            </a:pPr>
            <a:r>
              <a:rPr sz="3200" spc="5" dirty="0">
                <a:latin typeface="Arial MT"/>
                <a:cs typeface="Arial MT"/>
              </a:rPr>
              <a:t>•	</a:t>
            </a:r>
            <a:r>
              <a:rPr sz="3200" spc="10" dirty="0">
                <a:latin typeface="Calibri"/>
                <a:cs typeface="Calibri"/>
              </a:rPr>
              <a:t>=</a:t>
            </a:r>
            <a:r>
              <a:rPr sz="3200" spc="-35" dirty="0">
                <a:latin typeface="Calibri"/>
                <a:cs typeface="Calibri"/>
              </a:rPr>
              <a:t> </a:t>
            </a:r>
            <a:r>
              <a:rPr sz="3200" spc="25" dirty="0">
                <a:latin typeface="Calibri"/>
                <a:cs typeface="Calibri"/>
              </a:rPr>
              <a:t>Mode</a:t>
            </a:r>
            <a:r>
              <a:rPr sz="3200" spc="-170" dirty="0">
                <a:latin typeface="Calibri"/>
                <a:cs typeface="Calibri"/>
              </a:rPr>
              <a:t> </a:t>
            </a:r>
            <a:r>
              <a:rPr sz="3200" spc="5" dirty="0">
                <a:latin typeface="Calibri"/>
                <a:cs typeface="Calibri"/>
              </a:rPr>
              <a:t>is</a:t>
            </a:r>
            <a:r>
              <a:rPr sz="3200" spc="-50" dirty="0">
                <a:latin typeface="Calibri"/>
                <a:cs typeface="Calibri"/>
              </a:rPr>
              <a:t> </a:t>
            </a:r>
            <a:r>
              <a:rPr sz="3200" spc="10" dirty="0">
                <a:latin typeface="Calibri"/>
                <a:cs typeface="Calibri"/>
              </a:rPr>
              <a:t>5</a:t>
            </a:r>
            <a:endParaRPr sz="3200">
              <a:latin typeface="Calibri"/>
              <a:cs typeface="Calibri"/>
            </a:endParaRPr>
          </a:p>
          <a:p>
            <a:pPr marL="12700">
              <a:lnSpc>
                <a:spcPct val="100000"/>
              </a:lnSpc>
              <a:spcBef>
                <a:spcPts val="815"/>
              </a:spcBef>
              <a:tabLst>
                <a:tab pos="355600" algn="l"/>
              </a:tabLst>
            </a:pPr>
            <a:r>
              <a:rPr sz="3200" spc="10" dirty="0">
                <a:latin typeface="Arial MT"/>
                <a:cs typeface="Arial MT"/>
              </a:rPr>
              <a:t>•	</a:t>
            </a:r>
            <a:r>
              <a:rPr sz="3200" spc="10" dirty="0">
                <a:latin typeface="Calibri"/>
                <a:cs typeface="Calibri"/>
              </a:rPr>
              <a:t>=</a:t>
            </a:r>
            <a:r>
              <a:rPr sz="3200" spc="-25" dirty="0">
                <a:latin typeface="Calibri"/>
                <a:cs typeface="Calibri"/>
              </a:rPr>
              <a:t> </a:t>
            </a:r>
            <a:r>
              <a:rPr sz="3200" spc="15" dirty="0">
                <a:latin typeface="Calibri"/>
                <a:cs typeface="Calibri"/>
              </a:rPr>
              <a:t>Median</a:t>
            </a:r>
            <a:r>
              <a:rPr sz="3200" spc="-114" dirty="0">
                <a:latin typeface="Calibri"/>
                <a:cs typeface="Calibri"/>
              </a:rPr>
              <a:t> </a:t>
            </a:r>
            <a:r>
              <a:rPr sz="3200" spc="5" dirty="0">
                <a:latin typeface="Calibri"/>
                <a:cs typeface="Calibri"/>
              </a:rPr>
              <a:t>is</a:t>
            </a:r>
            <a:r>
              <a:rPr sz="3200" spc="-50" dirty="0">
                <a:latin typeface="Calibri"/>
                <a:cs typeface="Calibri"/>
              </a:rPr>
              <a:t> </a:t>
            </a:r>
            <a:r>
              <a:rPr sz="3200" spc="15" dirty="0">
                <a:latin typeface="Calibri"/>
                <a:cs typeface="Calibri"/>
              </a:rPr>
              <a:t>6</a:t>
            </a:r>
            <a:endParaRPr sz="3200">
              <a:latin typeface="Calibri"/>
              <a:cs typeface="Calibri"/>
            </a:endParaRPr>
          </a:p>
          <a:p>
            <a:pPr marL="12700">
              <a:lnSpc>
                <a:spcPct val="100000"/>
              </a:lnSpc>
              <a:spcBef>
                <a:spcPts val="745"/>
              </a:spcBef>
              <a:tabLst>
                <a:tab pos="355600" algn="l"/>
              </a:tabLst>
            </a:pPr>
            <a:r>
              <a:rPr sz="3200" spc="10" dirty="0">
                <a:latin typeface="Arial MT"/>
                <a:cs typeface="Arial MT"/>
              </a:rPr>
              <a:t>•	</a:t>
            </a:r>
            <a:r>
              <a:rPr sz="3200" spc="10" dirty="0">
                <a:latin typeface="Calibri"/>
                <a:cs typeface="Calibri"/>
              </a:rPr>
              <a:t>=</a:t>
            </a:r>
            <a:r>
              <a:rPr sz="3200" spc="-25" dirty="0">
                <a:latin typeface="Calibri"/>
                <a:cs typeface="Calibri"/>
              </a:rPr>
              <a:t> </a:t>
            </a:r>
            <a:r>
              <a:rPr sz="3200" spc="15" dirty="0">
                <a:latin typeface="Calibri"/>
                <a:cs typeface="Calibri"/>
              </a:rPr>
              <a:t>Mean</a:t>
            </a:r>
            <a:r>
              <a:rPr sz="3200" spc="-110" dirty="0">
                <a:latin typeface="Calibri"/>
                <a:cs typeface="Calibri"/>
              </a:rPr>
              <a:t> </a:t>
            </a:r>
            <a:r>
              <a:rPr sz="3200" spc="5" dirty="0">
                <a:latin typeface="Calibri"/>
                <a:cs typeface="Calibri"/>
              </a:rPr>
              <a:t>is</a:t>
            </a:r>
            <a:r>
              <a:rPr sz="3200" spc="-45" dirty="0">
                <a:latin typeface="Calibri"/>
                <a:cs typeface="Calibri"/>
              </a:rPr>
              <a:t> </a:t>
            </a:r>
            <a:r>
              <a:rPr sz="3200" spc="20" dirty="0">
                <a:latin typeface="Calibri"/>
                <a:cs typeface="Calibri"/>
              </a:rPr>
              <a:t>also</a:t>
            </a:r>
            <a:r>
              <a:rPr sz="3200" spc="-50" dirty="0">
                <a:latin typeface="Calibri"/>
                <a:cs typeface="Calibri"/>
              </a:rPr>
              <a:t> </a:t>
            </a:r>
            <a:r>
              <a:rPr sz="3200" spc="15" dirty="0">
                <a:latin typeface="Calibri"/>
                <a:cs typeface="Calibri"/>
              </a:rPr>
              <a:t>6.8</a:t>
            </a:r>
            <a:endParaRPr sz="3200">
              <a:latin typeface="Calibri"/>
              <a:cs typeface="Calibri"/>
            </a:endParaRPr>
          </a:p>
        </p:txBody>
      </p:sp>
      <p:pic>
        <p:nvPicPr>
          <p:cNvPr id="4" name="object 4"/>
          <p:cNvPicPr/>
          <p:nvPr/>
        </p:nvPicPr>
        <p:blipFill>
          <a:blip r:embed="rId2" cstate="print"/>
          <a:stretch>
            <a:fillRect/>
          </a:stretch>
        </p:blipFill>
        <p:spPr>
          <a:xfrm>
            <a:off x="8210550" y="2524125"/>
            <a:ext cx="2590800" cy="3286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0709" y="415607"/>
            <a:ext cx="10431780" cy="5758180"/>
          </a:xfrm>
          <a:prstGeom prst="rect">
            <a:avLst/>
          </a:prstGeom>
        </p:spPr>
        <p:txBody>
          <a:bodyPr vert="horz" wrap="square" lIns="0" tIns="97790" rIns="0" bIns="0" rtlCol="0">
            <a:spAutoFit/>
          </a:bodyPr>
          <a:lstStyle/>
          <a:p>
            <a:pPr marL="304800" marR="240665" indent="-229235">
              <a:lnSpc>
                <a:spcPct val="79400"/>
              </a:lnSpc>
              <a:spcBef>
                <a:spcPts val="770"/>
              </a:spcBef>
              <a:buFont typeface="Arial MT"/>
              <a:buChar char="•"/>
              <a:tabLst>
                <a:tab pos="381000" algn="l"/>
                <a:tab pos="381635" algn="l"/>
                <a:tab pos="8197850" algn="l"/>
              </a:tabLst>
            </a:pPr>
            <a:r>
              <a:rPr dirty="0"/>
              <a:t>	</a:t>
            </a:r>
            <a:r>
              <a:rPr sz="2600" dirty="0">
                <a:solidFill>
                  <a:srgbClr val="FF0000"/>
                </a:solidFill>
                <a:latin typeface="Calibri"/>
                <a:cs typeface="Calibri"/>
              </a:rPr>
              <a:t>The</a:t>
            </a:r>
            <a:r>
              <a:rPr sz="2600" spc="-25" dirty="0">
                <a:solidFill>
                  <a:srgbClr val="FF0000"/>
                </a:solidFill>
                <a:latin typeface="Calibri"/>
                <a:cs typeface="Calibri"/>
              </a:rPr>
              <a:t> </a:t>
            </a:r>
            <a:r>
              <a:rPr sz="2600" dirty="0">
                <a:solidFill>
                  <a:srgbClr val="FF0000"/>
                </a:solidFill>
                <a:latin typeface="Calibri"/>
                <a:cs typeface="Calibri"/>
              </a:rPr>
              <a:t>figure</a:t>
            </a:r>
            <a:r>
              <a:rPr sz="2600" spc="-25" dirty="0">
                <a:solidFill>
                  <a:srgbClr val="FF0000"/>
                </a:solidFill>
                <a:latin typeface="Calibri"/>
                <a:cs typeface="Calibri"/>
              </a:rPr>
              <a:t> </a:t>
            </a:r>
            <a:r>
              <a:rPr sz="2600" spc="5" dirty="0">
                <a:solidFill>
                  <a:srgbClr val="FF0000"/>
                </a:solidFill>
                <a:latin typeface="Calibri"/>
                <a:cs typeface="Calibri"/>
              </a:rPr>
              <a:t>shown</a:t>
            </a:r>
            <a:r>
              <a:rPr sz="2600" spc="-95" dirty="0">
                <a:solidFill>
                  <a:srgbClr val="FF0000"/>
                </a:solidFill>
                <a:latin typeface="Calibri"/>
                <a:cs typeface="Calibri"/>
              </a:rPr>
              <a:t> </a:t>
            </a:r>
            <a:r>
              <a:rPr sz="2600" spc="10" dirty="0">
                <a:solidFill>
                  <a:srgbClr val="FF0000"/>
                </a:solidFill>
                <a:latin typeface="Calibri"/>
                <a:cs typeface="Calibri"/>
              </a:rPr>
              <a:t>in</a:t>
            </a:r>
            <a:r>
              <a:rPr sz="2600" spc="-25" dirty="0">
                <a:solidFill>
                  <a:srgbClr val="FF0000"/>
                </a:solidFill>
                <a:latin typeface="Calibri"/>
                <a:cs typeface="Calibri"/>
              </a:rPr>
              <a:t> </a:t>
            </a:r>
            <a:r>
              <a:rPr sz="2600" spc="5" dirty="0">
                <a:solidFill>
                  <a:srgbClr val="FF0000"/>
                </a:solidFill>
                <a:latin typeface="Calibri"/>
                <a:cs typeface="Calibri"/>
              </a:rPr>
              <a:t>the</a:t>
            </a:r>
            <a:r>
              <a:rPr sz="2600" spc="-25" dirty="0">
                <a:solidFill>
                  <a:srgbClr val="FF0000"/>
                </a:solidFill>
                <a:latin typeface="Calibri"/>
                <a:cs typeface="Calibri"/>
              </a:rPr>
              <a:t> </a:t>
            </a:r>
            <a:r>
              <a:rPr sz="2600" spc="-5" dirty="0">
                <a:solidFill>
                  <a:srgbClr val="FF0000"/>
                </a:solidFill>
                <a:latin typeface="Calibri"/>
                <a:cs typeface="Calibri"/>
              </a:rPr>
              <a:t>previous</a:t>
            </a:r>
            <a:r>
              <a:rPr sz="2600" spc="-40" dirty="0">
                <a:solidFill>
                  <a:srgbClr val="FF0000"/>
                </a:solidFill>
                <a:latin typeface="Calibri"/>
                <a:cs typeface="Calibri"/>
              </a:rPr>
              <a:t> </a:t>
            </a:r>
            <a:r>
              <a:rPr sz="2600" dirty="0">
                <a:solidFill>
                  <a:srgbClr val="FF0000"/>
                </a:solidFill>
                <a:latin typeface="Calibri"/>
                <a:cs typeface="Calibri"/>
              </a:rPr>
              <a:t>slide,</a:t>
            </a:r>
            <a:r>
              <a:rPr sz="2600" spc="25" dirty="0">
                <a:solidFill>
                  <a:srgbClr val="FF0000"/>
                </a:solidFill>
                <a:latin typeface="Calibri"/>
                <a:cs typeface="Calibri"/>
              </a:rPr>
              <a:t> </a:t>
            </a:r>
            <a:r>
              <a:rPr sz="2600" spc="10" dirty="0">
                <a:solidFill>
                  <a:srgbClr val="FF0000"/>
                </a:solidFill>
                <a:latin typeface="Calibri"/>
                <a:cs typeface="Calibri"/>
              </a:rPr>
              <a:t>lists</a:t>
            </a:r>
            <a:r>
              <a:rPr sz="2600" spc="-114" dirty="0">
                <a:solidFill>
                  <a:srgbClr val="FF0000"/>
                </a:solidFill>
                <a:latin typeface="Calibri"/>
                <a:cs typeface="Calibri"/>
              </a:rPr>
              <a:t> </a:t>
            </a:r>
            <a:r>
              <a:rPr sz="2600" spc="20" dirty="0">
                <a:solidFill>
                  <a:srgbClr val="FF0000"/>
                </a:solidFill>
                <a:latin typeface="Calibri"/>
                <a:cs typeface="Calibri"/>
              </a:rPr>
              <a:t>30</a:t>
            </a:r>
            <a:r>
              <a:rPr sz="2600" spc="-45" dirty="0">
                <a:solidFill>
                  <a:srgbClr val="FF0000"/>
                </a:solidFill>
                <a:latin typeface="Calibri"/>
                <a:cs typeface="Calibri"/>
              </a:rPr>
              <a:t> </a:t>
            </a:r>
            <a:r>
              <a:rPr sz="2600" spc="-15" dirty="0">
                <a:solidFill>
                  <a:srgbClr val="FF0000"/>
                </a:solidFill>
                <a:latin typeface="Calibri"/>
                <a:cs typeface="Calibri"/>
              </a:rPr>
              <a:t>games</a:t>
            </a:r>
            <a:r>
              <a:rPr sz="2600" spc="-40" dirty="0">
                <a:solidFill>
                  <a:srgbClr val="FF0000"/>
                </a:solidFill>
                <a:latin typeface="Calibri"/>
                <a:cs typeface="Calibri"/>
              </a:rPr>
              <a:t> </a:t>
            </a:r>
            <a:r>
              <a:rPr sz="2600" spc="5" dirty="0">
                <a:solidFill>
                  <a:srgbClr val="FF0000"/>
                </a:solidFill>
                <a:latin typeface="Calibri"/>
                <a:cs typeface="Calibri"/>
              </a:rPr>
              <a:t>and	</a:t>
            </a:r>
            <a:r>
              <a:rPr sz="2600" spc="-5" dirty="0">
                <a:solidFill>
                  <a:srgbClr val="FF0000"/>
                </a:solidFill>
                <a:latin typeface="Calibri"/>
                <a:cs typeface="Calibri"/>
              </a:rPr>
              <a:t>gives</a:t>
            </a:r>
            <a:r>
              <a:rPr sz="2600" spc="-80" dirty="0">
                <a:solidFill>
                  <a:srgbClr val="FF0000"/>
                </a:solidFill>
                <a:latin typeface="Calibri"/>
                <a:cs typeface="Calibri"/>
              </a:rPr>
              <a:t> </a:t>
            </a:r>
            <a:r>
              <a:rPr sz="2600" spc="5" dirty="0">
                <a:solidFill>
                  <a:srgbClr val="FF0000"/>
                </a:solidFill>
                <a:latin typeface="Calibri"/>
                <a:cs typeface="Calibri"/>
              </a:rPr>
              <a:t>the</a:t>
            </a:r>
            <a:r>
              <a:rPr sz="2600" spc="-70" dirty="0">
                <a:solidFill>
                  <a:srgbClr val="FF0000"/>
                </a:solidFill>
                <a:latin typeface="Calibri"/>
                <a:cs typeface="Calibri"/>
              </a:rPr>
              <a:t> </a:t>
            </a:r>
            <a:r>
              <a:rPr sz="2600" spc="-5" dirty="0">
                <a:solidFill>
                  <a:srgbClr val="FF0000"/>
                </a:solidFill>
                <a:latin typeface="Calibri"/>
                <a:cs typeface="Calibri"/>
              </a:rPr>
              <a:t>value </a:t>
            </a:r>
            <a:r>
              <a:rPr sz="2600" spc="-570" dirty="0">
                <a:solidFill>
                  <a:srgbClr val="FF0000"/>
                </a:solidFill>
                <a:latin typeface="Calibri"/>
                <a:cs typeface="Calibri"/>
              </a:rPr>
              <a:t> </a:t>
            </a:r>
            <a:r>
              <a:rPr sz="2600" spc="-10" dirty="0">
                <a:solidFill>
                  <a:srgbClr val="FF0000"/>
                </a:solidFill>
                <a:latin typeface="Calibri"/>
                <a:cs typeface="Calibri"/>
              </a:rPr>
              <a:t>of</a:t>
            </a:r>
            <a:r>
              <a:rPr sz="2600" spc="35" dirty="0">
                <a:solidFill>
                  <a:srgbClr val="FF0000"/>
                </a:solidFill>
                <a:latin typeface="Calibri"/>
                <a:cs typeface="Calibri"/>
              </a:rPr>
              <a:t> </a:t>
            </a:r>
            <a:r>
              <a:rPr sz="2600" dirty="0">
                <a:solidFill>
                  <a:srgbClr val="FF0000"/>
                </a:solidFill>
                <a:latin typeface="Calibri"/>
                <a:cs typeface="Calibri"/>
              </a:rPr>
              <a:t>dapg</a:t>
            </a:r>
            <a:r>
              <a:rPr sz="2600" spc="-20" dirty="0">
                <a:solidFill>
                  <a:srgbClr val="FF0000"/>
                </a:solidFill>
                <a:latin typeface="Calibri"/>
                <a:cs typeface="Calibri"/>
              </a:rPr>
              <a:t> for</a:t>
            </a:r>
            <a:r>
              <a:rPr sz="2600" spc="-5" dirty="0">
                <a:solidFill>
                  <a:srgbClr val="FF0000"/>
                </a:solidFill>
                <a:latin typeface="Calibri"/>
                <a:cs typeface="Calibri"/>
              </a:rPr>
              <a:t> </a:t>
            </a:r>
            <a:r>
              <a:rPr sz="2600" spc="10" dirty="0">
                <a:solidFill>
                  <a:srgbClr val="FF0000"/>
                </a:solidFill>
                <a:latin typeface="Calibri"/>
                <a:cs typeface="Calibri"/>
              </a:rPr>
              <a:t>each</a:t>
            </a:r>
            <a:r>
              <a:rPr sz="2600" spc="-90" dirty="0">
                <a:solidFill>
                  <a:srgbClr val="FF0000"/>
                </a:solidFill>
                <a:latin typeface="Calibri"/>
                <a:cs typeface="Calibri"/>
              </a:rPr>
              <a:t> </a:t>
            </a:r>
            <a:r>
              <a:rPr sz="2600" spc="-10" dirty="0">
                <a:solidFill>
                  <a:srgbClr val="FF0000"/>
                </a:solidFill>
                <a:latin typeface="Calibri"/>
                <a:cs typeface="Calibri"/>
              </a:rPr>
              <a:t>game</a:t>
            </a:r>
            <a:r>
              <a:rPr sz="2600" spc="-20" dirty="0">
                <a:solidFill>
                  <a:srgbClr val="FF0000"/>
                </a:solidFill>
                <a:latin typeface="Calibri"/>
                <a:cs typeface="Calibri"/>
              </a:rPr>
              <a:t> </a:t>
            </a:r>
            <a:r>
              <a:rPr sz="2600" spc="10" dirty="0">
                <a:solidFill>
                  <a:srgbClr val="FF0000"/>
                </a:solidFill>
                <a:latin typeface="Calibri"/>
                <a:cs typeface="Calibri"/>
              </a:rPr>
              <a:t>and</a:t>
            </a:r>
            <a:r>
              <a:rPr sz="2600" spc="-15" dirty="0">
                <a:solidFill>
                  <a:srgbClr val="FF0000"/>
                </a:solidFill>
                <a:latin typeface="Calibri"/>
                <a:cs typeface="Calibri"/>
              </a:rPr>
              <a:t> </a:t>
            </a:r>
            <a:r>
              <a:rPr sz="2600" spc="5" dirty="0">
                <a:solidFill>
                  <a:srgbClr val="FF0000"/>
                </a:solidFill>
                <a:latin typeface="Calibri"/>
                <a:cs typeface="Calibri"/>
              </a:rPr>
              <a:t>tells</a:t>
            </a:r>
            <a:r>
              <a:rPr sz="2600" spc="-45" dirty="0">
                <a:solidFill>
                  <a:srgbClr val="FF0000"/>
                </a:solidFill>
                <a:latin typeface="Calibri"/>
                <a:cs typeface="Calibri"/>
              </a:rPr>
              <a:t> </a:t>
            </a:r>
            <a:r>
              <a:rPr sz="2600" spc="-5" dirty="0">
                <a:solidFill>
                  <a:srgbClr val="FF0000"/>
                </a:solidFill>
                <a:latin typeface="Calibri"/>
                <a:cs typeface="Calibri"/>
              </a:rPr>
              <a:t>whether </a:t>
            </a:r>
            <a:r>
              <a:rPr sz="2600" spc="5" dirty="0">
                <a:solidFill>
                  <a:srgbClr val="FF0000"/>
                </a:solidFill>
                <a:latin typeface="Calibri"/>
                <a:cs typeface="Calibri"/>
              </a:rPr>
              <a:t>the</a:t>
            </a:r>
            <a:r>
              <a:rPr sz="2600" spc="-20" dirty="0">
                <a:solidFill>
                  <a:srgbClr val="FF0000"/>
                </a:solidFill>
                <a:latin typeface="Calibri"/>
                <a:cs typeface="Calibri"/>
              </a:rPr>
              <a:t> </a:t>
            </a:r>
            <a:r>
              <a:rPr sz="2600" dirty="0">
                <a:solidFill>
                  <a:srgbClr val="FF0000"/>
                </a:solidFill>
                <a:latin typeface="Calibri"/>
                <a:cs typeface="Calibri"/>
              </a:rPr>
              <a:t>home</a:t>
            </a:r>
            <a:r>
              <a:rPr sz="2600" spc="-20" dirty="0">
                <a:solidFill>
                  <a:srgbClr val="FF0000"/>
                </a:solidFill>
                <a:latin typeface="Calibri"/>
                <a:cs typeface="Calibri"/>
              </a:rPr>
              <a:t> </a:t>
            </a:r>
            <a:r>
              <a:rPr sz="2600" spc="10" dirty="0">
                <a:solidFill>
                  <a:srgbClr val="FF0000"/>
                </a:solidFill>
                <a:latin typeface="Calibri"/>
                <a:cs typeface="Calibri"/>
              </a:rPr>
              <a:t>team</a:t>
            </a:r>
            <a:r>
              <a:rPr sz="2600" spc="-55" dirty="0">
                <a:solidFill>
                  <a:srgbClr val="FF0000"/>
                </a:solidFill>
                <a:latin typeface="Calibri"/>
                <a:cs typeface="Calibri"/>
              </a:rPr>
              <a:t> </a:t>
            </a:r>
            <a:r>
              <a:rPr sz="2600" dirty="0">
                <a:solidFill>
                  <a:srgbClr val="FF0000"/>
                </a:solidFill>
                <a:latin typeface="Calibri"/>
                <a:cs typeface="Calibri"/>
              </a:rPr>
              <a:t>won</a:t>
            </a:r>
            <a:r>
              <a:rPr sz="2600" spc="-20" dirty="0">
                <a:solidFill>
                  <a:srgbClr val="FF0000"/>
                </a:solidFill>
                <a:latin typeface="Calibri"/>
                <a:cs typeface="Calibri"/>
              </a:rPr>
              <a:t> </a:t>
            </a:r>
            <a:r>
              <a:rPr sz="2600" spc="-10" dirty="0">
                <a:solidFill>
                  <a:srgbClr val="FF0000"/>
                </a:solidFill>
                <a:latin typeface="Calibri"/>
                <a:cs typeface="Calibri"/>
              </a:rPr>
              <a:t>or</a:t>
            </a:r>
            <a:r>
              <a:rPr sz="2600" spc="-5" dirty="0">
                <a:solidFill>
                  <a:srgbClr val="FF0000"/>
                </a:solidFill>
                <a:latin typeface="Calibri"/>
                <a:cs typeface="Calibri"/>
              </a:rPr>
              <a:t> </a:t>
            </a:r>
            <a:r>
              <a:rPr sz="2600" spc="5" dirty="0">
                <a:solidFill>
                  <a:srgbClr val="FF0000"/>
                </a:solidFill>
                <a:latin typeface="Calibri"/>
                <a:cs typeface="Calibri"/>
              </a:rPr>
              <a:t>lost.</a:t>
            </a:r>
            <a:endParaRPr sz="2600">
              <a:latin typeface="Calibri"/>
              <a:cs typeface="Calibri"/>
            </a:endParaRPr>
          </a:p>
          <a:p>
            <a:pPr marL="304800" indent="-229235">
              <a:lnSpc>
                <a:spcPct val="100000"/>
              </a:lnSpc>
              <a:spcBef>
                <a:spcPts val="409"/>
              </a:spcBef>
              <a:buFont typeface="Arial MT"/>
              <a:buChar char="•"/>
              <a:tabLst>
                <a:tab pos="305435" algn="l"/>
              </a:tabLst>
            </a:pPr>
            <a:r>
              <a:rPr sz="2600" spc="10" dirty="0">
                <a:solidFill>
                  <a:srgbClr val="FF0000"/>
                </a:solidFill>
                <a:latin typeface="Calibri"/>
                <a:cs typeface="Calibri"/>
              </a:rPr>
              <a:t>Notice</a:t>
            </a:r>
            <a:r>
              <a:rPr sz="2600" spc="-90" dirty="0">
                <a:solidFill>
                  <a:srgbClr val="FF0000"/>
                </a:solidFill>
                <a:latin typeface="Calibri"/>
                <a:cs typeface="Calibri"/>
              </a:rPr>
              <a:t> </a:t>
            </a:r>
            <a:r>
              <a:rPr sz="2600" spc="10" dirty="0">
                <a:solidFill>
                  <a:srgbClr val="FF0000"/>
                </a:solidFill>
                <a:latin typeface="Calibri"/>
                <a:cs typeface="Calibri"/>
              </a:rPr>
              <a:t>that</a:t>
            </a:r>
            <a:r>
              <a:rPr sz="2600" spc="-45" dirty="0">
                <a:solidFill>
                  <a:srgbClr val="FF0000"/>
                </a:solidFill>
                <a:latin typeface="Calibri"/>
                <a:cs typeface="Calibri"/>
              </a:rPr>
              <a:t> </a:t>
            </a:r>
            <a:r>
              <a:rPr sz="2600" spc="10" dirty="0">
                <a:solidFill>
                  <a:srgbClr val="FF0000"/>
                </a:solidFill>
                <a:latin typeface="Calibri"/>
                <a:cs typeface="Calibri"/>
              </a:rPr>
              <a:t>in</a:t>
            </a:r>
            <a:r>
              <a:rPr sz="2600" spc="-30" dirty="0">
                <a:solidFill>
                  <a:srgbClr val="FF0000"/>
                </a:solidFill>
                <a:latin typeface="Calibri"/>
                <a:cs typeface="Calibri"/>
              </a:rPr>
              <a:t> </a:t>
            </a:r>
            <a:r>
              <a:rPr sz="2600" spc="5" dirty="0">
                <a:solidFill>
                  <a:srgbClr val="FF0000"/>
                </a:solidFill>
                <a:latin typeface="Calibri"/>
                <a:cs typeface="Calibri"/>
              </a:rPr>
              <a:t>this</a:t>
            </a:r>
            <a:r>
              <a:rPr sz="2600" spc="-45" dirty="0">
                <a:solidFill>
                  <a:srgbClr val="FF0000"/>
                </a:solidFill>
                <a:latin typeface="Calibri"/>
                <a:cs typeface="Calibri"/>
              </a:rPr>
              <a:t> </a:t>
            </a:r>
            <a:r>
              <a:rPr sz="2600" spc="10" dirty="0">
                <a:solidFill>
                  <a:srgbClr val="FF0000"/>
                </a:solidFill>
                <a:latin typeface="Calibri"/>
                <a:cs typeface="Calibri"/>
              </a:rPr>
              <a:t>data</a:t>
            </a:r>
            <a:r>
              <a:rPr sz="2600" spc="-125" dirty="0">
                <a:solidFill>
                  <a:srgbClr val="FF0000"/>
                </a:solidFill>
                <a:latin typeface="Calibri"/>
                <a:cs typeface="Calibri"/>
              </a:rPr>
              <a:t> </a:t>
            </a:r>
            <a:r>
              <a:rPr sz="2600" spc="5" dirty="0">
                <a:solidFill>
                  <a:srgbClr val="FF0000"/>
                </a:solidFill>
                <a:latin typeface="Calibri"/>
                <a:cs typeface="Calibri"/>
              </a:rPr>
              <a:t>set</a:t>
            </a:r>
            <a:r>
              <a:rPr sz="2600" spc="-45" dirty="0">
                <a:solidFill>
                  <a:srgbClr val="FF0000"/>
                </a:solidFill>
                <a:latin typeface="Calibri"/>
                <a:cs typeface="Calibri"/>
              </a:rPr>
              <a:t> </a:t>
            </a:r>
            <a:r>
              <a:rPr sz="2600" spc="5" dirty="0">
                <a:solidFill>
                  <a:srgbClr val="FF0000"/>
                </a:solidFill>
                <a:latin typeface="Calibri"/>
                <a:cs typeface="Calibri"/>
              </a:rPr>
              <a:t>the</a:t>
            </a:r>
            <a:r>
              <a:rPr sz="2600" spc="-30" dirty="0">
                <a:solidFill>
                  <a:srgbClr val="FF0000"/>
                </a:solidFill>
                <a:latin typeface="Calibri"/>
                <a:cs typeface="Calibri"/>
              </a:rPr>
              <a:t> </a:t>
            </a:r>
            <a:r>
              <a:rPr sz="2600" spc="10" dirty="0">
                <a:solidFill>
                  <a:srgbClr val="FF0000"/>
                </a:solidFill>
                <a:latin typeface="Calibri"/>
                <a:cs typeface="Calibri"/>
              </a:rPr>
              <a:t>team</a:t>
            </a:r>
            <a:r>
              <a:rPr sz="2600" spc="-60" dirty="0">
                <a:solidFill>
                  <a:srgbClr val="FF0000"/>
                </a:solidFill>
                <a:latin typeface="Calibri"/>
                <a:cs typeface="Calibri"/>
              </a:rPr>
              <a:t> </a:t>
            </a:r>
            <a:r>
              <a:rPr sz="2600" spc="10" dirty="0">
                <a:solidFill>
                  <a:srgbClr val="FF0000"/>
                </a:solidFill>
                <a:latin typeface="Calibri"/>
                <a:cs typeface="Calibri"/>
              </a:rPr>
              <a:t>with</a:t>
            </a:r>
            <a:r>
              <a:rPr sz="2600" spc="-90" dirty="0">
                <a:solidFill>
                  <a:srgbClr val="FF0000"/>
                </a:solidFill>
                <a:latin typeface="Calibri"/>
                <a:cs typeface="Calibri"/>
              </a:rPr>
              <a:t> </a:t>
            </a:r>
            <a:r>
              <a:rPr sz="2600" spc="5" dirty="0">
                <a:solidFill>
                  <a:srgbClr val="FF0000"/>
                </a:solidFill>
                <a:latin typeface="Calibri"/>
                <a:cs typeface="Calibri"/>
              </a:rPr>
              <a:t>the</a:t>
            </a:r>
            <a:r>
              <a:rPr sz="2600" spc="-30" dirty="0">
                <a:solidFill>
                  <a:srgbClr val="FF0000"/>
                </a:solidFill>
                <a:latin typeface="Calibri"/>
                <a:cs typeface="Calibri"/>
              </a:rPr>
              <a:t> </a:t>
            </a:r>
            <a:r>
              <a:rPr sz="2600" spc="-5" dirty="0">
                <a:solidFill>
                  <a:srgbClr val="FF0000"/>
                </a:solidFill>
                <a:latin typeface="Calibri"/>
                <a:cs typeface="Calibri"/>
              </a:rPr>
              <a:t>larger</a:t>
            </a:r>
            <a:r>
              <a:rPr sz="2600" spc="10" dirty="0">
                <a:solidFill>
                  <a:srgbClr val="FF0000"/>
                </a:solidFill>
                <a:latin typeface="Calibri"/>
                <a:cs typeface="Calibri"/>
              </a:rPr>
              <a:t> </a:t>
            </a:r>
            <a:r>
              <a:rPr sz="2600" spc="5" dirty="0">
                <a:solidFill>
                  <a:srgbClr val="FF0000"/>
                </a:solidFill>
                <a:latin typeface="Calibri"/>
                <a:cs typeface="Calibri"/>
              </a:rPr>
              <a:t>apg</a:t>
            </a:r>
            <a:r>
              <a:rPr sz="2600" spc="-20" dirty="0">
                <a:solidFill>
                  <a:srgbClr val="FF0000"/>
                </a:solidFill>
                <a:latin typeface="Calibri"/>
                <a:cs typeface="Calibri"/>
              </a:rPr>
              <a:t> </a:t>
            </a:r>
            <a:r>
              <a:rPr sz="2600" spc="5" dirty="0">
                <a:solidFill>
                  <a:srgbClr val="FF0000"/>
                </a:solidFill>
                <a:latin typeface="Calibri"/>
                <a:cs typeface="Calibri"/>
              </a:rPr>
              <a:t>usually</a:t>
            </a:r>
            <a:r>
              <a:rPr sz="2600" spc="-50" dirty="0">
                <a:solidFill>
                  <a:srgbClr val="FF0000"/>
                </a:solidFill>
                <a:latin typeface="Calibri"/>
                <a:cs typeface="Calibri"/>
              </a:rPr>
              <a:t> </a:t>
            </a:r>
            <a:r>
              <a:rPr sz="2600" spc="5" dirty="0">
                <a:solidFill>
                  <a:srgbClr val="FF0000"/>
                </a:solidFill>
                <a:latin typeface="Calibri"/>
                <a:cs typeface="Calibri"/>
              </a:rPr>
              <a:t>wins.</a:t>
            </a:r>
            <a:endParaRPr sz="2600">
              <a:latin typeface="Calibri"/>
              <a:cs typeface="Calibri"/>
            </a:endParaRPr>
          </a:p>
          <a:p>
            <a:pPr>
              <a:lnSpc>
                <a:spcPct val="100000"/>
              </a:lnSpc>
              <a:spcBef>
                <a:spcPts val="10"/>
              </a:spcBef>
              <a:buChar char="•"/>
            </a:pPr>
            <a:endParaRPr sz="3650">
              <a:latin typeface="Calibri"/>
              <a:cs typeface="Calibri"/>
            </a:endParaRPr>
          </a:p>
          <a:p>
            <a:pPr marL="304800" marR="68580" indent="-229235">
              <a:lnSpc>
                <a:spcPct val="80700"/>
              </a:lnSpc>
              <a:buFont typeface="Arial MT"/>
              <a:buChar char="•"/>
              <a:tabLst>
                <a:tab pos="305435" algn="l"/>
                <a:tab pos="3373754" algn="l"/>
              </a:tabLst>
            </a:pPr>
            <a:r>
              <a:rPr sz="2600" spc="-5" dirty="0">
                <a:latin typeface="Calibri"/>
                <a:cs typeface="Calibri"/>
              </a:rPr>
              <a:t>For</a:t>
            </a:r>
            <a:r>
              <a:rPr sz="2600" spc="-10" dirty="0">
                <a:latin typeface="Calibri"/>
                <a:cs typeface="Calibri"/>
              </a:rPr>
              <a:t> </a:t>
            </a:r>
            <a:r>
              <a:rPr sz="2600" spc="-20" dirty="0">
                <a:latin typeface="Calibri"/>
                <a:cs typeface="Calibri"/>
              </a:rPr>
              <a:t>example</a:t>
            </a:r>
            <a:r>
              <a:rPr sz="2600" spc="-25" dirty="0">
                <a:latin typeface="Calibri"/>
                <a:cs typeface="Calibri"/>
              </a:rPr>
              <a:t> </a:t>
            </a:r>
            <a:r>
              <a:rPr sz="2600" spc="10" dirty="0">
                <a:latin typeface="Calibri"/>
                <a:cs typeface="Calibri"/>
              </a:rPr>
              <a:t>in</a:t>
            </a:r>
            <a:r>
              <a:rPr sz="2600" spc="-20" dirty="0">
                <a:latin typeface="Calibri"/>
                <a:cs typeface="Calibri"/>
              </a:rPr>
              <a:t> </a:t>
            </a:r>
            <a:r>
              <a:rPr sz="2600" spc="5" dirty="0">
                <a:latin typeface="Calibri"/>
                <a:cs typeface="Calibri"/>
              </a:rPr>
              <a:t>the</a:t>
            </a:r>
            <a:r>
              <a:rPr sz="2600" spc="-20" dirty="0">
                <a:latin typeface="Calibri"/>
                <a:cs typeface="Calibri"/>
              </a:rPr>
              <a:t> </a:t>
            </a:r>
            <a:r>
              <a:rPr sz="2600" spc="30" dirty="0">
                <a:latin typeface="Calibri"/>
                <a:cs typeface="Calibri"/>
              </a:rPr>
              <a:t>9</a:t>
            </a:r>
            <a:r>
              <a:rPr sz="2550" spc="44" baseline="24509" dirty="0">
                <a:latin typeface="Calibri"/>
                <a:cs typeface="Calibri"/>
              </a:rPr>
              <a:t>th	</a:t>
            </a:r>
            <a:r>
              <a:rPr sz="2600" spc="-10" dirty="0">
                <a:latin typeface="Calibri"/>
                <a:cs typeface="Calibri"/>
              </a:rPr>
              <a:t>game</a:t>
            </a:r>
            <a:r>
              <a:rPr sz="2600" spc="-25" dirty="0">
                <a:latin typeface="Calibri"/>
                <a:cs typeface="Calibri"/>
              </a:rPr>
              <a:t> </a:t>
            </a:r>
            <a:r>
              <a:rPr sz="2600" spc="10" dirty="0">
                <a:latin typeface="Calibri"/>
                <a:cs typeface="Calibri"/>
              </a:rPr>
              <a:t>the</a:t>
            </a:r>
            <a:r>
              <a:rPr sz="2600" spc="-25" dirty="0">
                <a:latin typeface="Calibri"/>
                <a:cs typeface="Calibri"/>
              </a:rPr>
              <a:t> </a:t>
            </a:r>
            <a:r>
              <a:rPr sz="2600" dirty="0">
                <a:latin typeface="Calibri"/>
                <a:cs typeface="Calibri"/>
              </a:rPr>
              <a:t>home</a:t>
            </a:r>
            <a:r>
              <a:rPr sz="2600" spc="-20" dirty="0">
                <a:latin typeface="Calibri"/>
                <a:cs typeface="Calibri"/>
              </a:rPr>
              <a:t> </a:t>
            </a:r>
            <a:r>
              <a:rPr sz="2600" spc="15" dirty="0">
                <a:latin typeface="Calibri"/>
                <a:cs typeface="Calibri"/>
              </a:rPr>
              <a:t>team</a:t>
            </a:r>
            <a:r>
              <a:rPr sz="2600" spc="-65" dirty="0">
                <a:latin typeface="Calibri"/>
                <a:cs typeface="Calibri"/>
              </a:rPr>
              <a:t> </a:t>
            </a:r>
            <a:r>
              <a:rPr sz="2600" spc="-5" dirty="0">
                <a:latin typeface="Calibri"/>
                <a:cs typeface="Calibri"/>
              </a:rPr>
              <a:t>on</a:t>
            </a:r>
            <a:r>
              <a:rPr sz="2600" spc="-25" dirty="0">
                <a:latin typeface="Calibri"/>
                <a:cs typeface="Calibri"/>
              </a:rPr>
              <a:t> </a:t>
            </a:r>
            <a:r>
              <a:rPr sz="2600" spc="-20" dirty="0">
                <a:latin typeface="Calibri"/>
                <a:cs typeface="Calibri"/>
              </a:rPr>
              <a:t>average,</a:t>
            </a:r>
            <a:r>
              <a:rPr sz="2600" spc="25" dirty="0">
                <a:latin typeface="Calibri"/>
                <a:cs typeface="Calibri"/>
              </a:rPr>
              <a:t> </a:t>
            </a:r>
            <a:r>
              <a:rPr sz="2600" dirty="0">
                <a:latin typeface="Calibri"/>
                <a:cs typeface="Calibri"/>
              </a:rPr>
              <a:t>scored</a:t>
            </a:r>
            <a:r>
              <a:rPr sz="2600" spc="-95" dirty="0">
                <a:latin typeface="Calibri"/>
                <a:cs typeface="Calibri"/>
              </a:rPr>
              <a:t> </a:t>
            </a:r>
            <a:r>
              <a:rPr sz="2600" spc="20" dirty="0">
                <a:latin typeface="Calibri"/>
                <a:cs typeface="Calibri"/>
              </a:rPr>
              <a:t>10.8</a:t>
            </a:r>
            <a:r>
              <a:rPr sz="2600" spc="-125" dirty="0">
                <a:latin typeface="Calibri"/>
                <a:cs typeface="Calibri"/>
              </a:rPr>
              <a:t> </a:t>
            </a:r>
            <a:r>
              <a:rPr sz="2600" spc="-15" dirty="0">
                <a:latin typeface="Calibri"/>
                <a:cs typeface="Calibri"/>
              </a:rPr>
              <a:t>fewer </a:t>
            </a:r>
            <a:r>
              <a:rPr sz="2600" spc="-570" dirty="0">
                <a:latin typeface="Calibri"/>
                <a:cs typeface="Calibri"/>
              </a:rPr>
              <a:t> </a:t>
            </a:r>
            <a:r>
              <a:rPr sz="2600" spc="-5" dirty="0">
                <a:latin typeface="Calibri"/>
                <a:cs typeface="Calibri"/>
              </a:rPr>
              <a:t>points </a:t>
            </a:r>
            <a:r>
              <a:rPr sz="2600" spc="10" dirty="0">
                <a:latin typeface="Calibri"/>
                <a:cs typeface="Calibri"/>
              </a:rPr>
              <a:t>in </a:t>
            </a:r>
            <a:r>
              <a:rPr sz="2600" spc="-5" dirty="0">
                <a:latin typeface="Calibri"/>
                <a:cs typeface="Calibri"/>
              </a:rPr>
              <a:t>previous </a:t>
            </a:r>
            <a:r>
              <a:rPr sz="2600" spc="-15" dirty="0">
                <a:latin typeface="Calibri"/>
                <a:cs typeface="Calibri"/>
              </a:rPr>
              <a:t>games </a:t>
            </a:r>
            <a:r>
              <a:rPr sz="2600" spc="10" dirty="0">
                <a:latin typeface="Calibri"/>
                <a:cs typeface="Calibri"/>
              </a:rPr>
              <a:t>than </a:t>
            </a:r>
            <a:r>
              <a:rPr sz="2600" spc="5" dirty="0">
                <a:latin typeface="Calibri"/>
                <a:cs typeface="Calibri"/>
              </a:rPr>
              <a:t>the </a:t>
            </a:r>
            <a:r>
              <a:rPr sz="2600" spc="10" dirty="0">
                <a:latin typeface="Calibri"/>
                <a:cs typeface="Calibri"/>
              </a:rPr>
              <a:t>visiting team, </a:t>
            </a:r>
            <a:r>
              <a:rPr sz="2600" spc="-10" dirty="0">
                <a:latin typeface="Calibri"/>
                <a:cs typeface="Calibri"/>
              </a:rPr>
              <a:t>on </a:t>
            </a:r>
            <a:r>
              <a:rPr sz="2600" spc="-20" dirty="0">
                <a:latin typeface="Calibri"/>
                <a:cs typeface="Calibri"/>
              </a:rPr>
              <a:t>average </a:t>
            </a:r>
            <a:r>
              <a:rPr sz="2600" spc="10" dirty="0">
                <a:latin typeface="Calibri"/>
                <a:cs typeface="Calibri"/>
              </a:rPr>
              <a:t>and </a:t>
            </a:r>
            <a:r>
              <a:rPr sz="2600" spc="15" dirty="0">
                <a:latin typeface="Calibri"/>
                <a:cs typeface="Calibri"/>
              </a:rPr>
              <a:t>also </a:t>
            </a:r>
            <a:r>
              <a:rPr sz="2600" spc="5" dirty="0">
                <a:latin typeface="Calibri"/>
                <a:cs typeface="Calibri"/>
              </a:rPr>
              <a:t>the </a:t>
            </a:r>
            <a:r>
              <a:rPr sz="2600" spc="10" dirty="0">
                <a:latin typeface="Calibri"/>
                <a:cs typeface="Calibri"/>
              </a:rPr>
              <a:t> </a:t>
            </a:r>
            <a:r>
              <a:rPr sz="2600" spc="-5" dirty="0">
                <a:latin typeface="Calibri"/>
                <a:cs typeface="Calibri"/>
              </a:rPr>
              <a:t>home</a:t>
            </a:r>
            <a:r>
              <a:rPr sz="2600" spc="-35" dirty="0">
                <a:latin typeface="Calibri"/>
                <a:cs typeface="Calibri"/>
              </a:rPr>
              <a:t> </a:t>
            </a:r>
            <a:r>
              <a:rPr sz="2600" spc="10" dirty="0">
                <a:latin typeface="Calibri"/>
                <a:cs typeface="Calibri"/>
              </a:rPr>
              <a:t>team</a:t>
            </a:r>
            <a:r>
              <a:rPr sz="2600" spc="-65" dirty="0">
                <a:latin typeface="Calibri"/>
                <a:cs typeface="Calibri"/>
              </a:rPr>
              <a:t> </a:t>
            </a:r>
            <a:r>
              <a:rPr sz="2600" spc="5" dirty="0">
                <a:latin typeface="Calibri"/>
                <a:cs typeface="Calibri"/>
              </a:rPr>
              <a:t>lost.</a:t>
            </a:r>
            <a:endParaRPr sz="2600">
              <a:latin typeface="Calibri"/>
              <a:cs typeface="Calibri"/>
            </a:endParaRPr>
          </a:p>
          <a:p>
            <a:pPr>
              <a:lnSpc>
                <a:spcPct val="100000"/>
              </a:lnSpc>
              <a:spcBef>
                <a:spcPts val="25"/>
              </a:spcBef>
              <a:buChar char="•"/>
            </a:pPr>
            <a:endParaRPr sz="3650">
              <a:latin typeface="Calibri"/>
              <a:cs typeface="Calibri"/>
            </a:endParaRPr>
          </a:p>
          <a:p>
            <a:pPr marL="304800" marR="403860" indent="-229235">
              <a:lnSpc>
                <a:spcPct val="80200"/>
              </a:lnSpc>
              <a:spcBef>
                <a:spcPts val="5"/>
              </a:spcBef>
              <a:buFont typeface="Arial MT"/>
              <a:buChar char="•"/>
              <a:tabLst>
                <a:tab pos="305435" algn="l"/>
              </a:tabLst>
            </a:pPr>
            <a:r>
              <a:rPr sz="2600" spc="-5" dirty="0">
                <a:solidFill>
                  <a:srgbClr val="FF0000"/>
                </a:solidFill>
                <a:latin typeface="Calibri"/>
                <a:cs typeface="Calibri"/>
              </a:rPr>
              <a:t>When </a:t>
            </a:r>
            <a:r>
              <a:rPr sz="2600" spc="5" dirty="0">
                <a:solidFill>
                  <a:srgbClr val="FF0000"/>
                </a:solidFill>
                <a:latin typeface="Calibri"/>
                <a:cs typeface="Calibri"/>
              </a:rPr>
              <a:t>the </a:t>
            </a:r>
            <a:r>
              <a:rPr sz="2600" spc="10" dirty="0">
                <a:solidFill>
                  <a:srgbClr val="FF0000"/>
                </a:solidFill>
                <a:latin typeface="Calibri"/>
                <a:cs typeface="Calibri"/>
              </a:rPr>
              <a:t>teams </a:t>
            </a:r>
            <a:r>
              <a:rPr sz="2600" spc="-10" dirty="0">
                <a:solidFill>
                  <a:srgbClr val="FF0000"/>
                </a:solidFill>
                <a:latin typeface="Calibri"/>
                <a:cs typeface="Calibri"/>
              </a:rPr>
              <a:t>have </a:t>
            </a:r>
            <a:r>
              <a:rPr sz="2600" spc="-5" dirty="0">
                <a:solidFill>
                  <a:srgbClr val="FF0000"/>
                </a:solidFill>
                <a:latin typeface="Calibri"/>
                <a:cs typeface="Calibri"/>
              </a:rPr>
              <a:t>about </a:t>
            </a:r>
            <a:r>
              <a:rPr sz="2600" spc="5" dirty="0">
                <a:solidFill>
                  <a:srgbClr val="FF0000"/>
                </a:solidFill>
                <a:latin typeface="Calibri"/>
                <a:cs typeface="Calibri"/>
              </a:rPr>
              <a:t>the </a:t>
            </a:r>
            <a:r>
              <a:rPr sz="2600" spc="20" dirty="0">
                <a:solidFill>
                  <a:srgbClr val="FF0000"/>
                </a:solidFill>
                <a:latin typeface="Calibri"/>
                <a:cs typeface="Calibri"/>
              </a:rPr>
              <a:t>same </a:t>
            </a:r>
            <a:r>
              <a:rPr sz="2600" spc="-15" dirty="0">
                <a:solidFill>
                  <a:srgbClr val="FF0000"/>
                </a:solidFill>
                <a:latin typeface="Calibri"/>
                <a:cs typeface="Calibri"/>
              </a:rPr>
              <a:t>apg’s </a:t>
            </a:r>
            <a:r>
              <a:rPr sz="2600" spc="5" dirty="0">
                <a:solidFill>
                  <a:srgbClr val="FF0000"/>
                </a:solidFill>
                <a:latin typeface="Calibri"/>
                <a:cs typeface="Calibri"/>
              </a:rPr>
              <a:t>the </a:t>
            </a:r>
            <a:r>
              <a:rPr sz="2600" dirty="0">
                <a:solidFill>
                  <a:srgbClr val="FF0000"/>
                </a:solidFill>
                <a:latin typeface="Calibri"/>
                <a:cs typeface="Calibri"/>
              </a:rPr>
              <a:t>outcome </a:t>
            </a:r>
            <a:r>
              <a:rPr sz="2600" spc="5" dirty="0">
                <a:solidFill>
                  <a:srgbClr val="FF0000"/>
                </a:solidFill>
                <a:latin typeface="Calibri"/>
                <a:cs typeface="Calibri"/>
              </a:rPr>
              <a:t>is less certain. </a:t>
            </a:r>
            <a:r>
              <a:rPr sz="2600" spc="-575" dirty="0">
                <a:solidFill>
                  <a:srgbClr val="FF0000"/>
                </a:solidFill>
                <a:latin typeface="Calibri"/>
                <a:cs typeface="Calibri"/>
              </a:rPr>
              <a:t> </a:t>
            </a:r>
            <a:r>
              <a:rPr sz="2600" spc="-5" dirty="0">
                <a:solidFill>
                  <a:srgbClr val="FF0000"/>
                </a:solidFill>
                <a:latin typeface="Calibri"/>
                <a:cs typeface="Calibri"/>
              </a:rPr>
              <a:t>For </a:t>
            </a:r>
            <a:r>
              <a:rPr sz="2600" spc="-20" dirty="0">
                <a:solidFill>
                  <a:srgbClr val="FF0000"/>
                </a:solidFill>
                <a:latin typeface="Calibri"/>
                <a:cs typeface="Calibri"/>
              </a:rPr>
              <a:t>example, </a:t>
            </a:r>
            <a:r>
              <a:rPr sz="2600" spc="10" dirty="0">
                <a:solidFill>
                  <a:srgbClr val="FF0000"/>
                </a:solidFill>
                <a:latin typeface="Calibri"/>
                <a:cs typeface="Calibri"/>
              </a:rPr>
              <a:t>in </a:t>
            </a:r>
            <a:r>
              <a:rPr sz="2600" spc="5" dirty="0">
                <a:solidFill>
                  <a:srgbClr val="FF0000"/>
                </a:solidFill>
                <a:latin typeface="Calibri"/>
                <a:cs typeface="Calibri"/>
              </a:rPr>
              <a:t>the </a:t>
            </a:r>
            <a:r>
              <a:rPr sz="2600" spc="30" dirty="0">
                <a:solidFill>
                  <a:srgbClr val="FF0000"/>
                </a:solidFill>
                <a:latin typeface="Calibri"/>
                <a:cs typeface="Calibri"/>
              </a:rPr>
              <a:t>10</a:t>
            </a:r>
            <a:r>
              <a:rPr sz="2550" spc="44" baseline="24509" dirty="0">
                <a:solidFill>
                  <a:srgbClr val="FF0000"/>
                </a:solidFill>
                <a:latin typeface="Calibri"/>
                <a:cs typeface="Calibri"/>
              </a:rPr>
              <a:t>th </a:t>
            </a:r>
            <a:r>
              <a:rPr sz="2600" spc="-10" dirty="0">
                <a:solidFill>
                  <a:srgbClr val="FF0000"/>
                </a:solidFill>
                <a:latin typeface="Calibri"/>
                <a:cs typeface="Calibri"/>
              </a:rPr>
              <a:t>game </a:t>
            </a:r>
            <a:r>
              <a:rPr sz="2600" spc="5" dirty="0">
                <a:solidFill>
                  <a:srgbClr val="FF0000"/>
                </a:solidFill>
                <a:latin typeface="Calibri"/>
                <a:cs typeface="Calibri"/>
              </a:rPr>
              <a:t>, the </a:t>
            </a:r>
            <a:r>
              <a:rPr sz="2600" dirty="0">
                <a:solidFill>
                  <a:srgbClr val="FF0000"/>
                </a:solidFill>
                <a:latin typeface="Calibri"/>
                <a:cs typeface="Calibri"/>
              </a:rPr>
              <a:t>home </a:t>
            </a:r>
            <a:r>
              <a:rPr sz="2600" spc="10" dirty="0">
                <a:solidFill>
                  <a:srgbClr val="FF0000"/>
                </a:solidFill>
                <a:latin typeface="Calibri"/>
                <a:cs typeface="Calibri"/>
              </a:rPr>
              <a:t>team </a:t>
            </a:r>
            <a:r>
              <a:rPr sz="2600" spc="-5" dirty="0">
                <a:solidFill>
                  <a:srgbClr val="FF0000"/>
                </a:solidFill>
                <a:latin typeface="Calibri"/>
                <a:cs typeface="Calibri"/>
              </a:rPr>
              <a:t>on </a:t>
            </a:r>
            <a:r>
              <a:rPr sz="2600" spc="-20" dirty="0">
                <a:solidFill>
                  <a:srgbClr val="FF0000"/>
                </a:solidFill>
                <a:latin typeface="Calibri"/>
                <a:cs typeface="Calibri"/>
              </a:rPr>
              <a:t>average </a:t>
            </a:r>
            <a:r>
              <a:rPr sz="2600" dirty="0">
                <a:solidFill>
                  <a:srgbClr val="FF0000"/>
                </a:solidFill>
                <a:latin typeface="Calibri"/>
                <a:cs typeface="Calibri"/>
              </a:rPr>
              <a:t>scored </a:t>
            </a:r>
            <a:r>
              <a:rPr sz="2600" spc="15" dirty="0">
                <a:solidFill>
                  <a:srgbClr val="FF0000"/>
                </a:solidFill>
                <a:latin typeface="Calibri"/>
                <a:cs typeface="Calibri"/>
              </a:rPr>
              <a:t>0.4 </a:t>
            </a:r>
            <a:r>
              <a:rPr sz="2600" spc="20" dirty="0">
                <a:solidFill>
                  <a:srgbClr val="FF0000"/>
                </a:solidFill>
                <a:latin typeface="Calibri"/>
                <a:cs typeface="Calibri"/>
              </a:rPr>
              <a:t> </a:t>
            </a:r>
            <a:r>
              <a:rPr sz="2600" spc="-15" dirty="0">
                <a:solidFill>
                  <a:srgbClr val="FF0000"/>
                </a:solidFill>
                <a:latin typeface="Calibri"/>
                <a:cs typeface="Calibri"/>
              </a:rPr>
              <a:t>fewer</a:t>
            </a:r>
            <a:r>
              <a:rPr sz="2600" spc="-80" dirty="0">
                <a:solidFill>
                  <a:srgbClr val="FF0000"/>
                </a:solidFill>
                <a:latin typeface="Calibri"/>
                <a:cs typeface="Calibri"/>
              </a:rPr>
              <a:t> </a:t>
            </a:r>
            <a:r>
              <a:rPr sz="2600" spc="-5" dirty="0">
                <a:solidFill>
                  <a:srgbClr val="FF0000"/>
                </a:solidFill>
                <a:latin typeface="Calibri"/>
                <a:cs typeface="Calibri"/>
              </a:rPr>
              <a:t>points</a:t>
            </a:r>
            <a:r>
              <a:rPr sz="2600" spc="25" dirty="0">
                <a:solidFill>
                  <a:srgbClr val="FF0000"/>
                </a:solidFill>
                <a:latin typeface="Calibri"/>
                <a:cs typeface="Calibri"/>
              </a:rPr>
              <a:t> </a:t>
            </a:r>
            <a:r>
              <a:rPr sz="2600" spc="10" dirty="0">
                <a:solidFill>
                  <a:srgbClr val="FF0000"/>
                </a:solidFill>
                <a:latin typeface="Calibri"/>
                <a:cs typeface="Calibri"/>
              </a:rPr>
              <a:t>than</a:t>
            </a:r>
            <a:r>
              <a:rPr sz="2600" spc="-90" dirty="0">
                <a:solidFill>
                  <a:srgbClr val="FF0000"/>
                </a:solidFill>
                <a:latin typeface="Calibri"/>
                <a:cs typeface="Calibri"/>
              </a:rPr>
              <a:t> </a:t>
            </a:r>
            <a:r>
              <a:rPr sz="2600" spc="5" dirty="0">
                <a:solidFill>
                  <a:srgbClr val="FF0000"/>
                </a:solidFill>
                <a:latin typeface="Calibri"/>
                <a:cs typeface="Calibri"/>
              </a:rPr>
              <a:t>the</a:t>
            </a:r>
            <a:r>
              <a:rPr sz="2600" spc="-30" dirty="0">
                <a:solidFill>
                  <a:srgbClr val="FF0000"/>
                </a:solidFill>
                <a:latin typeface="Calibri"/>
                <a:cs typeface="Calibri"/>
              </a:rPr>
              <a:t> </a:t>
            </a:r>
            <a:r>
              <a:rPr sz="2600" spc="10" dirty="0">
                <a:solidFill>
                  <a:srgbClr val="FF0000"/>
                </a:solidFill>
                <a:latin typeface="Calibri"/>
                <a:cs typeface="Calibri"/>
              </a:rPr>
              <a:t>visiting</a:t>
            </a:r>
            <a:r>
              <a:rPr sz="2600" spc="-95" dirty="0">
                <a:solidFill>
                  <a:srgbClr val="FF0000"/>
                </a:solidFill>
                <a:latin typeface="Calibri"/>
                <a:cs typeface="Calibri"/>
              </a:rPr>
              <a:t> </a:t>
            </a:r>
            <a:r>
              <a:rPr sz="2600" spc="10" dirty="0">
                <a:solidFill>
                  <a:srgbClr val="FF0000"/>
                </a:solidFill>
                <a:latin typeface="Calibri"/>
                <a:cs typeface="Calibri"/>
              </a:rPr>
              <a:t>team,</a:t>
            </a:r>
            <a:r>
              <a:rPr sz="2600" spc="-125" dirty="0">
                <a:solidFill>
                  <a:srgbClr val="FF0000"/>
                </a:solidFill>
                <a:latin typeface="Calibri"/>
                <a:cs typeface="Calibri"/>
              </a:rPr>
              <a:t> </a:t>
            </a:r>
            <a:r>
              <a:rPr sz="2600" spc="-10" dirty="0">
                <a:solidFill>
                  <a:srgbClr val="FF0000"/>
                </a:solidFill>
                <a:latin typeface="Calibri"/>
                <a:cs typeface="Calibri"/>
              </a:rPr>
              <a:t>on</a:t>
            </a:r>
            <a:r>
              <a:rPr sz="2600" spc="55" dirty="0">
                <a:solidFill>
                  <a:srgbClr val="FF0000"/>
                </a:solidFill>
                <a:latin typeface="Calibri"/>
                <a:cs typeface="Calibri"/>
              </a:rPr>
              <a:t> </a:t>
            </a:r>
            <a:r>
              <a:rPr sz="2600" spc="-20" dirty="0">
                <a:solidFill>
                  <a:srgbClr val="FF0000"/>
                </a:solidFill>
                <a:latin typeface="Calibri"/>
                <a:cs typeface="Calibri"/>
              </a:rPr>
              <a:t>average,</a:t>
            </a:r>
            <a:r>
              <a:rPr sz="2600" spc="-50" dirty="0">
                <a:solidFill>
                  <a:srgbClr val="FF0000"/>
                </a:solidFill>
                <a:latin typeface="Calibri"/>
                <a:cs typeface="Calibri"/>
              </a:rPr>
              <a:t> </a:t>
            </a:r>
            <a:r>
              <a:rPr sz="2600" spc="-10" dirty="0">
                <a:solidFill>
                  <a:srgbClr val="FF0000"/>
                </a:solidFill>
                <a:latin typeface="Calibri"/>
                <a:cs typeface="Calibri"/>
              </a:rPr>
              <a:t>but</a:t>
            </a:r>
            <a:r>
              <a:rPr sz="2600" spc="25" dirty="0">
                <a:solidFill>
                  <a:srgbClr val="FF0000"/>
                </a:solidFill>
                <a:latin typeface="Calibri"/>
                <a:cs typeface="Calibri"/>
              </a:rPr>
              <a:t> </a:t>
            </a:r>
            <a:r>
              <a:rPr sz="2600" spc="5" dirty="0">
                <a:solidFill>
                  <a:srgbClr val="FF0000"/>
                </a:solidFill>
                <a:latin typeface="Calibri"/>
                <a:cs typeface="Calibri"/>
              </a:rPr>
              <a:t>the</a:t>
            </a:r>
            <a:r>
              <a:rPr sz="2600" spc="-30" dirty="0">
                <a:solidFill>
                  <a:srgbClr val="FF0000"/>
                </a:solidFill>
                <a:latin typeface="Calibri"/>
                <a:cs typeface="Calibri"/>
              </a:rPr>
              <a:t> </a:t>
            </a:r>
            <a:r>
              <a:rPr sz="2600" spc="-5" dirty="0">
                <a:solidFill>
                  <a:srgbClr val="FF0000"/>
                </a:solidFill>
                <a:latin typeface="Calibri"/>
                <a:cs typeface="Calibri"/>
              </a:rPr>
              <a:t>home</a:t>
            </a:r>
            <a:r>
              <a:rPr sz="2600" spc="-25" dirty="0">
                <a:solidFill>
                  <a:srgbClr val="FF0000"/>
                </a:solidFill>
                <a:latin typeface="Calibri"/>
                <a:cs typeface="Calibri"/>
              </a:rPr>
              <a:t> </a:t>
            </a:r>
            <a:r>
              <a:rPr sz="2600" spc="10" dirty="0">
                <a:solidFill>
                  <a:srgbClr val="FF0000"/>
                </a:solidFill>
                <a:latin typeface="Calibri"/>
                <a:cs typeface="Calibri"/>
              </a:rPr>
              <a:t>team</a:t>
            </a:r>
            <a:r>
              <a:rPr sz="2600" spc="-65" dirty="0">
                <a:solidFill>
                  <a:srgbClr val="FF0000"/>
                </a:solidFill>
                <a:latin typeface="Calibri"/>
                <a:cs typeface="Calibri"/>
              </a:rPr>
              <a:t> </a:t>
            </a:r>
            <a:r>
              <a:rPr sz="2600" dirty="0">
                <a:solidFill>
                  <a:srgbClr val="FF0000"/>
                </a:solidFill>
                <a:latin typeface="Calibri"/>
                <a:cs typeface="Calibri"/>
              </a:rPr>
              <a:t>won </a:t>
            </a:r>
            <a:r>
              <a:rPr sz="2600" spc="-575" dirty="0">
                <a:solidFill>
                  <a:srgbClr val="FF0000"/>
                </a:solidFill>
                <a:latin typeface="Calibri"/>
                <a:cs typeface="Calibri"/>
              </a:rPr>
              <a:t> </a:t>
            </a:r>
            <a:r>
              <a:rPr sz="2600" spc="5" dirty="0">
                <a:solidFill>
                  <a:srgbClr val="FF0000"/>
                </a:solidFill>
                <a:latin typeface="Calibri"/>
                <a:cs typeface="Calibri"/>
              </a:rPr>
              <a:t>the</a:t>
            </a:r>
            <a:r>
              <a:rPr sz="2600" spc="-35" dirty="0">
                <a:solidFill>
                  <a:srgbClr val="FF0000"/>
                </a:solidFill>
                <a:latin typeface="Calibri"/>
                <a:cs typeface="Calibri"/>
              </a:rPr>
              <a:t> </a:t>
            </a:r>
            <a:r>
              <a:rPr sz="2600" spc="10" dirty="0">
                <a:solidFill>
                  <a:srgbClr val="FF0000"/>
                </a:solidFill>
                <a:latin typeface="Calibri"/>
                <a:cs typeface="Calibri"/>
              </a:rPr>
              <a:t>match.</a:t>
            </a:r>
            <a:endParaRPr sz="2600">
              <a:latin typeface="Calibri"/>
              <a:cs typeface="Calibri"/>
            </a:endParaRPr>
          </a:p>
          <a:p>
            <a:pPr>
              <a:lnSpc>
                <a:spcPct val="100000"/>
              </a:lnSpc>
              <a:spcBef>
                <a:spcPts val="50"/>
              </a:spcBef>
              <a:buChar char="•"/>
            </a:pPr>
            <a:endParaRPr sz="3650">
              <a:latin typeface="Calibri"/>
              <a:cs typeface="Calibri"/>
            </a:endParaRPr>
          </a:p>
          <a:p>
            <a:pPr marL="304800" marR="405130" indent="-229235">
              <a:lnSpc>
                <a:spcPct val="79400"/>
              </a:lnSpc>
              <a:buFont typeface="Arial MT"/>
              <a:buChar char="•"/>
              <a:tabLst>
                <a:tab pos="305435" algn="l"/>
              </a:tabLst>
            </a:pPr>
            <a:r>
              <a:rPr sz="2600" spc="5" dirty="0">
                <a:latin typeface="Calibri"/>
                <a:cs typeface="Calibri"/>
              </a:rPr>
              <a:t>Similarly</a:t>
            </a:r>
            <a:r>
              <a:rPr sz="2600" spc="-55" dirty="0">
                <a:latin typeface="Calibri"/>
                <a:cs typeface="Calibri"/>
              </a:rPr>
              <a:t> </a:t>
            </a:r>
            <a:r>
              <a:rPr sz="2600" spc="25" dirty="0">
                <a:latin typeface="Calibri"/>
                <a:cs typeface="Calibri"/>
              </a:rPr>
              <a:t>12</a:t>
            </a:r>
            <a:r>
              <a:rPr sz="2550" spc="37" baseline="24509" dirty="0">
                <a:latin typeface="Calibri"/>
                <a:cs typeface="Calibri"/>
              </a:rPr>
              <a:t>th</a:t>
            </a:r>
            <a:r>
              <a:rPr sz="2550" spc="202" baseline="24509" dirty="0">
                <a:latin typeface="Calibri"/>
                <a:cs typeface="Calibri"/>
              </a:rPr>
              <a:t> </a:t>
            </a:r>
            <a:r>
              <a:rPr sz="2600" spc="-15" dirty="0">
                <a:latin typeface="Calibri"/>
                <a:cs typeface="Calibri"/>
              </a:rPr>
              <a:t>game,</a:t>
            </a:r>
            <a:r>
              <a:rPr sz="2600" spc="-45" dirty="0">
                <a:latin typeface="Calibri"/>
                <a:cs typeface="Calibri"/>
              </a:rPr>
              <a:t> </a:t>
            </a:r>
            <a:r>
              <a:rPr sz="2600" spc="5" dirty="0">
                <a:latin typeface="Calibri"/>
                <a:cs typeface="Calibri"/>
              </a:rPr>
              <a:t>the</a:t>
            </a:r>
            <a:r>
              <a:rPr sz="2600" spc="-25" dirty="0">
                <a:latin typeface="Calibri"/>
                <a:cs typeface="Calibri"/>
              </a:rPr>
              <a:t> </a:t>
            </a:r>
            <a:r>
              <a:rPr sz="2600" dirty="0">
                <a:latin typeface="Calibri"/>
                <a:cs typeface="Calibri"/>
              </a:rPr>
              <a:t>home</a:t>
            </a:r>
            <a:r>
              <a:rPr sz="2600" spc="-20" dirty="0">
                <a:latin typeface="Calibri"/>
                <a:cs typeface="Calibri"/>
              </a:rPr>
              <a:t> </a:t>
            </a:r>
            <a:r>
              <a:rPr sz="2600" spc="10" dirty="0">
                <a:latin typeface="Calibri"/>
                <a:cs typeface="Calibri"/>
              </a:rPr>
              <a:t>team</a:t>
            </a:r>
            <a:r>
              <a:rPr sz="2600" spc="-55" dirty="0">
                <a:latin typeface="Calibri"/>
                <a:cs typeface="Calibri"/>
              </a:rPr>
              <a:t> </a:t>
            </a:r>
            <a:r>
              <a:rPr sz="2600" spc="5" dirty="0">
                <a:latin typeface="Calibri"/>
                <a:cs typeface="Calibri"/>
              </a:rPr>
              <a:t>had</a:t>
            </a:r>
            <a:r>
              <a:rPr sz="2600" spc="-25" dirty="0">
                <a:latin typeface="Calibri"/>
                <a:cs typeface="Calibri"/>
              </a:rPr>
              <a:t> </a:t>
            </a:r>
            <a:r>
              <a:rPr sz="2600" spc="20" dirty="0">
                <a:latin typeface="Calibri"/>
                <a:cs typeface="Calibri"/>
              </a:rPr>
              <a:t>an</a:t>
            </a:r>
            <a:r>
              <a:rPr sz="2600" spc="-90" dirty="0">
                <a:latin typeface="Calibri"/>
                <a:cs typeface="Calibri"/>
              </a:rPr>
              <a:t> </a:t>
            </a:r>
            <a:r>
              <a:rPr sz="2600" spc="5" dirty="0">
                <a:latin typeface="Calibri"/>
                <a:cs typeface="Calibri"/>
              </a:rPr>
              <a:t>apg</a:t>
            </a:r>
            <a:r>
              <a:rPr sz="2600" spc="-20" dirty="0">
                <a:latin typeface="Calibri"/>
                <a:cs typeface="Calibri"/>
              </a:rPr>
              <a:t> </a:t>
            </a:r>
            <a:r>
              <a:rPr sz="2600" spc="15" dirty="0">
                <a:latin typeface="Calibri"/>
                <a:cs typeface="Calibri"/>
              </a:rPr>
              <a:t>1.1.</a:t>
            </a:r>
            <a:r>
              <a:rPr sz="2600" spc="-50" dirty="0">
                <a:latin typeface="Calibri"/>
                <a:cs typeface="Calibri"/>
              </a:rPr>
              <a:t> </a:t>
            </a:r>
            <a:r>
              <a:rPr sz="2600" spc="5" dirty="0">
                <a:latin typeface="Calibri"/>
                <a:cs typeface="Calibri"/>
              </a:rPr>
              <a:t>less</a:t>
            </a:r>
            <a:r>
              <a:rPr sz="2600" spc="-45" dirty="0">
                <a:latin typeface="Calibri"/>
                <a:cs typeface="Calibri"/>
              </a:rPr>
              <a:t> </a:t>
            </a:r>
            <a:r>
              <a:rPr sz="2600" spc="10" dirty="0">
                <a:latin typeface="Calibri"/>
                <a:cs typeface="Calibri"/>
              </a:rPr>
              <a:t>than</a:t>
            </a:r>
            <a:r>
              <a:rPr sz="2600" spc="-90" dirty="0">
                <a:latin typeface="Calibri"/>
                <a:cs typeface="Calibri"/>
              </a:rPr>
              <a:t> </a:t>
            </a:r>
            <a:r>
              <a:rPr sz="2600" spc="5" dirty="0">
                <a:latin typeface="Calibri"/>
                <a:cs typeface="Calibri"/>
              </a:rPr>
              <a:t>the</a:t>
            </a:r>
            <a:r>
              <a:rPr sz="2600" spc="-25" dirty="0">
                <a:latin typeface="Calibri"/>
                <a:cs typeface="Calibri"/>
              </a:rPr>
              <a:t> </a:t>
            </a:r>
            <a:r>
              <a:rPr sz="2600" spc="10" dirty="0">
                <a:latin typeface="Calibri"/>
                <a:cs typeface="Calibri"/>
              </a:rPr>
              <a:t>visiting </a:t>
            </a:r>
            <a:r>
              <a:rPr sz="2600" spc="-575" dirty="0">
                <a:latin typeface="Calibri"/>
                <a:cs typeface="Calibri"/>
              </a:rPr>
              <a:t> </a:t>
            </a:r>
            <a:r>
              <a:rPr sz="2600" spc="10" dirty="0">
                <a:latin typeface="Calibri"/>
                <a:cs typeface="Calibri"/>
              </a:rPr>
              <a:t>team</a:t>
            </a:r>
            <a:r>
              <a:rPr sz="2600" spc="-70" dirty="0">
                <a:latin typeface="Calibri"/>
                <a:cs typeface="Calibri"/>
              </a:rPr>
              <a:t> </a:t>
            </a:r>
            <a:r>
              <a:rPr sz="2600" spc="-5" dirty="0">
                <a:latin typeface="Calibri"/>
                <a:cs typeface="Calibri"/>
              </a:rPr>
              <a:t>on</a:t>
            </a:r>
            <a:r>
              <a:rPr sz="2600" spc="-30" dirty="0">
                <a:latin typeface="Calibri"/>
                <a:cs typeface="Calibri"/>
              </a:rPr>
              <a:t> </a:t>
            </a:r>
            <a:r>
              <a:rPr sz="2600" spc="-20" dirty="0">
                <a:latin typeface="Calibri"/>
                <a:cs typeface="Calibri"/>
              </a:rPr>
              <a:t>average</a:t>
            </a:r>
            <a:r>
              <a:rPr sz="2600" spc="-30" dirty="0">
                <a:latin typeface="Calibri"/>
                <a:cs typeface="Calibri"/>
              </a:rPr>
              <a:t> </a:t>
            </a:r>
            <a:r>
              <a:rPr sz="2600" spc="5" dirty="0">
                <a:latin typeface="Calibri"/>
                <a:cs typeface="Calibri"/>
              </a:rPr>
              <a:t>and</a:t>
            </a:r>
            <a:r>
              <a:rPr sz="2600" spc="-30" dirty="0">
                <a:latin typeface="Calibri"/>
                <a:cs typeface="Calibri"/>
              </a:rPr>
              <a:t> </a:t>
            </a:r>
            <a:r>
              <a:rPr sz="2600" spc="5" dirty="0">
                <a:latin typeface="Calibri"/>
                <a:cs typeface="Calibri"/>
              </a:rPr>
              <a:t>the</a:t>
            </a:r>
            <a:r>
              <a:rPr sz="2600" spc="-95" dirty="0">
                <a:latin typeface="Calibri"/>
                <a:cs typeface="Calibri"/>
              </a:rPr>
              <a:t> </a:t>
            </a:r>
            <a:r>
              <a:rPr sz="2600" spc="10" dirty="0">
                <a:latin typeface="Calibri"/>
                <a:cs typeface="Calibri"/>
              </a:rPr>
              <a:t>team</a:t>
            </a:r>
            <a:r>
              <a:rPr sz="2600" spc="-65" dirty="0">
                <a:latin typeface="Calibri"/>
                <a:cs typeface="Calibri"/>
              </a:rPr>
              <a:t> </a:t>
            </a:r>
            <a:r>
              <a:rPr sz="2600" spc="5" dirty="0">
                <a:latin typeface="Calibri"/>
                <a:cs typeface="Calibri"/>
              </a:rPr>
              <a:t>lost.</a:t>
            </a:r>
            <a:endParaRPr sz="2600">
              <a:latin typeface="Calibri"/>
              <a:cs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5615" y="461010"/>
            <a:ext cx="2096135" cy="701040"/>
          </a:xfrm>
          <a:prstGeom prst="rect">
            <a:avLst/>
          </a:prstGeom>
        </p:spPr>
        <p:txBody>
          <a:bodyPr vert="horz" wrap="square" lIns="0" tIns="16510" rIns="0" bIns="0" rtlCol="0">
            <a:spAutoFit/>
          </a:bodyPr>
          <a:lstStyle/>
          <a:p>
            <a:pPr marL="12700">
              <a:lnSpc>
                <a:spcPct val="100000"/>
              </a:lnSpc>
              <a:spcBef>
                <a:spcPts val="130"/>
              </a:spcBef>
            </a:pPr>
            <a:r>
              <a:rPr sz="4400" spc="-15" dirty="0"/>
              <a:t>+ve</a:t>
            </a:r>
            <a:r>
              <a:rPr sz="4400" spc="-60" dirty="0"/>
              <a:t> </a:t>
            </a:r>
            <a:r>
              <a:rPr sz="4400" spc="-30" dirty="0"/>
              <a:t>skew</a:t>
            </a:r>
            <a:endParaRPr sz="4400"/>
          </a:p>
        </p:txBody>
      </p:sp>
      <p:pic>
        <p:nvPicPr>
          <p:cNvPr id="3" name="object 3"/>
          <p:cNvPicPr/>
          <p:nvPr/>
        </p:nvPicPr>
        <p:blipFill>
          <a:blip r:embed="rId2" cstate="print"/>
          <a:stretch>
            <a:fillRect/>
          </a:stretch>
        </p:blipFill>
        <p:spPr>
          <a:xfrm>
            <a:off x="2438400" y="1600200"/>
            <a:ext cx="7315200" cy="452437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2765" y="461010"/>
            <a:ext cx="1981200" cy="701040"/>
          </a:xfrm>
          <a:prstGeom prst="rect">
            <a:avLst/>
          </a:prstGeom>
        </p:spPr>
        <p:txBody>
          <a:bodyPr vert="horz" wrap="square" lIns="0" tIns="16510" rIns="0" bIns="0" rtlCol="0">
            <a:spAutoFit/>
          </a:bodyPr>
          <a:lstStyle/>
          <a:p>
            <a:pPr marL="12700">
              <a:lnSpc>
                <a:spcPct val="100000"/>
              </a:lnSpc>
              <a:spcBef>
                <a:spcPts val="130"/>
              </a:spcBef>
            </a:pPr>
            <a:r>
              <a:rPr sz="4400" spc="-10" dirty="0"/>
              <a:t>-ve</a:t>
            </a:r>
            <a:r>
              <a:rPr sz="4400" spc="-120" dirty="0"/>
              <a:t> </a:t>
            </a:r>
            <a:r>
              <a:rPr sz="4400" spc="-35" dirty="0"/>
              <a:t>skew</a:t>
            </a:r>
            <a:endParaRPr sz="4400"/>
          </a:p>
        </p:txBody>
      </p:sp>
      <p:pic>
        <p:nvPicPr>
          <p:cNvPr id="3" name="object 3"/>
          <p:cNvPicPr/>
          <p:nvPr/>
        </p:nvPicPr>
        <p:blipFill>
          <a:blip r:embed="rId2" cstate="print"/>
          <a:stretch>
            <a:fillRect/>
          </a:stretch>
        </p:blipFill>
        <p:spPr>
          <a:xfrm>
            <a:off x="2009775" y="1600200"/>
            <a:ext cx="8172450" cy="452437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2029" y="461010"/>
            <a:ext cx="7645400" cy="701040"/>
          </a:xfrm>
          <a:prstGeom prst="rect">
            <a:avLst/>
          </a:prstGeom>
        </p:spPr>
        <p:txBody>
          <a:bodyPr vert="horz" wrap="square" lIns="0" tIns="16510" rIns="0" bIns="0" rtlCol="0">
            <a:spAutoFit/>
          </a:bodyPr>
          <a:lstStyle/>
          <a:p>
            <a:pPr marL="12700">
              <a:lnSpc>
                <a:spcPct val="100000"/>
              </a:lnSpc>
              <a:spcBef>
                <a:spcPts val="130"/>
              </a:spcBef>
            </a:pPr>
            <a:r>
              <a:rPr sz="4400" spc="-15" dirty="0"/>
              <a:t>Difference</a:t>
            </a:r>
            <a:r>
              <a:rPr sz="4400" spc="-70" dirty="0"/>
              <a:t> </a:t>
            </a:r>
            <a:r>
              <a:rPr sz="4400" spc="-15" dirty="0"/>
              <a:t>between</a:t>
            </a:r>
            <a:r>
              <a:rPr sz="4400" spc="-35" dirty="0"/>
              <a:t> </a:t>
            </a:r>
            <a:r>
              <a:rPr sz="4400" spc="-10" dirty="0"/>
              <a:t>PDF</a:t>
            </a:r>
            <a:r>
              <a:rPr sz="4400" spc="25" dirty="0"/>
              <a:t> </a:t>
            </a:r>
            <a:r>
              <a:rPr sz="4400" spc="5" dirty="0"/>
              <a:t>and</a:t>
            </a:r>
            <a:r>
              <a:rPr sz="4400" spc="-35" dirty="0"/>
              <a:t> </a:t>
            </a:r>
            <a:r>
              <a:rPr sz="4400" spc="-10" dirty="0"/>
              <a:t>PMF</a:t>
            </a:r>
            <a:endParaRPr sz="4400"/>
          </a:p>
        </p:txBody>
      </p:sp>
      <p:pic>
        <p:nvPicPr>
          <p:cNvPr id="3" name="object 3"/>
          <p:cNvPicPr/>
          <p:nvPr/>
        </p:nvPicPr>
        <p:blipFill>
          <a:blip r:embed="rId2" cstate="print"/>
          <a:stretch>
            <a:fillRect/>
          </a:stretch>
        </p:blipFill>
        <p:spPr>
          <a:xfrm>
            <a:off x="1390650" y="1504075"/>
            <a:ext cx="9153525" cy="5247762"/>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6260" y="461010"/>
            <a:ext cx="6992620" cy="701040"/>
          </a:xfrm>
          <a:prstGeom prst="rect">
            <a:avLst/>
          </a:prstGeom>
        </p:spPr>
        <p:txBody>
          <a:bodyPr vert="horz" wrap="square" lIns="0" tIns="16510" rIns="0" bIns="0" rtlCol="0">
            <a:spAutoFit/>
          </a:bodyPr>
          <a:lstStyle/>
          <a:p>
            <a:pPr marL="12700">
              <a:lnSpc>
                <a:spcPct val="100000"/>
              </a:lnSpc>
              <a:spcBef>
                <a:spcPts val="130"/>
              </a:spcBef>
            </a:pPr>
            <a:r>
              <a:rPr sz="4400" spc="-10" dirty="0"/>
              <a:t>Moments</a:t>
            </a:r>
            <a:r>
              <a:rPr sz="4400" spc="-40" dirty="0"/>
              <a:t> </a:t>
            </a:r>
            <a:r>
              <a:rPr sz="4400" spc="-20" dirty="0"/>
              <a:t>for </a:t>
            </a:r>
            <a:r>
              <a:rPr sz="4400" dirty="0"/>
              <a:t>random</a:t>
            </a:r>
            <a:r>
              <a:rPr sz="4400" spc="-125" dirty="0"/>
              <a:t> </a:t>
            </a:r>
            <a:r>
              <a:rPr sz="4400" dirty="0"/>
              <a:t>variable:</a:t>
            </a:r>
            <a:endParaRPr sz="4400"/>
          </a:p>
        </p:txBody>
      </p:sp>
      <p:sp>
        <p:nvSpPr>
          <p:cNvPr id="3" name="object 3"/>
          <p:cNvSpPr txBox="1"/>
          <p:nvPr/>
        </p:nvSpPr>
        <p:spPr>
          <a:xfrm>
            <a:off x="688975" y="1606930"/>
            <a:ext cx="10737215" cy="1490345"/>
          </a:xfrm>
          <a:prstGeom prst="rect">
            <a:avLst/>
          </a:prstGeom>
        </p:spPr>
        <p:txBody>
          <a:bodyPr vert="horz" wrap="square" lIns="0" tIns="31115" rIns="0" bIns="0" rtlCol="0">
            <a:spAutoFit/>
          </a:bodyPr>
          <a:lstStyle/>
          <a:p>
            <a:pPr marL="355600" marR="5080" indent="-343535">
              <a:lnSpc>
                <a:spcPts val="3829"/>
              </a:lnSpc>
              <a:spcBef>
                <a:spcPts val="245"/>
              </a:spcBef>
              <a:buFont typeface="Arial MT"/>
              <a:buChar char="•"/>
              <a:tabLst>
                <a:tab pos="355600" algn="l"/>
                <a:tab pos="356235" algn="l"/>
              </a:tabLst>
            </a:pPr>
            <a:r>
              <a:rPr sz="3200" spc="20" dirty="0">
                <a:latin typeface="Calibri"/>
                <a:cs typeface="Calibri"/>
              </a:rPr>
              <a:t>The</a:t>
            </a:r>
            <a:r>
              <a:rPr sz="3200" spc="-80" dirty="0">
                <a:latin typeface="Calibri"/>
                <a:cs typeface="Calibri"/>
              </a:rPr>
              <a:t> </a:t>
            </a:r>
            <a:r>
              <a:rPr sz="3200" dirty="0">
                <a:latin typeface="Calibri"/>
                <a:cs typeface="Calibri"/>
              </a:rPr>
              <a:t>“moments”</a:t>
            </a:r>
            <a:r>
              <a:rPr sz="3200" spc="-55" dirty="0">
                <a:latin typeface="Calibri"/>
                <a:cs typeface="Calibri"/>
              </a:rPr>
              <a:t> </a:t>
            </a:r>
            <a:r>
              <a:rPr sz="3200" spc="20" dirty="0">
                <a:latin typeface="Calibri"/>
                <a:cs typeface="Calibri"/>
              </a:rPr>
              <a:t>of</a:t>
            </a:r>
            <a:r>
              <a:rPr sz="3200" spc="-60" dirty="0">
                <a:latin typeface="Calibri"/>
                <a:cs typeface="Calibri"/>
              </a:rPr>
              <a:t> </a:t>
            </a:r>
            <a:r>
              <a:rPr sz="3200" spc="10" dirty="0">
                <a:latin typeface="Calibri"/>
                <a:cs typeface="Calibri"/>
              </a:rPr>
              <a:t>a</a:t>
            </a:r>
            <a:r>
              <a:rPr sz="3200" spc="-25" dirty="0">
                <a:latin typeface="Calibri"/>
                <a:cs typeface="Calibri"/>
              </a:rPr>
              <a:t> </a:t>
            </a:r>
            <a:r>
              <a:rPr sz="3200" spc="15" dirty="0">
                <a:latin typeface="Calibri"/>
                <a:cs typeface="Calibri"/>
              </a:rPr>
              <a:t>random</a:t>
            </a:r>
            <a:r>
              <a:rPr sz="3200" spc="-155" dirty="0">
                <a:latin typeface="Calibri"/>
                <a:cs typeface="Calibri"/>
              </a:rPr>
              <a:t> </a:t>
            </a:r>
            <a:r>
              <a:rPr sz="3200" spc="5" dirty="0">
                <a:latin typeface="Calibri"/>
                <a:cs typeface="Calibri"/>
              </a:rPr>
              <a:t>variable</a:t>
            </a:r>
            <a:r>
              <a:rPr sz="3200" spc="-145" dirty="0">
                <a:latin typeface="Calibri"/>
                <a:cs typeface="Calibri"/>
              </a:rPr>
              <a:t> </a:t>
            </a:r>
            <a:r>
              <a:rPr sz="3200" spc="15" dirty="0">
                <a:latin typeface="Calibri"/>
                <a:cs typeface="Calibri"/>
              </a:rPr>
              <a:t>(or</a:t>
            </a:r>
            <a:r>
              <a:rPr sz="3200" spc="-50" dirty="0">
                <a:latin typeface="Calibri"/>
                <a:cs typeface="Calibri"/>
              </a:rPr>
              <a:t> </a:t>
            </a:r>
            <a:r>
              <a:rPr sz="3200" spc="20" dirty="0">
                <a:latin typeface="Calibri"/>
                <a:cs typeface="Calibri"/>
              </a:rPr>
              <a:t>of</a:t>
            </a:r>
            <a:r>
              <a:rPr sz="3200" spc="-60" dirty="0">
                <a:latin typeface="Calibri"/>
                <a:cs typeface="Calibri"/>
              </a:rPr>
              <a:t> </a:t>
            </a:r>
            <a:r>
              <a:rPr sz="3200" dirty="0">
                <a:latin typeface="Calibri"/>
                <a:cs typeface="Calibri"/>
              </a:rPr>
              <a:t>its</a:t>
            </a:r>
            <a:r>
              <a:rPr sz="3200" spc="30" dirty="0">
                <a:latin typeface="Calibri"/>
                <a:cs typeface="Calibri"/>
              </a:rPr>
              <a:t> </a:t>
            </a:r>
            <a:r>
              <a:rPr sz="3200" spc="15" dirty="0">
                <a:latin typeface="Calibri"/>
                <a:cs typeface="Calibri"/>
              </a:rPr>
              <a:t>distribution)</a:t>
            </a:r>
            <a:r>
              <a:rPr sz="3200" spc="-280" dirty="0">
                <a:latin typeface="Calibri"/>
                <a:cs typeface="Calibri"/>
              </a:rPr>
              <a:t> </a:t>
            </a:r>
            <a:r>
              <a:rPr sz="3200" spc="-10" dirty="0">
                <a:latin typeface="Calibri"/>
                <a:cs typeface="Calibri"/>
              </a:rPr>
              <a:t>are </a:t>
            </a:r>
            <a:r>
              <a:rPr sz="3200" spc="-705" dirty="0">
                <a:latin typeface="Calibri"/>
                <a:cs typeface="Calibri"/>
              </a:rPr>
              <a:t> </a:t>
            </a:r>
            <a:r>
              <a:rPr sz="3200" spc="-15" dirty="0">
                <a:latin typeface="Calibri"/>
                <a:cs typeface="Calibri"/>
              </a:rPr>
              <a:t>expected </a:t>
            </a:r>
            <a:r>
              <a:rPr sz="3200" spc="-5" dirty="0">
                <a:latin typeface="Calibri"/>
                <a:cs typeface="Calibri"/>
              </a:rPr>
              <a:t>values </a:t>
            </a:r>
            <a:r>
              <a:rPr sz="3200" spc="20" dirty="0">
                <a:latin typeface="Calibri"/>
                <a:cs typeface="Calibri"/>
              </a:rPr>
              <a:t>of </a:t>
            </a:r>
            <a:r>
              <a:rPr sz="3200" dirty="0">
                <a:latin typeface="Calibri"/>
                <a:cs typeface="Calibri"/>
              </a:rPr>
              <a:t>powers </a:t>
            </a:r>
            <a:r>
              <a:rPr sz="3200" spc="20" dirty="0">
                <a:latin typeface="Calibri"/>
                <a:cs typeface="Calibri"/>
              </a:rPr>
              <a:t>or </a:t>
            </a:r>
            <a:r>
              <a:rPr sz="3200" spc="-10" dirty="0">
                <a:latin typeface="Calibri"/>
                <a:cs typeface="Calibri"/>
              </a:rPr>
              <a:t>related </a:t>
            </a:r>
            <a:r>
              <a:rPr sz="3200" spc="10" dirty="0">
                <a:latin typeface="Calibri"/>
                <a:cs typeface="Calibri"/>
              </a:rPr>
              <a:t>functions </a:t>
            </a:r>
            <a:r>
              <a:rPr sz="3200" spc="20" dirty="0">
                <a:latin typeface="Calibri"/>
                <a:cs typeface="Calibri"/>
              </a:rPr>
              <a:t>of </a:t>
            </a:r>
            <a:r>
              <a:rPr sz="3200" spc="5" dirty="0">
                <a:latin typeface="Calibri"/>
                <a:cs typeface="Calibri"/>
              </a:rPr>
              <a:t>the </a:t>
            </a:r>
            <a:r>
              <a:rPr sz="3200" spc="15" dirty="0">
                <a:latin typeface="Calibri"/>
                <a:cs typeface="Calibri"/>
              </a:rPr>
              <a:t>random </a:t>
            </a:r>
            <a:r>
              <a:rPr sz="3200" spc="20" dirty="0">
                <a:latin typeface="Calibri"/>
                <a:cs typeface="Calibri"/>
              </a:rPr>
              <a:t> </a:t>
            </a:r>
            <a:r>
              <a:rPr sz="3200" spc="5" dirty="0">
                <a:latin typeface="Calibri"/>
                <a:cs typeface="Calibri"/>
              </a:rPr>
              <a:t>variable.</a:t>
            </a:r>
            <a:endParaRPr sz="3200">
              <a:latin typeface="Calibri"/>
              <a:cs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812" y="742378"/>
            <a:ext cx="9242425" cy="448945"/>
          </a:xfrm>
          <a:prstGeom prst="rect">
            <a:avLst/>
          </a:prstGeom>
        </p:spPr>
        <p:txBody>
          <a:bodyPr vert="horz" wrap="square" lIns="0" tIns="15875" rIns="0" bIns="0" rtlCol="0">
            <a:spAutoFit/>
          </a:bodyPr>
          <a:lstStyle/>
          <a:p>
            <a:pPr marL="12700">
              <a:lnSpc>
                <a:spcPct val="100000"/>
              </a:lnSpc>
              <a:spcBef>
                <a:spcPts val="125"/>
              </a:spcBef>
            </a:pPr>
            <a:r>
              <a:rPr sz="2750" dirty="0">
                <a:latin typeface="Calibri"/>
                <a:cs typeface="Calibri"/>
              </a:rPr>
              <a:t>Formula</a:t>
            </a:r>
            <a:r>
              <a:rPr sz="2750" spc="145" dirty="0">
                <a:latin typeface="Calibri"/>
                <a:cs typeface="Calibri"/>
              </a:rPr>
              <a:t> </a:t>
            </a:r>
            <a:r>
              <a:rPr sz="2750" spc="-15" dirty="0">
                <a:latin typeface="Calibri"/>
                <a:cs typeface="Calibri"/>
              </a:rPr>
              <a:t>for </a:t>
            </a:r>
            <a:r>
              <a:rPr sz="2750" dirty="0">
                <a:latin typeface="Calibri"/>
                <a:cs typeface="Calibri"/>
              </a:rPr>
              <a:t>Computing</a:t>
            </a:r>
            <a:r>
              <a:rPr sz="2750" spc="245" dirty="0">
                <a:latin typeface="Calibri"/>
                <a:cs typeface="Calibri"/>
              </a:rPr>
              <a:t> </a:t>
            </a:r>
            <a:r>
              <a:rPr sz="2750" spc="-35" dirty="0">
                <a:latin typeface="Calibri"/>
                <a:cs typeface="Calibri"/>
              </a:rPr>
              <a:t>Kth</a:t>
            </a:r>
            <a:r>
              <a:rPr sz="2750" spc="95" dirty="0">
                <a:latin typeface="Calibri"/>
                <a:cs typeface="Calibri"/>
              </a:rPr>
              <a:t> </a:t>
            </a:r>
            <a:r>
              <a:rPr sz="2750" spc="-10" dirty="0">
                <a:latin typeface="Calibri"/>
                <a:cs typeface="Calibri"/>
              </a:rPr>
              <a:t>Central</a:t>
            </a:r>
            <a:r>
              <a:rPr sz="2750" spc="90" dirty="0">
                <a:latin typeface="Calibri"/>
                <a:cs typeface="Calibri"/>
              </a:rPr>
              <a:t> </a:t>
            </a:r>
            <a:r>
              <a:rPr sz="2750" spc="15" dirty="0">
                <a:latin typeface="Calibri"/>
                <a:cs typeface="Calibri"/>
              </a:rPr>
              <a:t>moment</a:t>
            </a:r>
            <a:r>
              <a:rPr sz="2750" spc="25" dirty="0">
                <a:latin typeface="Calibri"/>
                <a:cs typeface="Calibri"/>
              </a:rPr>
              <a:t> of</a:t>
            </a:r>
            <a:r>
              <a:rPr sz="2750" spc="30" dirty="0">
                <a:latin typeface="Calibri"/>
                <a:cs typeface="Calibri"/>
              </a:rPr>
              <a:t> </a:t>
            </a:r>
            <a:r>
              <a:rPr sz="2750" spc="5" dirty="0">
                <a:latin typeface="Calibri"/>
                <a:cs typeface="Calibri"/>
              </a:rPr>
              <a:t>Random</a:t>
            </a:r>
            <a:r>
              <a:rPr sz="2750" spc="85" dirty="0">
                <a:latin typeface="Calibri"/>
                <a:cs typeface="Calibri"/>
              </a:rPr>
              <a:t> </a:t>
            </a:r>
            <a:r>
              <a:rPr sz="2750" spc="-10" dirty="0">
                <a:latin typeface="Calibri"/>
                <a:cs typeface="Calibri"/>
              </a:rPr>
              <a:t>variable</a:t>
            </a:r>
            <a:endParaRPr sz="2750">
              <a:latin typeface="Calibri"/>
              <a:cs typeface="Calibri"/>
            </a:endParaRPr>
          </a:p>
        </p:txBody>
      </p:sp>
      <p:sp>
        <p:nvSpPr>
          <p:cNvPr id="3" name="object 3"/>
          <p:cNvSpPr txBox="1"/>
          <p:nvPr/>
        </p:nvSpPr>
        <p:spPr>
          <a:xfrm>
            <a:off x="2997835" y="2278062"/>
            <a:ext cx="4224655" cy="448945"/>
          </a:xfrm>
          <a:prstGeom prst="rect">
            <a:avLst/>
          </a:prstGeom>
        </p:spPr>
        <p:txBody>
          <a:bodyPr vert="horz" wrap="square" lIns="0" tIns="15875" rIns="0" bIns="0" rtlCol="0">
            <a:spAutoFit/>
          </a:bodyPr>
          <a:lstStyle/>
          <a:p>
            <a:pPr marL="38100">
              <a:lnSpc>
                <a:spcPct val="100000"/>
              </a:lnSpc>
              <a:spcBef>
                <a:spcPts val="125"/>
              </a:spcBef>
              <a:tabLst>
                <a:tab pos="4003040" algn="l"/>
              </a:tabLst>
            </a:pPr>
            <a:r>
              <a:rPr sz="2750" spc="-5" dirty="0">
                <a:latin typeface="Calibri"/>
                <a:cs typeface="Calibri"/>
              </a:rPr>
              <a:t>The</a:t>
            </a:r>
            <a:r>
              <a:rPr sz="2750" spc="100" dirty="0">
                <a:latin typeface="Calibri"/>
                <a:cs typeface="Calibri"/>
              </a:rPr>
              <a:t> </a:t>
            </a:r>
            <a:r>
              <a:rPr sz="2750" i="1" spc="5" dirty="0">
                <a:latin typeface="Calibri"/>
                <a:cs typeface="Calibri"/>
              </a:rPr>
              <a:t>k</a:t>
            </a:r>
            <a:r>
              <a:rPr sz="2775" i="1" spc="7" baseline="25525" dirty="0">
                <a:latin typeface="Calibri"/>
                <a:cs typeface="Calibri"/>
              </a:rPr>
              <a:t>th</a:t>
            </a:r>
            <a:r>
              <a:rPr sz="2775" i="1" spc="292" baseline="25525" dirty="0">
                <a:latin typeface="Calibri"/>
                <a:cs typeface="Calibri"/>
              </a:rPr>
              <a:t> </a:t>
            </a:r>
            <a:r>
              <a:rPr sz="2750" b="1" spc="-5" dirty="0">
                <a:latin typeface="Calibri"/>
                <a:cs typeface="Calibri"/>
              </a:rPr>
              <a:t>central</a:t>
            </a:r>
            <a:r>
              <a:rPr sz="2750" b="1" spc="130" dirty="0">
                <a:latin typeface="Calibri"/>
                <a:cs typeface="Calibri"/>
              </a:rPr>
              <a:t> </a:t>
            </a:r>
            <a:r>
              <a:rPr sz="2750" b="1" spc="15" dirty="0">
                <a:latin typeface="Calibri"/>
                <a:cs typeface="Calibri"/>
              </a:rPr>
              <a:t>moment</a:t>
            </a:r>
            <a:r>
              <a:rPr sz="2750" b="1" spc="85" dirty="0">
                <a:latin typeface="Calibri"/>
                <a:cs typeface="Calibri"/>
              </a:rPr>
              <a:t> </a:t>
            </a:r>
            <a:r>
              <a:rPr sz="2750" spc="25" dirty="0">
                <a:latin typeface="Calibri"/>
                <a:cs typeface="Calibri"/>
              </a:rPr>
              <a:t>of	</a:t>
            </a:r>
            <a:r>
              <a:rPr sz="2750" i="1" spc="10" dirty="0">
                <a:latin typeface="Calibri"/>
                <a:cs typeface="Calibri"/>
              </a:rPr>
              <a:t>X</a:t>
            </a:r>
            <a:endParaRPr sz="2750">
              <a:latin typeface="Calibri"/>
              <a:cs typeface="Calibri"/>
            </a:endParaRPr>
          </a:p>
        </p:txBody>
      </p:sp>
      <p:sp>
        <p:nvSpPr>
          <p:cNvPr id="4" name="object 4"/>
          <p:cNvSpPr txBox="1"/>
          <p:nvPr/>
        </p:nvSpPr>
        <p:spPr>
          <a:xfrm>
            <a:off x="5502912" y="3075305"/>
            <a:ext cx="1120775" cy="563245"/>
          </a:xfrm>
          <a:prstGeom prst="rect">
            <a:avLst/>
          </a:prstGeom>
        </p:spPr>
        <p:txBody>
          <a:bodyPr vert="horz" wrap="square" lIns="0" tIns="15875" rIns="0" bIns="0" rtlCol="0">
            <a:spAutoFit/>
          </a:bodyPr>
          <a:lstStyle/>
          <a:p>
            <a:pPr marL="12700">
              <a:lnSpc>
                <a:spcPct val="100000"/>
              </a:lnSpc>
              <a:spcBef>
                <a:spcPts val="125"/>
              </a:spcBef>
              <a:tabLst>
                <a:tab pos="994410" algn="l"/>
              </a:tabLst>
            </a:pPr>
            <a:r>
              <a:rPr sz="3500" spc="-280" dirty="0">
                <a:latin typeface="Symbol"/>
                <a:cs typeface="Symbol"/>
              </a:rPr>
              <a:t></a:t>
            </a:r>
            <a:r>
              <a:rPr sz="3500" spc="-280" dirty="0">
                <a:latin typeface="Times New Roman"/>
                <a:cs typeface="Times New Roman"/>
              </a:rPr>
              <a:t>	</a:t>
            </a:r>
            <a:r>
              <a:rPr sz="3500" spc="-280" dirty="0">
                <a:latin typeface="Symbol"/>
                <a:cs typeface="Symbol"/>
              </a:rPr>
              <a:t></a:t>
            </a:r>
            <a:endParaRPr sz="3500">
              <a:latin typeface="Symbol"/>
              <a:cs typeface="Symbol"/>
            </a:endParaRPr>
          </a:p>
        </p:txBody>
      </p:sp>
      <p:sp>
        <p:nvSpPr>
          <p:cNvPr id="5" name="object 5"/>
          <p:cNvSpPr txBox="1"/>
          <p:nvPr/>
        </p:nvSpPr>
        <p:spPr>
          <a:xfrm>
            <a:off x="4597757" y="3147918"/>
            <a:ext cx="126364" cy="263525"/>
          </a:xfrm>
          <a:prstGeom prst="rect">
            <a:avLst/>
          </a:prstGeom>
        </p:spPr>
        <p:txBody>
          <a:bodyPr vert="horz" wrap="square" lIns="0" tIns="13970" rIns="0" bIns="0" rtlCol="0">
            <a:spAutoFit/>
          </a:bodyPr>
          <a:lstStyle/>
          <a:p>
            <a:pPr marL="12700">
              <a:lnSpc>
                <a:spcPct val="100000"/>
              </a:lnSpc>
              <a:spcBef>
                <a:spcPts val="110"/>
              </a:spcBef>
            </a:pPr>
            <a:r>
              <a:rPr sz="1550" spc="15" dirty="0">
                <a:latin typeface="Times New Roman"/>
                <a:cs typeface="Times New Roman"/>
              </a:rPr>
              <a:t>0</a:t>
            </a:r>
            <a:endParaRPr sz="1550">
              <a:latin typeface="Times New Roman"/>
              <a:cs typeface="Times New Roman"/>
            </a:endParaRPr>
          </a:p>
        </p:txBody>
      </p:sp>
      <p:sp>
        <p:nvSpPr>
          <p:cNvPr id="6" name="object 6"/>
          <p:cNvSpPr txBox="1"/>
          <p:nvPr/>
        </p:nvSpPr>
        <p:spPr>
          <a:xfrm>
            <a:off x="6605341" y="3093208"/>
            <a:ext cx="114935" cy="263525"/>
          </a:xfrm>
          <a:prstGeom prst="rect">
            <a:avLst/>
          </a:prstGeom>
        </p:spPr>
        <p:txBody>
          <a:bodyPr vert="horz" wrap="square" lIns="0" tIns="13970" rIns="0" bIns="0" rtlCol="0">
            <a:spAutoFit/>
          </a:bodyPr>
          <a:lstStyle/>
          <a:p>
            <a:pPr marL="12700">
              <a:lnSpc>
                <a:spcPct val="100000"/>
              </a:lnSpc>
              <a:spcBef>
                <a:spcPts val="110"/>
              </a:spcBef>
            </a:pPr>
            <a:r>
              <a:rPr sz="1550" i="1" spc="10" dirty="0">
                <a:latin typeface="Times New Roman"/>
                <a:cs typeface="Times New Roman"/>
              </a:rPr>
              <a:t>k</a:t>
            </a:r>
            <a:endParaRPr sz="1550">
              <a:latin typeface="Times New Roman"/>
              <a:cs typeface="Times New Roman"/>
            </a:endParaRPr>
          </a:p>
        </p:txBody>
      </p:sp>
      <p:sp>
        <p:nvSpPr>
          <p:cNvPr id="7" name="object 7"/>
          <p:cNvSpPr txBox="1"/>
          <p:nvPr/>
        </p:nvSpPr>
        <p:spPr>
          <a:xfrm>
            <a:off x="4575364" y="3388181"/>
            <a:ext cx="114935" cy="263525"/>
          </a:xfrm>
          <a:prstGeom prst="rect">
            <a:avLst/>
          </a:prstGeom>
        </p:spPr>
        <p:txBody>
          <a:bodyPr vert="horz" wrap="square" lIns="0" tIns="13970" rIns="0" bIns="0" rtlCol="0">
            <a:spAutoFit/>
          </a:bodyPr>
          <a:lstStyle/>
          <a:p>
            <a:pPr marL="12700">
              <a:lnSpc>
                <a:spcPct val="100000"/>
              </a:lnSpc>
              <a:spcBef>
                <a:spcPts val="110"/>
              </a:spcBef>
            </a:pPr>
            <a:r>
              <a:rPr sz="1550" i="1" spc="10" dirty="0">
                <a:latin typeface="Times New Roman"/>
                <a:cs typeface="Times New Roman"/>
              </a:rPr>
              <a:t>k</a:t>
            </a:r>
            <a:endParaRPr sz="1550">
              <a:latin typeface="Times New Roman"/>
              <a:cs typeface="Times New Roman"/>
            </a:endParaRPr>
          </a:p>
        </p:txBody>
      </p:sp>
      <p:sp>
        <p:nvSpPr>
          <p:cNvPr id="8" name="object 8"/>
          <p:cNvSpPr txBox="1"/>
          <p:nvPr/>
        </p:nvSpPr>
        <p:spPr>
          <a:xfrm>
            <a:off x="4811087" y="3159432"/>
            <a:ext cx="513715" cy="433070"/>
          </a:xfrm>
          <a:prstGeom prst="rect">
            <a:avLst/>
          </a:prstGeom>
        </p:spPr>
        <p:txBody>
          <a:bodyPr vert="horz" wrap="square" lIns="0" tIns="15875" rIns="0" bIns="0" rtlCol="0">
            <a:spAutoFit/>
          </a:bodyPr>
          <a:lstStyle/>
          <a:p>
            <a:pPr marL="12700">
              <a:lnSpc>
                <a:spcPct val="100000"/>
              </a:lnSpc>
              <a:spcBef>
                <a:spcPts val="125"/>
              </a:spcBef>
            </a:pPr>
            <a:r>
              <a:rPr sz="2650" spc="30" dirty="0">
                <a:latin typeface="Symbol"/>
                <a:cs typeface="Symbol"/>
              </a:rPr>
              <a:t></a:t>
            </a:r>
            <a:r>
              <a:rPr sz="2650" spc="-50" dirty="0">
                <a:latin typeface="Times New Roman"/>
                <a:cs typeface="Times New Roman"/>
              </a:rPr>
              <a:t> </a:t>
            </a:r>
            <a:r>
              <a:rPr sz="2650" i="1" spc="35" dirty="0">
                <a:latin typeface="Times New Roman"/>
                <a:cs typeface="Times New Roman"/>
              </a:rPr>
              <a:t>E</a:t>
            </a:r>
            <a:endParaRPr sz="2650">
              <a:latin typeface="Times New Roman"/>
              <a:cs typeface="Times New Roman"/>
            </a:endParaRPr>
          </a:p>
        </p:txBody>
      </p:sp>
      <p:sp>
        <p:nvSpPr>
          <p:cNvPr id="9" name="object 9"/>
          <p:cNvSpPr txBox="1"/>
          <p:nvPr/>
        </p:nvSpPr>
        <p:spPr>
          <a:xfrm>
            <a:off x="4369010" y="3140583"/>
            <a:ext cx="224154" cy="455930"/>
          </a:xfrm>
          <a:prstGeom prst="rect">
            <a:avLst/>
          </a:prstGeom>
        </p:spPr>
        <p:txBody>
          <a:bodyPr vert="horz" wrap="square" lIns="0" tIns="15240" rIns="0" bIns="0" rtlCol="0">
            <a:spAutoFit/>
          </a:bodyPr>
          <a:lstStyle/>
          <a:p>
            <a:pPr marL="12700">
              <a:lnSpc>
                <a:spcPct val="100000"/>
              </a:lnSpc>
              <a:spcBef>
                <a:spcPts val="120"/>
              </a:spcBef>
            </a:pPr>
            <a:r>
              <a:rPr sz="2800" spc="-55" dirty="0">
                <a:latin typeface="Symbol"/>
                <a:cs typeface="Symbol"/>
              </a:rPr>
              <a:t></a:t>
            </a:r>
            <a:endParaRPr sz="2800">
              <a:latin typeface="Symbol"/>
              <a:cs typeface="Symbol"/>
            </a:endParaRPr>
          </a:p>
        </p:txBody>
      </p:sp>
      <p:sp>
        <p:nvSpPr>
          <p:cNvPr id="10" name="object 10"/>
          <p:cNvSpPr txBox="1"/>
          <p:nvPr/>
        </p:nvSpPr>
        <p:spPr>
          <a:xfrm>
            <a:off x="5367218" y="3085345"/>
            <a:ext cx="158115" cy="433070"/>
          </a:xfrm>
          <a:prstGeom prst="rect">
            <a:avLst/>
          </a:prstGeom>
        </p:spPr>
        <p:txBody>
          <a:bodyPr vert="horz" wrap="square" lIns="0" tIns="15875" rIns="0" bIns="0" rtlCol="0">
            <a:spAutoFit/>
          </a:bodyPr>
          <a:lstStyle/>
          <a:p>
            <a:pPr marL="12700">
              <a:lnSpc>
                <a:spcPct val="100000"/>
              </a:lnSpc>
              <a:spcBef>
                <a:spcPts val="125"/>
              </a:spcBef>
            </a:pPr>
            <a:r>
              <a:rPr sz="2650" spc="20" dirty="0">
                <a:latin typeface="Symbol"/>
                <a:cs typeface="Symbol"/>
              </a:rPr>
              <a:t></a:t>
            </a:r>
            <a:endParaRPr sz="2650">
              <a:latin typeface="Symbol"/>
              <a:cs typeface="Symbol"/>
            </a:endParaRPr>
          </a:p>
        </p:txBody>
      </p:sp>
      <p:sp>
        <p:nvSpPr>
          <p:cNvPr id="11" name="object 11"/>
          <p:cNvSpPr txBox="1"/>
          <p:nvPr/>
        </p:nvSpPr>
        <p:spPr>
          <a:xfrm>
            <a:off x="5670229" y="3140583"/>
            <a:ext cx="796925" cy="455930"/>
          </a:xfrm>
          <a:prstGeom prst="rect">
            <a:avLst/>
          </a:prstGeom>
        </p:spPr>
        <p:txBody>
          <a:bodyPr vert="horz" wrap="square" lIns="0" tIns="15240" rIns="0" bIns="0" rtlCol="0">
            <a:spAutoFit/>
          </a:bodyPr>
          <a:lstStyle/>
          <a:p>
            <a:pPr marL="12700">
              <a:lnSpc>
                <a:spcPct val="100000"/>
              </a:lnSpc>
              <a:spcBef>
                <a:spcPts val="120"/>
              </a:spcBef>
            </a:pPr>
            <a:r>
              <a:rPr sz="2650" i="1" spc="35" dirty="0">
                <a:latin typeface="Times New Roman"/>
                <a:cs typeface="Times New Roman"/>
              </a:rPr>
              <a:t>X</a:t>
            </a:r>
            <a:r>
              <a:rPr sz="2650" i="1" spc="210" dirty="0">
                <a:latin typeface="Times New Roman"/>
                <a:cs typeface="Times New Roman"/>
              </a:rPr>
              <a:t> </a:t>
            </a:r>
            <a:r>
              <a:rPr sz="2650" spc="30" dirty="0">
                <a:latin typeface="Symbol"/>
                <a:cs typeface="Symbol"/>
              </a:rPr>
              <a:t></a:t>
            </a:r>
            <a:r>
              <a:rPr sz="2650" spc="-170" dirty="0">
                <a:latin typeface="Times New Roman"/>
                <a:cs typeface="Times New Roman"/>
              </a:rPr>
              <a:t> </a:t>
            </a:r>
            <a:r>
              <a:rPr sz="2800" spc="-55" dirty="0">
                <a:latin typeface="Symbol"/>
                <a:cs typeface="Symbol"/>
              </a:rPr>
              <a:t></a:t>
            </a:r>
            <a:endParaRPr sz="2800">
              <a:latin typeface="Symbol"/>
              <a:cs typeface="Symbol"/>
            </a:endParaRPr>
          </a:p>
        </p:txBody>
      </p:sp>
      <p:sp>
        <p:nvSpPr>
          <p:cNvPr id="12" name="object 12"/>
          <p:cNvSpPr txBox="1"/>
          <p:nvPr/>
        </p:nvSpPr>
        <p:spPr>
          <a:xfrm>
            <a:off x="6762893" y="3085345"/>
            <a:ext cx="158115" cy="433070"/>
          </a:xfrm>
          <a:prstGeom prst="rect">
            <a:avLst/>
          </a:prstGeom>
        </p:spPr>
        <p:txBody>
          <a:bodyPr vert="horz" wrap="square" lIns="0" tIns="15875" rIns="0" bIns="0" rtlCol="0">
            <a:spAutoFit/>
          </a:bodyPr>
          <a:lstStyle/>
          <a:p>
            <a:pPr marL="12700">
              <a:lnSpc>
                <a:spcPct val="100000"/>
              </a:lnSpc>
              <a:spcBef>
                <a:spcPts val="125"/>
              </a:spcBef>
            </a:pPr>
            <a:r>
              <a:rPr sz="2650" spc="20" dirty="0">
                <a:latin typeface="Symbol"/>
                <a:cs typeface="Symbol"/>
              </a:rPr>
              <a:t></a:t>
            </a:r>
            <a:endParaRPr sz="2650">
              <a:latin typeface="Symbol"/>
              <a:cs typeface="Symbol"/>
            </a:endParaRPr>
          </a:p>
        </p:txBody>
      </p:sp>
      <p:sp>
        <p:nvSpPr>
          <p:cNvPr id="13" name="object 13"/>
          <p:cNvSpPr txBox="1"/>
          <p:nvPr/>
        </p:nvSpPr>
        <p:spPr>
          <a:xfrm>
            <a:off x="5367218" y="3349836"/>
            <a:ext cx="158115" cy="433070"/>
          </a:xfrm>
          <a:prstGeom prst="rect">
            <a:avLst/>
          </a:prstGeom>
        </p:spPr>
        <p:txBody>
          <a:bodyPr vert="horz" wrap="square" lIns="0" tIns="15875" rIns="0" bIns="0" rtlCol="0">
            <a:spAutoFit/>
          </a:bodyPr>
          <a:lstStyle/>
          <a:p>
            <a:pPr marL="12700">
              <a:lnSpc>
                <a:spcPct val="100000"/>
              </a:lnSpc>
              <a:spcBef>
                <a:spcPts val="125"/>
              </a:spcBef>
            </a:pPr>
            <a:r>
              <a:rPr sz="2650" spc="20" dirty="0">
                <a:latin typeface="Symbol"/>
                <a:cs typeface="Symbol"/>
              </a:rPr>
              <a:t></a:t>
            </a:r>
            <a:endParaRPr sz="2650">
              <a:latin typeface="Symbol"/>
              <a:cs typeface="Symbol"/>
            </a:endParaRPr>
          </a:p>
        </p:txBody>
      </p:sp>
      <p:sp>
        <p:nvSpPr>
          <p:cNvPr id="14" name="object 14"/>
          <p:cNvSpPr txBox="1"/>
          <p:nvPr/>
        </p:nvSpPr>
        <p:spPr>
          <a:xfrm>
            <a:off x="6762893" y="3349836"/>
            <a:ext cx="158115" cy="433070"/>
          </a:xfrm>
          <a:prstGeom prst="rect">
            <a:avLst/>
          </a:prstGeom>
        </p:spPr>
        <p:txBody>
          <a:bodyPr vert="horz" wrap="square" lIns="0" tIns="15875" rIns="0" bIns="0" rtlCol="0">
            <a:spAutoFit/>
          </a:bodyPr>
          <a:lstStyle/>
          <a:p>
            <a:pPr marL="12700">
              <a:lnSpc>
                <a:spcPct val="100000"/>
              </a:lnSpc>
              <a:spcBef>
                <a:spcPts val="125"/>
              </a:spcBef>
            </a:pPr>
            <a:r>
              <a:rPr sz="2650" spc="20" dirty="0">
                <a:latin typeface="Symbol"/>
                <a:cs typeface="Symbol"/>
              </a:rPr>
              <a:t></a:t>
            </a:r>
            <a:endParaRPr sz="2650">
              <a:latin typeface="Symbol"/>
              <a:cs typeface="Symbol"/>
            </a:endParaRPr>
          </a:p>
        </p:txBody>
      </p:sp>
      <p:sp>
        <p:nvSpPr>
          <p:cNvPr id="15" name="object 15"/>
          <p:cNvSpPr txBox="1"/>
          <p:nvPr/>
        </p:nvSpPr>
        <p:spPr>
          <a:xfrm>
            <a:off x="4380009" y="4801874"/>
            <a:ext cx="998219" cy="540385"/>
          </a:xfrm>
          <a:prstGeom prst="rect">
            <a:avLst/>
          </a:prstGeom>
        </p:spPr>
        <p:txBody>
          <a:bodyPr vert="horz" wrap="square" lIns="0" tIns="16510" rIns="0" bIns="0" rtlCol="0">
            <a:spAutoFit/>
          </a:bodyPr>
          <a:lstStyle/>
          <a:p>
            <a:pPr marL="12700">
              <a:lnSpc>
                <a:spcPct val="100000"/>
              </a:lnSpc>
              <a:spcBef>
                <a:spcPts val="130"/>
              </a:spcBef>
            </a:pPr>
            <a:r>
              <a:rPr sz="2550" i="1" spc="5" dirty="0">
                <a:latin typeface="Times New Roman"/>
                <a:cs typeface="Times New Roman"/>
              </a:rPr>
              <a:t>f</a:t>
            </a:r>
            <a:r>
              <a:rPr sz="2550" i="1" spc="210" dirty="0">
                <a:latin typeface="Times New Roman"/>
                <a:cs typeface="Times New Roman"/>
              </a:rPr>
              <a:t> </a:t>
            </a:r>
            <a:r>
              <a:rPr sz="5025" spc="-405" baseline="-3316" dirty="0">
                <a:latin typeface="Symbol"/>
                <a:cs typeface="Symbol"/>
              </a:rPr>
              <a:t></a:t>
            </a:r>
            <a:r>
              <a:rPr sz="5025" spc="-772" baseline="-3316" dirty="0">
                <a:latin typeface="Times New Roman"/>
                <a:cs typeface="Times New Roman"/>
              </a:rPr>
              <a:t> </a:t>
            </a:r>
            <a:r>
              <a:rPr sz="2550" i="1" spc="204" dirty="0">
                <a:latin typeface="Times New Roman"/>
                <a:cs typeface="Times New Roman"/>
              </a:rPr>
              <a:t>x</a:t>
            </a:r>
            <a:r>
              <a:rPr sz="5025" spc="-405" baseline="-3316" dirty="0">
                <a:latin typeface="Symbol"/>
                <a:cs typeface="Symbol"/>
              </a:rPr>
              <a:t></a:t>
            </a:r>
            <a:r>
              <a:rPr sz="5025" spc="-802" baseline="-3316" dirty="0">
                <a:latin typeface="Times New Roman"/>
                <a:cs typeface="Times New Roman"/>
              </a:rPr>
              <a:t> </a:t>
            </a:r>
            <a:r>
              <a:rPr sz="2550" i="1" dirty="0">
                <a:latin typeface="Times New Roman"/>
                <a:cs typeface="Times New Roman"/>
              </a:rPr>
              <a:t>d</a:t>
            </a:r>
            <a:r>
              <a:rPr sz="2550" i="1" spc="10" dirty="0">
                <a:latin typeface="Times New Roman"/>
                <a:cs typeface="Times New Roman"/>
              </a:rPr>
              <a:t>x</a:t>
            </a:r>
            <a:endParaRPr sz="2550">
              <a:latin typeface="Times New Roman"/>
              <a:cs typeface="Times New Roman"/>
            </a:endParaRPr>
          </a:p>
        </p:txBody>
      </p:sp>
      <p:sp>
        <p:nvSpPr>
          <p:cNvPr id="16" name="object 16"/>
          <p:cNvSpPr txBox="1"/>
          <p:nvPr/>
        </p:nvSpPr>
        <p:spPr>
          <a:xfrm>
            <a:off x="5866927" y="3912236"/>
            <a:ext cx="1962150" cy="415290"/>
          </a:xfrm>
          <a:prstGeom prst="rect">
            <a:avLst/>
          </a:prstGeom>
        </p:spPr>
        <p:txBody>
          <a:bodyPr vert="horz" wrap="square" lIns="0" tIns="13335" rIns="0" bIns="0" rtlCol="0">
            <a:spAutoFit/>
          </a:bodyPr>
          <a:lstStyle/>
          <a:p>
            <a:pPr marL="12700">
              <a:lnSpc>
                <a:spcPct val="100000"/>
              </a:lnSpc>
              <a:spcBef>
                <a:spcPts val="105"/>
              </a:spcBef>
              <a:tabLst>
                <a:tab pos="638175" algn="l"/>
              </a:tabLst>
            </a:pPr>
            <a:r>
              <a:rPr sz="2550" spc="5" dirty="0">
                <a:latin typeface="Times New Roman"/>
                <a:cs typeface="Times New Roman"/>
              </a:rPr>
              <a:t>if</a:t>
            </a:r>
            <a:r>
              <a:rPr sz="2550" spc="-15" dirty="0">
                <a:latin typeface="Times New Roman"/>
                <a:cs typeface="Times New Roman"/>
              </a:rPr>
              <a:t> </a:t>
            </a:r>
            <a:r>
              <a:rPr sz="2550" i="1" spc="15" dirty="0">
                <a:latin typeface="Times New Roman"/>
                <a:cs typeface="Times New Roman"/>
              </a:rPr>
              <a:t>X	</a:t>
            </a:r>
            <a:r>
              <a:rPr sz="2550" spc="5" dirty="0">
                <a:latin typeface="Times New Roman"/>
                <a:cs typeface="Times New Roman"/>
              </a:rPr>
              <a:t>is</a:t>
            </a:r>
            <a:r>
              <a:rPr sz="2550" spc="-60" dirty="0">
                <a:latin typeface="Times New Roman"/>
                <a:cs typeface="Times New Roman"/>
              </a:rPr>
              <a:t> </a:t>
            </a:r>
            <a:r>
              <a:rPr sz="2550" dirty="0">
                <a:latin typeface="Times New Roman"/>
                <a:cs typeface="Times New Roman"/>
              </a:rPr>
              <a:t>discrete</a:t>
            </a:r>
            <a:endParaRPr sz="2550">
              <a:latin typeface="Times New Roman"/>
              <a:cs typeface="Times New Roman"/>
            </a:endParaRPr>
          </a:p>
        </p:txBody>
      </p:sp>
      <p:sp>
        <p:nvSpPr>
          <p:cNvPr id="17" name="object 17"/>
          <p:cNvSpPr txBox="1"/>
          <p:nvPr/>
        </p:nvSpPr>
        <p:spPr>
          <a:xfrm>
            <a:off x="5656080" y="4906531"/>
            <a:ext cx="2379980" cy="415290"/>
          </a:xfrm>
          <a:prstGeom prst="rect">
            <a:avLst/>
          </a:prstGeom>
        </p:spPr>
        <p:txBody>
          <a:bodyPr vert="horz" wrap="square" lIns="0" tIns="13335" rIns="0" bIns="0" rtlCol="0">
            <a:spAutoFit/>
          </a:bodyPr>
          <a:lstStyle/>
          <a:p>
            <a:pPr marL="12700">
              <a:lnSpc>
                <a:spcPct val="100000"/>
              </a:lnSpc>
              <a:spcBef>
                <a:spcPts val="105"/>
              </a:spcBef>
              <a:tabLst>
                <a:tab pos="638175" algn="l"/>
              </a:tabLst>
            </a:pPr>
            <a:r>
              <a:rPr sz="2550" spc="5" dirty="0">
                <a:latin typeface="Times New Roman"/>
                <a:cs typeface="Times New Roman"/>
              </a:rPr>
              <a:t>if</a:t>
            </a:r>
            <a:r>
              <a:rPr sz="2550" spc="-25" dirty="0">
                <a:latin typeface="Times New Roman"/>
                <a:cs typeface="Times New Roman"/>
              </a:rPr>
              <a:t> </a:t>
            </a:r>
            <a:r>
              <a:rPr sz="2550" i="1" spc="15" dirty="0">
                <a:latin typeface="Times New Roman"/>
                <a:cs typeface="Times New Roman"/>
              </a:rPr>
              <a:t>X	</a:t>
            </a:r>
            <a:r>
              <a:rPr sz="2550" spc="5" dirty="0">
                <a:latin typeface="Times New Roman"/>
                <a:cs typeface="Times New Roman"/>
              </a:rPr>
              <a:t>is</a:t>
            </a:r>
            <a:r>
              <a:rPr sz="2550" spc="-40" dirty="0">
                <a:latin typeface="Times New Roman"/>
                <a:cs typeface="Times New Roman"/>
              </a:rPr>
              <a:t> </a:t>
            </a:r>
            <a:r>
              <a:rPr sz="2550" dirty="0">
                <a:latin typeface="Times New Roman"/>
                <a:cs typeface="Times New Roman"/>
              </a:rPr>
              <a:t>continuous</a:t>
            </a:r>
            <a:endParaRPr sz="2550">
              <a:latin typeface="Times New Roman"/>
              <a:cs typeface="Times New Roman"/>
            </a:endParaRPr>
          </a:p>
        </p:txBody>
      </p:sp>
      <p:sp>
        <p:nvSpPr>
          <p:cNvPr id="18" name="object 18"/>
          <p:cNvSpPr txBox="1"/>
          <p:nvPr/>
        </p:nvSpPr>
        <p:spPr>
          <a:xfrm>
            <a:off x="3208926" y="4357461"/>
            <a:ext cx="110489" cy="253365"/>
          </a:xfrm>
          <a:prstGeom prst="rect">
            <a:avLst/>
          </a:prstGeom>
        </p:spPr>
        <p:txBody>
          <a:bodyPr vert="horz" wrap="square" lIns="0" tIns="11430" rIns="0" bIns="0" rtlCol="0">
            <a:spAutoFit/>
          </a:bodyPr>
          <a:lstStyle/>
          <a:p>
            <a:pPr marL="12700">
              <a:lnSpc>
                <a:spcPct val="100000"/>
              </a:lnSpc>
              <a:spcBef>
                <a:spcPts val="90"/>
              </a:spcBef>
            </a:pPr>
            <a:r>
              <a:rPr sz="1500" i="1" dirty="0">
                <a:latin typeface="Times New Roman"/>
                <a:cs typeface="Times New Roman"/>
              </a:rPr>
              <a:t>x</a:t>
            </a:r>
            <a:endParaRPr sz="1500">
              <a:latin typeface="Times New Roman"/>
              <a:cs typeface="Times New Roman"/>
            </a:endParaRPr>
          </a:p>
        </p:txBody>
      </p:sp>
      <p:sp>
        <p:nvSpPr>
          <p:cNvPr id="19" name="object 19"/>
          <p:cNvSpPr txBox="1"/>
          <p:nvPr/>
        </p:nvSpPr>
        <p:spPr>
          <a:xfrm>
            <a:off x="2506562" y="4306371"/>
            <a:ext cx="492125" cy="415290"/>
          </a:xfrm>
          <a:prstGeom prst="rect">
            <a:avLst/>
          </a:prstGeom>
        </p:spPr>
        <p:txBody>
          <a:bodyPr vert="horz" wrap="square" lIns="0" tIns="13335" rIns="0" bIns="0" rtlCol="0">
            <a:spAutoFit/>
          </a:bodyPr>
          <a:lstStyle/>
          <a:p>
            <a:pPr marL="38100">
              <a:lnSpc>
                <a:spcPct val="100000"/>
              </a:lnSpc>
              <a:spcBef>
                <a:spcPts val="105"/>
              </a:spcBef>
            </a:pPr>
            <a:r>
              <a:rPr sz="3825" spc="15" baseline="-32679" dirty="0">
                <a:latin typeface="Symbol"/>
                <a:cs typeface="Symbol"/>
              </a:rPr>
              <a:t></a:t>
            </a:r>
            <a:r>
              <a:rPr sz="3825" spc="-172" baseline="-32679" dirty="0">
                <a:latin typeface="Times New Roman"/>
                <a:cs typeface="Times New Roman"/>
              </a:rPr>
              <a:t> </a:t>
            </a:r>
            <a:r>
              <a:rPr sz="2550" spc="10" dirty="0">
                <a:latin typeface="Symbol"/>
                <a:cs typeface="Symbol"/>
              </a:rPr>
              <a:t></a:t>
            </a:r>
            <a:endParaRPr sz="2550">
              <a:latin typeface="Symbol"/>
              <a:cs typeface="Symbol"/>
            </a:endParaRPr>
          </a:p>
        </p:txBody>
      </p:sp>
      <p:sp>
        <p:nvSpPr>
          <p:cNvPr id="20" name="object 20"/>
          <p:cNvSpPr txBox="1"/>
          <p:nvPr/>
        </p:nvSpPr>
        <p:spPr>
          <a:xfrm>
            <a:off x="2786152" y="4532824"/>
            <a:ext cx="367665" cy="415290"/>
          </a:xfrm>
          <a:prstGeom prst="rect">
            <a:avLst/>
          </a:prstGeom>
        </p:spPr>
        <p:txBody>
          <a:bodyPr vert="horz" wrap="square" lIns="0" tIns="13335" rIns="0" bIns="0" rtlCol="0">
            <a:spAutoFit/>
          </a:bodyPr>
          <a:lstStyle/>
          <a:p>
            <a:pPr marL="12700">
              <a:lnSpc>
                <a:spcPct val="100000"/>
              </a:lnSpc>
              <a:spcBef>
                <a:spcPts val="105"/>
              </a:spcBef>
            </a:pPr>
            <a:r>
              <a:rPr sz="3825" spc="15" baseline="-3267" dirty="0">
                <a:latin typeface="Symbol"/>
                <a:cs typeface="Symbol"/>
              </a:rPr>
              <a:t></a:t>
            </a:r>
            <a:r>
              <a:rPr sz="3825" spc="-442" baseline="-3267" dirty="0">
                <a:latin typeface="Times New Roman"/>
                <a:cs typeface="Times New Roman"/>
              </a:rPr>
              <a:t> </a:t>
            </a:r>
            <a:r>
              <a:rPr sz="1500" dirty="0">
                <a:latin typeface="Symbol"/>
                <a:cs typeface="Symbol"/>
              </a:rPr>
              <a:t></a:t>
            </a:r>
            <a:endParaRPr sz="1500">
              <a:latin typeface="Symbol"/>
              <a:cs typeface="Symbol"/>
            </a:endParaRPr>
          </a:p>
        </p:txBody>
      </p:sp>
      <p:sp>
        <p:nvSpPr>
          <p:cNvPr id="21" name="object 21"/>
          <p:cNvSpPr txBox="1"/>
          <p:nvPr/>
        </p:nvSpPr>
        <p:spPr>
          <a:xfrm>
            <a:off x="2760752" y="5261057"/>
            <a:ext cx="455295" cy="415290"/>
          </a:xfrm>
          <a:prstGeom prst="rect">
            <a:avLst/>
          </a:prstGeom>
        </p:spPr>
        <p:txBody>
          <a:bodyPr vert="horz" wrap="square" lIns="0" tIns="13335" rIns="0" bIns="0" rtlCol="0">
            <a:spAutoFit/>
          </a:bodyPr>
          <a:lstStyle/>
          <a:p>
            <a:pPr marL="38100">
              <a:lnSpc>
                <a:spcPct val="100000"/>
              </a:lnSpc>
              <a:spcBef>
                <a:spcPts val="105"/>
              </a:spcBef>
            </a:pPr>
            <a:r>
              <a:rPr sz="3825" spc="-419" baseline="15250" dirty="0">
                <a:latin typeface="Symbol"/>
                <a:cs typeface="Symbol"/>
              </a:rPr>
              <a:t></a:t>
            </a:r>
            <a:r>
              <a:rPr sz="2550" spc="-280" dirty="0">
                <a:latin typeface="Symbol"/>
                <a:cs typeface="Symbol"/>
              </a:rPr>
              <a:t></a:t>
            </a:r>
            <a:r>
              <a:rPr sz="1500" spc="-280" dirty="0">
                <a:latin typeface="Times New Roman"/>
                <a:cs typeface="Times New Roman"/>
              </a:rPr>
              <a:t>-</a:t>
            </a:r>
            <a:r>
              <a:rPr sz="1500" spc="-280" dirty="0">
                <a:latin typeface="Symbol"/>
                <a:cs typeface="Symbol"/>
              </a:rPr>
              <a:t></a:t>
            </a:r>
            <a:endParaRPr sz="1500">
              <a:latin typeface="Symbol"/>
              <a:cs typeface="Symbol"/>
            </a:endParaRPr>
          </a:p>
        </p:txBody>
      </p:sp>
      <p:sp>
        <p:nvSpPr>
          <p:cNvPr id="22" name="object 22"/>
          <p:cNvSpPr txBox="1"/>
          <p:nvPr/>
        </p:nvSpPr>
        <p:spPr>
          <a:xfrm>
            <a:off x="2760752" y="3749662"/>
            <a:ext cx="2531745" cy="610235"/>
          </a:xfrm>
          <a:prstGeom prst="rect">
            <a:avLst/>
          </a:prstGeom>
        </p:spPr>
        <p:txBody>
          <a:bodyPr vert="horz" wrap="square" lIns="0" tIns="17145" rIns="0" bIns="0" rtlCol="0">
            <a:spAutoFit/>
          </a:bodyPr>
          <a:lstStyle/>
          <a:p>
            <a:pPr marL="38100">
              <a:lnSpc>
                <a:spcPct val="100000"/>
              </a:lnSpc>
              <a:spcBef>
                <a:spcPts val="135"/>
              </a:spcBef>
              <a:tabLst>
                <a:tab pos="1862455" algn="l"/>
              </a:tabLst>
            </a:pPr>
            <a:r>
              <a:rPr sz="3825" spc="15" baseline="11982" dirty="0">
                <a:latin typeface="Symbol"/>
                <a:cs typeface="Symbol"/>
              </a:rPr>
              <a:t></a:t>
            </a:r>
            <a:r>
              <a:rPr sz="3825" spc="15" baseline="11982" dirty="0">
                <a:latin typeface="Times New Roman"/>
                <a:cs typeface="Times New Roman"/>
              </a:rPr>
              <a:t> </a:t>
            </a:r>
            <a:r>
              <a:rPr sz="3825" spc="-419" baseline="11982" dirty="0">
                <a:latin typeface="Times New Roman"/>
                <a:cs typeface="Times New Roman"/>
              </a:rPr>
              <a:t> </a:t>
            </a:r>
            <a:r>
              <a:rPr sz="5700" spc="434" baseline="-8771" dirty="0">
                <a:latin typeface="Symbol"/>
                <a:cs typeface="Symbol"/>
              </a:rPr>
              <a:t></a:t>
            </a:r>
            <a:r>
              <a:rPr sz="5025" spc="-405" baseline="-3316" dirty="0">
                <a:latin typeface="Symbol"/>
                <a:cs typeface="Symbol"/>
              </a:rPr>
              <a:t></a:t>
            </a:r>
            <a:r>
              <a:rPr sz="5025" spc="-772" baseline="-3316" dirty="0">
                <a:latin typeface="Times New Roman"/>
                <a:cs typeface="Times New Roman"/>
              </a:rPr>
              <a:t> </a:t>
            </a:r>
            <a:r>
              <a:rPr sz="2550" i="1" spc="10" dirty="0">
                <a:latin typeface="Times New Roman"/>
                <a:cs typeface="Times New Roman"/>
              </a:rPr>
              <a:t>x</a:t>
            </a:r>
            <a:r>
              <a:rPr sz="2550" i="1" spc="-180" dirty="0">
                <a:latin typeface="Times New Roman"/>
                <a:cs typeface="Times New Roman"/>
              </a:rPr>
              <a:t> </a:t>
            </a:r>
            <a:r>
              <a:rPr sz="2550" spc="10" dirty="0">
                <a:latin typeface="Symbol"/>
                <a:cs typeface="Symbol"/>
              </a:rPr>
              <a:t></a:t>
            </a:r>
            <a:r>
              <a:rPr sz="2550" spc="-170" dirty="0">
                <a:latin typeface="Times New Roman"/>
                <a:cs typeface="Times New Roman"/>
              </a:rPr>
              <a:t> </a:t>
            </a:r>
            <a:r>
              <a:rPr sz="2700" spc="-75" dirty="0">
                <a:latin typeface="Symbol"/>
                <a:cs typeface="Symbol"/>
              </a:rPr>
              <a:t></a:t>
            </a:r>
            <a:r>
              <a:rPr sz="2700" spc="-345" dirty="0">
                <a:latin typeface="Times New Roman"/>
                <a:cs typeface="Times New Roman"/>
              </a:rPr>
              <a:t> </a:t>
            </a:r>
            <a:r>
              <a:rPr sz="5025" spc="-330" baseline="-3316" dirty="0">
                <a:latin typeface="Symbol"/>
                <a:cs typeface="Symbol"/>
              </a:rPr>
              <a:t></a:t>
            </a:r>
            <a:r>
              <a:rPr sz="2250" i="1" baseline="57407" dirty="0">
                <a:latin typeface="Times New Roman"/>
                <a:cs typeface="Times New Roman"/>
              </a:rPr>
              <a:t>k	</a:t>
            </a:r>
            <a:r>
              <a:rPr sz="2550" i="1" spc="10" dirty="0">
                <a:latin typeface="Times New Roman"/>
                <a:cs typeface="Times New Roman"/>
              </a:rPr>
              <a:t>p</a:t>
            </a:r>
            <a:r>
              <a:rPr sz="2550" i="1" spc="-320" dirty="0">
                <a:latin typeface="Times New Roman"/>
                <a:cs typeface="Times New Roman"/>
              </a:rPr>
              <a:t> </a:t>
            </a:r>
            <a:r>
              <a:rPr sz="5025" spc="-405" baseline="-3316" dirty="0">
                <a:latin typeface="Symbol"/>
                <a:cs typeface="Symbol"/>
              </a:rPr>
              <a:t></a:t>
            </a:r>
            <a:r>
              <a:rPr sz="5025" spc="-780" baseline="-3316" dirty="0">
                <a:latin typeface="Times New Roman"/>
                <a:cs typeface="Times New Roman"/>
              </a:rPr>
              <a:t> </a:t>
            </a:r>
            <a:r>
              <a:rPr sz="2550" i="1" spc="204" dirty="0">
                <a:latin typeface="Times New Roman"/>
                <a:cs typeface="Times New Roman"/>
              </a:rPr>
              <a:t>x</a:t>
            </a:r>
            <a:r>
              <a:rPr sz="5025" spc="-405" baseline="-3316" dirty="0">
                <a:latin typeface="Symbol"/>
                <a:cs typeface="Symbol"/>
              </a:rPr>
              <a:t></a:t>
            </a:r>
            <a:endParaRPr sz="5025" baseline="-3316">
              <a:latin typeface="Symbol"/>
              <a:cs typeface="Symbol"/>
            </a:endParaRPr>
          </a:p>
        </p:txBody>
      </p:sp>
      <p:sp>
        <p:nvSpPr>
          <p:cNvPr id="23" name="object 23"/>
          <p:cNvSpPr txBox="1"/>
          <p:nvPr/>
        </p:nvSpPr>
        <p:spPr>
          <a:xfrm>
            <a:off x="2760752" y="4743957"/>
            <a:ext cx="1516380" cy="610235"/>
          </a:xfrm>
          <a:prstGeom prst="rect">
            <a:avLst/>
          </a:prstGeom>
        </p:spPr>
        <p:txBody>
          <a:bodyPr vert="horz" wrap="square" lIns="0" tIns="17145" rIns="0" bIns="0" rtlCol="0">
            <a:spAutoFit/>
          </a:bodyPr>
          <a:lstStyle/>
          <a:p>
            <a:pPr marL="38100">
              <a:lnSpc>
                <a:spcPct val="100000"/>
              </a:lnSpc>
              <a:spcBef>
                <a:spcPts val="135"/>
              </a:spcBef>
            </a:pPr>
            <a:r>
              <a:rPr sz="3825" spc="15" baseline="7625" dirty="0">
                <a:latin typeface="Symbol"/>
                <a:cs typeface="Symbol"/>
              </a:rPr>
              <a:t></a:t>
            </a:r>
            <a:r>
              <a:rPr sz="3825" spc="-397" baseline="7625" dirty="0">
                <a:latin typeface="Times New Roman"/>
                <a:cs typeface="Times New Roman"/>
              </a:rPr>
              <a:t> </a:t>
            </a:r>
            <a:r>
              <a:rPr sz="5700" spc="22" baseline="-13157" dirty="0">
                <a:latin typeface="Symbol"/>
                <a:cs typeface="Symbol"/>
              </a:rPr>
              <a:t></a:t>
            </a:r>
            <a:r>
              <a:rPr sz="5700" spc="-547" baseline="-13157" dirty="0">
                <a:latin typeface="Times New Roman"/>
                <a:cs typeface="Times New Roman"/>
              </a:rPr>
              <a:t> </a:t>
            </a:r>
            <a:r>
              <a:rPr sz="5025" spc="-405" baseline="-3316" dirty="0">
                <a:latin typeface="Symbol"/>
                <a:cs typeface="Symbol"/>
              </a:rPr>
              <a:t></a:t>
            </a:r>
            <a:r>
              <a:rPr sz="5025" spc="-765" baseline="-3316" dirty="0">
                <a:latin typeface="Times New Roman"/>
                <a:cs typeface="Times New Roman"/>
              </a:rPr>
              <a:t> </a:t>
            </a:r>
            <a:r>
              <a:rPr sz="2550" i="1" spc="10" dirty="0">
                <a:latin typeface="Times New Roman"/>
                <a:cs typeface="Times New Roman"/>
              </a:rPr>
              <a:t>x</a:t>
            </a:r>
            <a:r>
              <a:rPr sz="2550" i="1" spc="-180" dirty="0">
                <a:latin typeface="Times New Roman"/>
                <a:cs typeface="Times New Roman"/>
              </a:rPr>
              <a:t> </a:t>
            </a:r>
            <a:r>
              <a:rPr sz="2550" spc="10" dirty="0">
                <a:latin typeface="Symbol"/>
                <a:cs typeface="Symbol"/>
              </a:rPr>
              <a:t></a:t>
            </a:r>
            <a:r>
              <a:rPr sz="2550" spc="-170" dirty="0">
                <a:latin typeface="Times New Roman"/>
                <a:cs typeface="Times New Roman"/>
              </a:rPr>
              <a:t> </a:t>
            </a:r>
            <a:r>
              <a:rPr sz="2700" spc="-75" dirty="0">
                <a:latin typeface="Symbol"/>
                <a:cs typeface="Symbol"/>
              </a:rPr>
              <a:t></a:t>
            </a:r>
            <a:r>
              <a:rPr sz="2700" spc="-345" dirty="0">
                <a:latin typeface="Times New Roman"/>
                <a:cs typeface="Times New Roman"/>
              </a:rPr>
              <a:t> </a:t>
            </a:r>
            <a:r>
              <a:rPr sz="5025" spc="-330" baseline="-3316" dirty="0">
                <a:latin typeface="Symbol"/>
                <a:cs typeface="Symbol"/>
              </a:rPr>
              <a:t></a:t>
            </a:r>
            <a:r>
              <a:rPr sz="2250" i="1" baseline="57407" dirty="0">
                <a:latin typeface="Times New Roman"/>
                <a:cs typeface="Times New Roman"/>
              </a:rPr>
              <a:t>k</a:t>
            </a:r>
            <a:endParaRPr sz="2250" baseline="57407">
              <a:latin typeface="Times New Roman"/>
              <a:cs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812" y="236791"/>
            <a:ext cx="11191875" cy="1459865"/>
          </a:xfrm>
          <a:prstGeom prst="rect">
            <a:avLst/>
          </a:prstGeom>
        </p:spPr>
        <p:txBody>
          <a:bodyPr vert="horz" wrap="square" lIns="0" tIns="15875" rIns="0" bIns="0" rtlCol="0">
            <a:spAutoFit/>
          </a:bodyPr>
          <a:lstStyle/>
          <a:p>
            <a:pPr marL="12700">
              <a:lnSpc>
                <a:spcPct val="100000"/>
              </a:lnSpc>
              <a:spcBef>
                <a:spcPts val="125"/>
              </a:spcBef>
              <a:tabLst>
                <a:tab pos="7568565" algn="l"/>
              </a:tabLst>
            </a:pPr>
            <a:r>
              <a:rPr sz="2750" spc="-20" dirty="0">
                <a:latin typeface="Times New Roman"/>
                <a:cs typeface="Times New Roman"/>
              </a:rPr>
              <a:t>Let</a:t>
            </a:r>
            <a:r>
              <a:rPr sz="2750" spc="120" dirty="0">
                <a:latin typeface="Times New Roman"/>
                <a:cs typeface="Times New Roman"/>
              </a:rPr>
              <a:t> </a:t>
            </a:r>
            <a:r>
              <a:rPr sz="2750" spc="15" dirty="0">
                <a:latin typeface="Times New Roman"/>
                <a:cs typeface="Times New Roman"/>
              </a:rPr>
              <a:t>X</a:t>
            </a:r>
            <a:r>
              <a:rPr sz="2750" spc="5" dirty="0">
                <a:latin typeface="Times New Roman"/>
                <a:cs typeface="Times New Roman"/>
              </a:rPr>
              <a:t> </a:t>
            </a:r>
            <a:r>
              <a:rPr sz="2750" spc="-10" dirty="0">
                <a:latin typeface="Times New Roman"/>
                <a:cs typeface="Times New Roman"/>
              </a:rPr>
              <a:t>be</a:t>
            </a:r>
            <a:r>
              <a:rPr sz="2750" spc="110" dirty="0">
                <a:latin typeface="Times New Roman"/>
                <a:cs typeface="Times New Roman"/>
              </a:rPr>
              <a:t> </a:t>
            </a:r>
            <a:r>
              <a:rPr sz="2750" spc="10" dirty="0">
                <a:latin typeface="Times New Roman"/>
                <a:cs typeface="Times New Roman"/>
              </a:rPr>
              <a:t>a</a:t>
            </a:r>
            <a:r>
              <a:rPr sz="2750" spc="35" dirty="0">
                <a:latin typeface="Times New Roman"/>
                <a:cs typeface="Times New Roman"/>
              </a:rPr>
              <a:t> </a:t>
            </a:r>
            <a:r>
              <a:rPr sz="2750" spc="-30" dirty="0">
                <a:latin typeface="Times New Roman"/>
                <a:cs typeface="Times New Roman"/>
              </a:rPr>
              <a:t>discrete</a:t>
            </a:r>
            <a:r>
              <a:rPr sz="2750" spc="340" dirty="0">
                <a:latin typeface="Times New Roman"/>
                <a:cs typeface="Times New Roman"/>
              </a:rPr>
              <a:t> </a:t>
            </a:r>
            <a:r>
              <a:rPr sz="2750" spc="-5" dirty="0">
                <a:latin typeface="Times New Roman"/>
                <a:cs typeface="Times New Roman"/>
              </a:rPr>
              <a:t>random</a:t>
            </a:r>
            <a:r>
              <a:rPr sz="2750" spc="155" dirty="0">
                <a:latin typeface="Times New Roman"/>
                <a:cs typeface="Times New Roman"/>
              </a:rPr>
              <a:t> </a:t>
            </a:r>
            <a:r>
              <a:rPr sz="2750" spc="-30" dirty="0">
                <a:latin typeface="Times New Roman"/>
                <a:cs typeface="Times New Roman"/>
              </a:rPr>
              <a:t>variable</a:t>
            </a:r>
            <a:r>
              <a:rPr sz="2750" spc="335" dirty="0">
                <a:latin typeface="Times New Roman"/>
                <a:cs typeface="Times New Roman"/>
              </a:rPr>
              <a:t> </a:t>
            </a:r>
            <a:r>
              <a:rPr sz="2750" spc="-10" dirty="0">
                <a:latin typeface="Times New Roman"/>
                <a:cs typeface="Times New Roman"/>
              </a:rPr>
              <a:t>having</a:t>
            </a:r>
            <a:r>
              <a:rPr sz="2750" spc="180" dirty="0">
                <a:latin typeface="Times New Roman"/>
                <a:cs typeface="Times New Roman"/>
              </a:rPr>
              <a:t> </a:t>
            </a:r>
            <a:r>
              <a:rPr sz="2750" spc="-10" dirty="0">
                <a:latin typeface="Times New Roman"/>
                <a:cs typeface="Times New Roman"/>
              </a:rPr>
              <a:t>support	</a:t>
            </a:r>
            <a:r>
              <a:rPr sz="2750" spc="10" dirty="0">
                <a:latin typeface="Times New Roman"/>
                <a:cs typeface="Times New Roman"/>
              </a:rPr>
              <a:t>x</a:t>
            </a:r>
            <a:r>
              <a:rPr sz="2750" spc="15" dirty="0">
                <a:latin typeface="Times New Roman"/>
                <a:cs typeface="Times New Roman"/>
              </a:rPr>
              <a:t> =</a:t>
            </a:r>
            <a:r>
              <a:rPr sz="2750" spc="60" dirty="0">
                <a:latin typeface="Times New Roman"/>
                <a:cs typeface="Times New Roman"/>
              </a:rPr>
              <a:t> </a:t>
            </a:r>
            <a:r>
              <a:rPr sz="2750" spc="20" dirty="0">
                <a:latin typeface="Times New Roman"/>
                <a:cs typeface="Times New Roman"/>
              </a:rPr>
              <a:t>&lt;1,</a:t>
            </a:r>
            <a:r>
              <a:rPr sz="2750" spc="-40" dirty="0">
                <a:latin typeface="Times New Roman"/>
                <a:cs typeface="Times New Roman"/>
              </a:rPr>
              <a:t> </a:t>
            </a:r>
            <a:r>
              <a:rPr sz="2750" spc="25" dirty="0">
                <a:latin typeface="Times New Roman"/>
                <a:cs typeface="Times New Roman"/>
              </a:rPr>
              <a:t>2&gt;</a:t>
            </a:r>
            <a:r>
              <a:rPr sz="2750" spc="-15" dirty="0">
                <a:latin typeface="Times New Roman"/>
                <a:cs typeface="Times New Roman"/>
              </a:rPr>
              <a:t> </a:t>
            </a:r>
            <a:r>
              <a:rPr sz="2750" spc="10" dirty="0">
                <a:latin typeface="Times New Roman"/>
                <a:cs typeface="Times New Roman"/>
              </a:rPr>
              <a:t>and</a:t>
            </a:r>
            <a:r>
              <a:rPr sz="2750" spc="15" dirty="0">
                <a:latin typeface="Times New Roman"/>
                <a:cs typeface="Times New Roman"/>
              </a:rPr>
              <a:t> </a:t>
            </a:r>
            <a:r>
              <a:rPr sz="2750" spc="10" dirty="0">
                <a:latin typeface="Times New Roman"/>
                <a:cs typeface="Times New Roman"/>
              </a:rPr>
              <a:t>the</a:t>
            </a:r>
            <a:r>
              <a:rPr sz="2750" spc="165" dirty="0">
                <a:latin typeface="Times New Roman"/>
                <a:cs typeface="Times New Roman"/>
              </a:rPr>
              <a:t> </a:t>
            </a:r>
            <a:r>
              <a:rPr sz="2750" dirty="0">
                <a:latin typeface="Times New Roman"/>
                <a:cs typeface="Times New Roman"/>
              </a:rPr>
              <a:t>pmf</a:t>
            </a:r>
            <a:r>
              <a:rPr sz="2750" spc="110" dirty="0">
                <a:latin typeface="Times New Roman"/>
                <a:cs typeface="Times New Roman"/>
              </a:rPr>
              <a:t> </a:t>
            </a:r>
            <a:r>
              <a:rPr sz="2750" spc="-45" dirty="0">
                <a:latin typeface="Times New Roman"/>
                <a:cs typeface="Times New Roman"/>
              </a:rPr>
              <a:t>is</a:t>
            </a:r>
            <a:endParaRPr sz="2750">
              <a:latin typeface="Times New Roman"/>
              <a:cs typeface="Times New Roman"/>
            </a:endParaRPr>
          </a:p>
          <a:p>
            <a:pPr>
              <a:lnSpc>
                <a:spcPct val="100000"/>
              </a:lnSpc>
              <a:spcBef>
                <a:spcPts val="5"/>
              </a:spcBef>
            </a:pPr>
            <a:endParaRPr sz="4050">
              <a:latin typeface="Times New Roman"/>
              <a:cs typeface="Times New Roman"/>
            </a:endParaRPr>
          </a:p>
          <a:p>
            <a:pPr marL="3168015">
              <a:lnSpc>
                <a:spcPct val="100000"/>
              </a:lnSpc>
            </a:pPr>
            <a:r>
              <a:rPr sz="2750" spc="-10" dirty="0">
                <a:latin typeface="Calibri"/>
                <a:cs typeface="Calibri"/>
              </a:rPr>
              <a:t>uUsing</a:t>
            </a:r>
            <a:r>
              <a:rPr sz="2750" spc="250" dirty="0">
                <a:latin typeface="Calibri"/>
                <a:cs typeface="Calibri"/>
              </a:rPr>
              <a:t> </a:t>
            </a:r>
            <a:r>
              <a:rPr sz="2750" spc="-20" dirty="0">
                <a:latin typeface="Calibri"/>
                <a:cs typeface="Calibri"/>
              </a:rPr>
              <a:t>this</a:t>
            </a:r>
            <a:r>
              <a:rPr sz="2750" spc="175" dirty="0">
                <a:latin typeface="Calibri"/>
                <a:cs typeface="Calibri"/>
              </a:rPr>
              <a:t> </a:t>
            </a:r>
            <a:r>
              <a:rPr sz="2750" spc="10" dirty="0">
                <a:latin typeface="Calibri"/>
                <a:cs typeface="Calibri"/>
              </a:rPr>
              <a:t>compute</a:t>
            </a:r>
            <a:r>
              <a:rPr sz="2750" spc="25" dirty="0">
                <a:latin typeface="Calibri"/>
                <a:cs typeface="Calibri"/>
              </a:rPr>
              <a:t> </a:t>
            </a:r>
            <a:r>
              <a:rPr sz="2750" spc="15" dirty="0">
                <a:latin typeface="Calibri"/>
                <a:cs typeface="Calibri"/>
              </a:rPr>
              <a:t>mean</a:t>
            </a:r>
            <a:r>
              <a:rPr sz="2750" spc="95" dirty="0">
                <a:latin typeface="Calibri"/>
                <a:cs typeface="Calibri"/>
              </a:rPr>
              <a:t> </a:t>
            </a:r>
            <a:r>
              <a:rPr sz="2750" spc="-25" dirty="0">
                <a:latin typeface="Calibri"/>
                <a:cs typeface="Calibri"/>
              </a:rPr>
              <a:t>(first</a:t>
            </a:r>
            <a:r>
              <a:rPr sz="2750" spc="100" dirty="0">
                <a:latin typeface="Calibri"/>
                <a:cs typeface="Calibri"/>
              </a:rPr>
              <a:t> </a:t>
            </a:r>
            <a:r>
              <a:rPr sz="2750" spc="-10" dirty="0">
                <a:latin typeface="Calibri"/>
                <a:cs typeface="Calibri"/>
              </a:rPr>
              <a:t>order</a:t>
            </a:r>
            <a:r>
              <a:rPr sz="2750" spc="130" dirty="0">
                <a:latin typeface="Calibri"/>
                <a:cs typeface="Calibri"/>
              </a:rPr>
              <a:t> </a:t>
            </a:r>
            <a:r>
              <a:rPr sz="2750" spc="10" dirty="0">
                <a:latin typeface="Calibri"/>
                <a:cs typeface="Calibri"/>
              </a:rPr>
              <a:t>moment)</a:t>
            </a:r>
            <a:endParaRPr sz="2750">
              <a:latin typeface="Calibri"/>
              <a:cs typeface="Calibri"/>
            </a:endParaRPr>
          </a:p>
        </p:txBody>
      </p:sp>
      <p:sp>
        <p:nvSpPr>
          <p:cNvPr id="3" name="object 3"/>
          <p:cNvSpPr txBox="1"/>
          <p:nvPr/>
        </p:nvSpPr>
        <p:spPr>
          <a:xfrm>
            <a:off x="277812" y="3140529"/>
            <a:ext cx="4673600" cy="1036319"/>
          </a:xfrm>
          <a:prstGeom prst="rect">
            <a:avLst/>
          </a:prstGeom>
        </p:spPr>
        <p:txBody>
          <a:bodyPr vert="horz" wrap="square" lIns="0" tIns="11430" rIns="0" bIns="0" rtlCol="0">
            <a:spAutoFit/>
          </a:bodyPr>
          <a:lstStyle/>
          <a:p>
            <a:pPr marL="12700" marR="5080">
              <a:lnSpc>
                <a:spcPct val="120600"/>
              </a:lnSpc>
              <a:spcBef>
                <a:spcPts val="90"/>
              </a:spcBef>
            </a:pPr>
            <a:r>
              <a:rPr sz="2750" spc="-25" dirty="0">
                <a:latin typeface="Calibri"/>
                <a:cs typeface="Calibri"/>
              </a:rPr>
              <a:t>First</a:t>
            </a:r>
            <a:r>
              <a:rPr sz="2750" spc="90" dirty="0">
                <a:latin typeface="Calibri"/>
                <a:cs typeface="Calibri"/>
              </a:rPr>
              <a:t> </a:t>
            </a:r>
            <a:r>
              <a:rPr sz="2750" spc="-10" dirty="0">
                <a:latin typeface="Calibri"/>
                <a:cs typeface="Calibri"/>
              </a:rPr>
              <a:t>order</a:t>
            </a:r>
            <a:r>
              <a:rPr sz="2750" spc="125" dirty="0">
                <a:latin typeface="Calibri"/>
                <a:cs typeface="Calibri"/>
              </a:rPr>
              <a:t> </a:t>
            </a:r>
            <a:r>
              <a:rPr sz="2750" spc="15" dirty="0">
                <a:latin typeface="Calibri"/>
                <a:cs typeface="Calibri"/>
              </a:rPr>
              <a:t>moment </a:t>
            </a:r>
            <a:r>
              <a:rPr sz="2750" spc="-15" dirty="0">
                <a:latin typeface="Calibri"/>
                <a:cs typeface="Calibri"/>
              </a:rPr>
              <a:t>is</a:t>
            </a:r>
            <a:r>
              <a:rPr sz="2750" spc="80" dirty="0">
                <a:latin typeface="Calibri"/>
                <a:cs typeface="Calibri"/>
              </a:rPr>
              <a:t> </a:t>
            </a:r>
            <a:r>
              <a:rPr sz="2750" spc="-15" dirty="0">
                <a:latin typeface="Calibri"/>
                <a:cs typeface="Calibri"/>
              </a:rPr>
              <a:t>the</a:t>
            </a:r>
            <a:r>
              <a:rPr sz="2750" spc="90" dirty="0">
                <a:latin typeface="Calibri"/>
                <a:cs typeface="Calibri"/>
              </a:rPr>
              <a:t> </a:t>
            </a:r>
            <a:r>
              <a:rPr sz="2750" spc="5" dirty="0">
                <a:latin typeface="Calibri"/>
                <a:cs typeface="Calibri"/>
              </a:rPr>
              <a:t>mean. </a:t>
            </a:r>
            <a:r>
              <a:rPr sz="2750" spc="-610" dirty="0">
                <a:latin typeface="Calibri"/>
                <a:cs typeface="Calibri"/>
              </a:rPr>
              <a:t> </a:t>
            </a:r>
            <a:r>
              <a:rPr sz="2750" spc="-5" dirty="0">
                <a:latin typeface="Calibri"/>
                <a:cs typeface="Calibri"/>
              </a:rPr>
              <a:t>Solution:</a:t>
            </a:r>
            <a:endParaRPr sz="2750">
              <a:latin typeface="Calibri"/>
              <a:cs typeface="Calibri"/>
            </a:endParaRPr>
          </a:p>
        </p:txBody>
      </p:sp>
      <p:pic>
        <p:nvPicPr>
          <p:cNvPr id="4" name="object 4"/>
          <p:cNvPicPr/>
          <p:nvPr/>
        </p:nvPicPr>
        <p:blipFill>
          <a:blip r:embed="rId2" cstate="print"/>
          <a:stretch>
            <a:fillRect/>
          </a:stretch>
        </p:blipFill>
        <p:spPr>
          <a:xfrm>
            <a:off x="1800225" y="1009650"/>
            <a:ext cx="1828800" cy="1666875"/>
          </a:xfrm>
          <a:prstGeom prst="rect">
            <a:avLst/>
          </a:prstGeom>
        </p:spPr>
      </p:pic>
      <p:pic>
        <p:nvPicPr>
          <p:cNvPr id="5" name="object 5"/>
          <p:cNvPicPr/>
          <p:nvPr/>
        </p:nvPicPr>
        <p:blipFill>
          <a:blip r:embed="rId3" cstate="print"/>
          <a:stretch>
            <a:fillRect/>
          </a:stretch>
        </p:blipFill>
        <p:spPr>
          <a:xfrm>
            <a:off x="2108742" y="4253246"/>
            <a:ext cx="2168563" cy="225833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84" y="461010"/>
            <a:ext cx="10739755" cy="701040"/>
          </a:xfrm>
          <a:prstGeom prst="rect">
            <a:avLst/>
          </a:prstGeom>
        </p:spPr>
        <p:txBody>
          <a:bodyPr vert="horz" wrap="square" lIns="0" tIns="16510" rIns="0" bIns="0" rtlCol="0">
            <a:spAutoFit/>
          </a:bodyPr>
          <a:lstStyle/>
          <a:p>
            <a:pPr marL="38100">
              <a:lnSpc>
                <a:spcPct val="100000"/>
              </a:lnSpc>
              <a:spcBef>
                <a:spcPts val="130"/>
              </a:spcBef>
              <a:tabLst>
                <a:tab pos="7310755" algn="l"/>
              </a:tabLst>
            </a:pPr>
            <a:r>
              <a:rPr sz="4400" spc="-20" dirty="0"/>
              <a:t>For</a:t>
            </a:r>
            <a:r>
              <a:rPr sz="4400" dirty="0"/>
              <a:t> </a:t>
            </a:r>
            <a:r>
              <a:rPr sz="4400" spc="-10" dirty="0"/>
              <a:t>example</a:t>
            </a:r>
            <a:r>
              <a:rPr sz="4400" spc="-114" dirty="0"/>
              <a:t> </a:t>
            </a:r>
            <a:r>
              <a:rPr sz="4400" dirty="0"/>
              <a:t>computation</a:t>
            </a:r>
            <a:r>
              <a:rPr sz="4400" spc="-95" dirty="0"/>
              <a:t> </a:t>
            </a:r>
            <a:r>
              <a:rPr sz="4400" spc="10" dirty="0"/>
              <a:t>of</a:t>
            </a:r>
            <a:r>
              <a:rPr sz="4400" spc="-25" dirty="0"/>
              <a:t> </a:t>
            </a:r>
            <a:r>
              <a:rPr sz="4400" dirty="0"/>
              <a:t>3</a:t>
            </a:r>
            <a:r>
              <a:rPr sz="4350" baseline="25862" dirty="0"/>
              <a:t>rd	</a:t>
            </a:r>
            <a:r>
              <a:rPr sz="4400" spc="-5" dirty="0"/>
              <a:t>Order</a:t>
            </a:r>
            <a:r>
              <a:rPr sz="4400" spc="-125" dirty="0"/>
              <a:t> </a:t>
            </a:r>
            <a:r>
              <a:rPr sz="4400" spc="-10" dirty="0"/>
              <a:t>moment</a:t>
            </a:r>
            <a:endParaRPr sz="4400"/>
          </a:p>
        </p:txBody>
      </p:sp>
      <p:sp>
        <p:nvSpPr>
          <p:cNvPr id="3" name="object 3"/>
          <p:cNvSpPr txBox="1"/>
          <p:nvPr/>
        </p:nvSpPr>
        <p:spPr>
          <a:xfrm>
            <a:off x="688975" y="1544256"/>
            <a:ext cx="10720070" cy="902969"/>
          </a:xfrm>
          <a:prstGeom prst="rect">
            <a:avLst/>
          </a:prstGeom>
        </p:spPr>
        <p:txBody>
          <a:bodyPr vert="horz" wrap="square" lIns="0" tIns="85090" rIns="0" bIns="0" rtlCol="0">
            <a:spAutoFit/>
          </a:bodyPr>
          <a:lstStyle/>
          <a:p>
            <a:pPr marL="355600" indent="-343535">
              <a:lnSpc>
                <a:spcPct val="100000"/>
              </a:lnSpc>
              <a:spcBef>
                <a:spcPts val="670"/>
              </a:spcBef>
              <a:buFont typeface="Arial MT"/>
              <a:buChar char="•"/>
              <a:tabLst>
                <a:tab pos="355600" algn="l"/>
                <a:tab pos="356235" algn="l"/>
                <a:tab pos="3987165" algn="l"/>
              </a:tabLst>
            </a:pPr>
            <a:r>
              <a:rPr sz="2400" spc="25" dirty="0">
                <a:latin typeface="Calibri"/>
                <a:cs typeface="Calibri"/>
              </a:rPr>
              <a:t>T</a:t>
            </a:r>
            <a:r>
              <a:rPr sz="2400" spc="10" dirty="0">
                <a:latin typeface="Calibri"/>
                <a:cs typeface="Calibri"/>
              </a:rPr>
              <a:t>h</a:t>
            </a:r>
            <a:r>
              <a:rPr sz="2400" dirty="0">
                <a:latin typeface="Calibri"/>
                <a:cs typeface="Calibri"/>
              </a:rPr>
              <a:t>e</a:t>
            </a:r>
            <a:r>
              <a:rPr sz="2400" spc="-15" dirty="0">
                <a:latin typeface="Calibri"/>
                <a:cs typeface="Calibri"/>
              </a:rPr>
              <a:t> </a:t>
            </a:r>
            <a:r>
              <a:rPr sz="2400" spc="15" dirty="0">
                <a:latin typeface="Calibri"/>
                <a:cs typeface="Calibri"/>
              </a:rPr>
              <a:t>t</a:t>
            </a:r>
            <a:r>
              <a:rPr sz="2400" spc="10" dirty="0">
                <a:latin typeface="Calibri"/>
                <a:cs typeface="Calibri"/>
              </a:rPr>
              <a:t>h</a:t>
            </a:r>
            <a:r>
              <a:rPr sz="2400" spc="-30" dirty="0">
                <a:latin typeface="Calibri"/>
                <a:cs typeface="Calibri"/>
              </a:rPr>
              <a:t>i</a:t>
            </a:r>
            <a:r>
              <a:rPr sz="2400" spc="-15" dirty="0">
                <a:latin typeface="Calibri"/>
                <a:cs typeface="Calibri"/>
              </a:rPr>
              <a:t>r</a:t>
            </a:r>
            <a:r>
              <a:rPr sz="2400" dirty="0">
                <a:latin typeface="Calibri"/>
                <a:cs typeface="Calibri"/>
              </a:rPr>
              <a:t>d</a:t>
            </a:r>
            <a:r>
              <a:rPr sz="2400" spc="-85" dirty="0">
                <a:latin typeface="Calibri"/>
                <a:cs typeface="Calibri"/>
              </a:rPr>
              <a:t> </a:t>
            </a:r>
            <a:r>
              <a:rPr sz="2400" spc="30" dirty="0">
                <a:latin typeface="Calibri"/>
                <a:cs typeface="Calibri"/>
              </a:rPr>
              <a:t>c</a:t>
            </a:r>
            <a:r>
              <a:rPr sz="2400" dirty="0">
                <a:latin typeface="Calibri"/>
                <a:cs typeface="Calibri"/>
              </a:rPr>
              <a:t>e</a:t>
            </a:r>
            <a:r>
              <a:rPr sz="2400" spc="15" dirty="0">
                <a:latin typeface="Calibri"/>
                <a:cs typeface="Calibri"/>
              </a:rPr>
              <a:t>nt</a:t>
            </a:r>
            <a:r>
              <a:rPr sz="2400" spc="-90" dirty="0">
                <a:latin typeface="Calibri"/>
                <a:cs typeface="Calibri"/>
              </a:rPr>
              <a:t>r</a:t>
            </a:r>
            <a:r>
              <a:rPr sz="2400" spc="-30" dirty="0">
                <a:latin typeface="Calibri"/>
                <a:cs typeface="Calibri"/>
              </a:rPr>
              <a:t>a</a:t>
            </a:r>
            <a:r>
              <a:rPr sz="2400" dirty="0">
                <a:latin typeface="Calibri"/>
                <a:cs typeface="Calibri"/>
              </a:rPr>
              <a:t>l</a:t>
            </a:r>
            <a:r>
              <a:rPr sz="2400" spc="-45" dirty="0">
                <a:latin typeface="Calibri"/>
                <a:cs typeface="Calibri"/>
              </a:rPr>
              <a:t> </a:t>
            </a:r>
            <a:r>
              <a:rPr sz="2400" spc="25" dirty="0">
                <a:latin typeface="Calibri"/>
                <a:cs typeface="Calibri"/>
              </a:rPr>
              <a:t>m</a:t>
            </a:r>
            <a:r>
              <a:rPr sz="2400" spc="5" dirty="0">
                <a:latin typeface="Calibri"/>
                <a:cs typeface="Calibri"/>
              </a:rPr>
              <a:t>o</a:t>
            </a:r>
            <a:r>
              <a:rPr sz="2400" spc="25" dirty="0">
                <a:latin typeface="Calibri"/>
                <a:cs typeface="Calibri"/>
              </a:rPr>
              <a:t>m</a:t>
            </a:r>
            <a:r>
              <a:rPr sz="2400" dirty="0">
                <a:latin typeface="Calibri"/>
                <a:cs typeface="Calibri"/>
              </a:rPr>
              <a:t>e</a:t>
            </a:r>
            <a:r>
              <a:rPr sz="2400" spc="15" dirty="0">
                <a:latin typeface="Calibri"/>
                <a:cs typeface="Calibri"/>
              </a:rPr>
              <a:t>n</a:t>
            </a:r>
            <a:r>
              <a:rPr sz="2400" dirty="0">
                <a:latin typeface="Calibri"/>
                <a:cs typeface="Calibri"/>
              </a:rPr>
              <a:t>t</a:t>
            </a:r>
            <a:r>
              <a:rPr sz="2400" spc="-155" dirty="0">
                <a:latin typeface="Calibri"/>
                <a:cs typeface="Calibri"/>
              </a:rPr>
              <a:t> </a:t>
            </a:r>
            <a:r>
              <a:rPr sz="2400" spc="5" dirty="0">
                <a:latin typeface="Calibri"/>
                <a:cs typeface="Calibri"/>
              </a:rPr>
              <a:t>o</a:t>
            </a:r>
            <a:r>
              <a:rPr sz="2400" dirty="0">
                <a:latin typeface="Calibri"/>
                <a:cs typeface="Calibri"/>
              </a:rPr>
              <a:t>f	</a:t>
            </a:r>
            <a:r>
              <a:rPr sz="2400" spc="30" dirty="0">
                <a:latin typeface="Calibri"/>
                <a:cs typeface="Calibri"/>
              </a:rPr>
              <a:t>c</a:t>
            </a:r>
            <a:r>
              <a:rPr sz="2400" spc="-30" dirty="0">
                <a:latin typeface="Calibri"/>
                <a:cs typeface="Calibri"/>
              </a:rPr>
              <a:t>a</a:t>
            </a:r>
            <a:r>
              <a:rPr sz="2400" dirty="0">
                <a:latin typeface="Calibri"/>
                <a:cs typeface="Calibri"/>
              </a:rPr>
              <a:t>n</a:t>
            </a:r>
            <a:r>
              <a:rPr sz="2400" spc="-10" dirty="0">
                <a:latin typeface="Calibri"/>
                <a:cs typeface="Calibri"/>
              </a:rPr>
              <a:t> </a:t>
            </a:r>
            <a:r>
              <a:rPr sz="2400" spc="10" dirty="0">
                <a:latin typeface="Calibri"/>
                <a:cs typeface="Calibri"/>
              </a:rPr>
              <a:t>b</a:t>
            </a:r>
            <a:r>
              <a:rPr sz="2400" dirty="0">
                <a:latin typeface="Calibri"/>
                <a:cs typeface="Calibri"/>
              </a:rPr>
              <a:t>e</a:t>
            </a:r>
            <a:r>
              <a:rPr sz="2400" spc="-15" dirty="0">
                <a:latin typeface="Calibri"/>
                <a:cs typeface="Calibri"/>
              </a:rPr>
              <a:t> </a:t>
            </a:r>
            <a:r>
              <a:rPr sz="2400" spc="30" dirty="0">
                <a:latin typeface="Calibri"/>
                <a:cs typeface="Calibri"/>
              </a:rPr>
              <a:t>c</a:t>
            </a:r>
            <a:r>
              <a:rPr sz="2400" spc="5" dirty="0">
                <a:latin typeface="Calibri"/>
                <a:cs typeface="Calibri"/>
              </a:rPr>
              <a:t>o</a:t>
            </a:r>
            <a:r>
              <a:rPr sz="2400" spc="25" dirty="0">
                <a:latin typeface="Calibri"/>
                <a:cs typeface="Calibri"/>
              </a:rPr>
              <a:t>m</a:t>
            </a:r>
            <a:r>
              <a:rPr sz="2400" spc="10" dirty="0">
                <a:latin typeface="Calibri"/>
                <a:cs typeface="Calibri"/>
              </a:rPr>
              <a:t>pu</a:t>
            </a:r>
            <a:r>
              <a:rPr sz="2400" spc="15" dirty="0">
                <a:latin typeface="Calibri"/>
                <a:cs typeface="Calibri"/>
              </a:rPr>
              <a:t>t</a:t>
            </a:r>
            <a:r>
              <a:rPr sz="2400" dirty="0">
                <a:latin typeface="Calibri"/>
                <a:cs typeface="Calibri"/>
              </a:rPr>
              <a:t>ed</a:t>
            </a:r>
            <a:r>
              <a:rPr sz="2400" spc="-155" dirty="0">
                <a:latin typeface="Calibri"/>
                <a:cs typeface="Calibri"/>
              </a:rPr>
              <a:t> </a:t>
            </a:r>
            <a:r>
              <a:rPr sz="2400" spc="-30" dirty="0">
                <a:latin typeface="Calibri"/>
                <a:cs typeface="Calibri"/>
              </a:rPr>
              <a:t>a</a:t>
            </a:r>
            <a:r>
              <a:rPr sz="2400" dirty="0">
                <a:latin typeface="Calibri"/>
                <a:cs typeface="Calibri"/>
              </a:rPr>
              <a:t>s</a:t>
            </a:r>
            <a:r>
              <a:rPr sz="2400" spc="15" dirty="0">
                <a:latin typeface="Calibri"/>
                <a:cs typeface="Calibri"/>
              </a:rPr>
              <a:t> </a:t>
            </a:r>
            <a:r>
              <a:rPr sz="2400" spc="-60" dirty="0">
                <a:latin typeface="Calibri"/>
                <a:cs typeface="Calibri"/>
              </a:rPr>
              <a:t>f</a:t>
            </a:r>
            <a:r>
              <a:rPr sz="2400" spc="5" dirty="0">
                <a:latin typeface="Calibri"/>
                <a:cs typeface="Calibri"/>
              </a:rPr>
              <a:t>o</a:t>
            </a:r>
            <a:r>
              <a:rPr sz="2400" spc="-30" dirty="0">
                <a:latin typeface="Calibri"/>
                <a:cs typeface="Calibri"/>
              </a:rPr>
              <a:t>ll</a:t>
            </a:r>
            <a:r>
              <a:rPr sz="2400" spc="5" dirty="0">
                <a:latin typeface="Calibri"/>
                <a:cs typeface="Calibri"/>
              </a:rPr>
              <a:t>ow</a:t>
            </a:r>
            <a:r>
              <a:rPr sz="2400" spc="30" dirty="0">
                <a:latin typeface="Calibri"/>
                <a:cs typeface="Calibri"/>
              </a:rPr>
              <a:t>s</a:t>
            </a:r>
            <a:r>
              <a:rPr sz="2400" dirty="0">
                <a:latin typeface="Calibri"/>
                <a:cs typeface="Calibri"/>
              </a:rPr>
              <a:t>:</a:t>
            </a:r>
            <a:endParaRPr sz="2400">
              <a:latin typeface="Calibri"/>
              <a:cs typeface="Calibri"/>
            </a:endParaRPr>
          </a:p>
          <a:p>
            <a:pPr marL="355600" indent="-343535">
              <a:lnSpc>
                <a:spcPct val="100000"/>
              </a:lnSpc>
              <a:spcBef>
                <a:spcPts val="575"/>
              </a:spcBef>
              <a:buFont typeface="Arial MT"/>
              <a:buChar char="•"/>
              <a:tabLst>
                <a:tab pos="355600" algn="l"/>
                <a:tab pos="356235" algn="l"/>
              </a:tabLst>
            </a:pPr>
            <a:r>
              <a:rPr sz="2400" spc="-5" dirty="0">
                <a:latin typeface="Calibri"/>
                <a:cs typeface="Calibri"/>
              </a:rPr>
              <a:t>Here</a:t>
            </a:r>
            <a:r>
              <a:rPr sz="2400" spc="-2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value</a:t>
            </a:r>
            <a:r>
              <a:rPr sz="2400" spc="-10" dirty="0">
                <a:latin typeface="Calibri"/>
                <a:cs typeface="Calibri"/>
              </a:rPr>
              <a:t> </a:t>
            </a:r>
            <a:r>
              <a:rPr sz="2400" spc="-15" dirty="0">
                <a:latin typeface="Calibri"/>
                <a:cs typeface="Calibri"/>
              </a:rPr>
              <a:t>is</a:t>
            </a:r>
            <a:r>
              <a:rPr sz="2400" spc="15" dirty="0">
                <a:latin typeface="Calibri"/>
                <a:cs typeface="Calibri"/>
              </a:rPr>
              <a:t> </a:t>
            </a:r>
            <a:r>
              <a:rPr sz="2400" dirty="0">
                <a:latin typeface="Calibri"/>
                <a:cs typeface="Calibri"/>
              </a:rPr>
              <a:t>1</a:t>
            </a:r>
            <a:r>
              <a:rPr sz="2400" spc="40" dirty="0">
                <a:latin typeface="Calibri"/>
                <a:cs typeface="Calibri"/>
              </a:rPr>
              <a:t> </a:t>
            </a:r>
            <a:r>
              <a:rPr sz="2400" spc="-10" dirty="0">
                <a:latin typeface="Calibri"/>
                <a:cs typeface="Calibri"/>
              </a:rPr>
              <a:t>and</a:t>
            </a:r>
            <a:r>
              <a:rPr sz="2400" spc="-5" dirty="0">
                <a:latin typeface="Calibri"/>
                <a:cs typeface="Calibri"/>
              </a:rPr>
              <a:t> </a:t>
            </a:r>
            <a:r>
              <a:rPr sz="2400" dirty="0">
                <a:latin typeface="Calibri"/>
                <a:cs typeface="Calibri"/>
              </a:rPr>
              <a:t>2</a:t>
            </a:r>
            <a:r>
              <a:rPr sz="2400" spc="-40" dirty="0">
                <a:latin typeface="Calibri"/>
                <a:cs typeface="Calibri"/>
              </a:rPr>
              <a:t> </a:t>
            </a:r>
            <a:r>
              <a:rPr sz="2400" spc="-10" dirty="0">
                <a:latin typeface="Calibri"/>
                <a:cs typeface="Calibri"/>
              </a:rPr>
              <a:t>and</a:t>
            </a:r>
            <a:r>
              <a:rPr sz="2400" spc="-5" dirty="0">
                <a:latin typeface="Calibri"/>
                <a:cs typeface="Calibri"/>
              </a:rPr>
              <a:t> </a:t>
            </a:r>
            <a:r>
              <a:rPr sz="2400" spc="-15" dirty="0">
                <a:latin typeface="Calibri"/>
                <a:cs typeface="Calibri"/>
              </a:rPr>
              <a:t>Probability</a:t>
            </a:r>
            <a:r>
              <a:rPr sz="2400" spc="95" dirty="0">
                <a:latin typeface="Calibri"/>
                <a:cs typeface="Calibri"/>
              </a:rPr>
              <a:t> </a:t>
            </a:r>
            <a:r>
              <a:rPr sz="2400" spc="-15" dirty="0">
                <a:latin typeface="Calibri"/>
                <a:cs typeface="Calibri"/>
              </a:rPr>
              <a:t>is</a:t>
            </a:r>
            <a:r>
              <a:rPr sz="2400" spc="20" dirty="0">
                <a:latin typeface="Calibri"/>
                <a:cs typeface="Calibri"/>
              </a:rPr>
              <a:t> </a:t>
            </a:r>
            <a:r>
              <a:rPr sz="2400" dirty="0">
                <a:latin typeface="Calibri"/>
                <a:cs typeface="Calibri"/>
              </a:rPr>
              <a:t>¾</a:t>
            </a:r>
            <a:r>
              <a:rPr sz="2400" spc="5" dirty="0">
                <a:latin typeface="Calibri"/>
                <a:cs typeface="Calibri"/>
              </a:rPr>
              <a:t> </a:t>
            </a:r>
            <a:r>
              <a:rPr sz="2400" spc="-10" dirty="0">
                <a:latin typeface="Calibri"/>
                <a:cs typeface="Calibri"/>
              </a:rPr>
              <a:t>and</a:t>
            </a:r>
            <a:r>
              <a:rPr sz="2400" spc="-5" dirty="0">
                <a:latin typeface="Calibri"/>
                <a:cs typeface="Calibri"/>
              </a:rPr>
              <a:t> </a:t>
            </a:r>
            <a:r>
              <a:rPr sz="2400" dirty="0">
                <a:latin typeface="Calibri"/>
                <a:cs typeface="Calibri"/>
              </a:rPr>
              <a:t>¼</a:t>
            </a:r>
            <a:r>
              <a:rPr sz="2400" spc="-45" dirty="0">
                <a:latin typeface="Calibri"/>
                <a:cs typeface="Calibri"/>
              </a:rPr>
              <a:t> </a:t>
            </a:r>
            <a:r>
              <a:rPr sz="2400" spc="-15" dirty="0">
                <a:latin typeface="Calibri"/>
                <a:cs typeface="Calibri"/>
              </a:rPr>
              <a:t>respectively.</a:t>
            </a:r>
            <a:r>
              <a:rPr sz="2400" spc="-30" dirty="0">
                <a:latin typeface="Calibri"/>
                <a:cs typeface="Calibri"/>
              </a:rPr>
              <a:t> </a:t>
            </a:r>
            <a:r>
              <a:rPr sz="2400" dirty="0">
                <a:latin typeface="Calibri"/>
                <a:cs typeface="Calibri"/>
              </a:rPr>
              <a:t>Consider</a:t>
            </a:r>
            <a:r>
              <a:rPr sz="2400" spc="-20" dirty="0">
                <a:latin typeface="Calibri"/>
                <a:cs typeface="Calibri"/>
              </a:rPr>
              <a:t> </a:t>
            </a:r>
            <a:r>
              <a:rPr sz="2400" spc="-15" dirty="0">
                <a:latin typeface="Calibri"/>
                <a:cs typeface="Calibri"/>
              </a:rPr>
              <a:t>Mean</a:t>
            </a:r>
            <a:r>
              <a:rPr sz="2400" spc="-5" dirty="0">
                <a:latin typeface="Calibri"/>
                <a:cs typeface="Calibri"/>
              </a:rPr>
              <a:t> </a:t>
            </a:r>
            <a:r>
              <a:rPr sz="2400" spc="-15" dirty="0">
                <a:latin typeface="Calibri"/>
                <a:cs typeface="Calibri"/>
              </a:rPr>
              <a:t>is</a:t>
            </a:r>
            <a:r>
              <a:rPr sz="2400" spc="15" dirty="0">
                <a:latin typeface="Calibri"/>
                <a:cs typeface="Calibri"/>
              </a:rPr>
              <a:t> </a:t>
            </a:r>
            <a:r>
              <a:rPr sz="2400" spc="-20" dirty="0">
                <a:latin typeface="Calibri"/>
                <a:cs typeface="Calibri"/>
              </a:rPr>
              <a:t>5/4</a:t>
            </a:r>
            <a:endParaRPr sz="2400">
              <a:latin typeface="Calibri"/>
              <a:cs typeface="Calibri"/>
            </a:endParaRPr>
          </a:p>
        </p:txBody>
      </p:sp>
      <p:grpSp>
        <p:nvGrpSpPr>
          <p:cNvPr id="4" name="object 4"/>
          <p:cNvGrpSpPr/>
          <p:nvPr/>
        </p:nvGrpSpPr>
        <p:grpSpPr>
          <a:xfrm>
            <a:off x="2916338" y="3019551"/>
            <a:ext cx="6262370" cy="3541395"/>
            <a:chOff x="2916338" y="3019551"/>
            <a:chExt cx="6262370" cy="3541395"/>
          </a:xfrm>
        </p:grpSpPr>
        <p:pic>
          <p:nvPicPr>
            <p:cNvPr id="5" name="object 5"/>
            <p:cNvPicPr/>
            <p:nvPr/>
          </p:nvPicPr>
          <p:blipFill>
            <a:blip r:embed="rId2" cstate="print"/>
            <a:stretch>
              <a:fillRect/>
            </a:stretch>
          </p:blipFill>
          <p:spPr>
            <a:xfrm>
              <a:off x="2916338" y="3065106"/>
              <a:ext cx="6027906" cy="3495480"/>
            </a:xfrm>
            <a:prstGeom prst="rect">
              <a:avLst/>
            </a:prstGeom>
          </p:spPr>
        </p:pic>
        <p:sp>
          <p:nvSpPr>
            <p:cNvPr id="6" name="object 6"/>
            <p:cNvSpPr/>
            <p:nvPr/>
          </p:nvSpPr>
          <p:spPr>
            <a:xfrm>
              <a:off x="8251570" y="3019551"/>
              <a:ext cx="927100" cy="327025"/>
            </a:xfrm>
            <a:custGeom>
              <a:avLst/>
              <a:gdLst/>
              <a:ahLst/>
              <a:cxnLst/>
              <a:rect l="l" t="t" r="r" b="b"/>
              <a:pathLst>
                <a:path w="927100" h="327025">
                  <a:moveTo>
                    <a:pt x="23495" y="24271"/>
                  </a:moveTo>
                  <a:lnTo>
                    <a:pt x="17018" y="43942"/>
                  </a:lnTo>
                  <a:lnTo>
                    <a:pt x="9651" y="71500"/>
                  </a:lnTo>
                  <a:lnTo>
                    <a:pt x="3682" y="103124"/>
                  </a:lnTo>
                  <a:lnTo>
                    <a:pt x="253" y="135509"/>
                  </a:lnTo>
                  <a:lnTo>
                    <a:pt x="126" y="136398"/>
                  </a:lnTo>
                  <a:lnTo>
                    <a:pt x="0" y="198755"/>
                  </a:lnTo>
                  <a:lnTo>
                    <a:pt x="11937" y="252984"/>
                  </a:lnTo>
                  <a:lnTo>
                    <a:pt x="41021" y="295528"/>
                  </a:lnTo>
                  <a:lnTo>
                    <a:pt x="88900" y="322580"/>
                  </a:lnTo>
                  <a:lnTo>
                    <a:pt x="124205" y="326389"/>
                  </a:lnTo>
                  <a:lnTo>
                    <a:pt x="125095" y="326517"/>
                  </a:lnTo>
                  <a:lnTo>
                    <a:pt x="167512" y="326644"/>
                  </a:lnTo>
                  <a:lnTo>
                    <a:pt x="168909" y="326517"/>
                  </a:lnTo>
                  <a:lnTo>
                    <a:pt x="223011" y="318388"/>
                  </a:lnTo>
                  <a:lnTo>
                    <a:pt x="224154" y="318135"/>
                  </a:lnTo>
                  <a:lnTo>
                    <a:pt x="259890" y="307975"/>
                  </a:lnTo>
                  <a:lnTo>
                    <a:pt x="125983" y="307975"/>
                  </a:lnTo>
                  <a:lnTo>
                    <a:pt x="99519" y="305308"/>
                  </a:lnTo>
                  <a:lnTo>
                    <a:pt x="95630" y="305308"/>
                  </a:lnTo>
                  <a:lnTo>
                    <a:pt x="93218" y="304673"/>
                  </a:lnTo>
                  <a:lnTo>
                    <a:pt x="93971" y="304673"/>
                  </a:lnTo>
                  <a:lnTo>
                    <a:pt x="73726" y="296925"/>
                  </a:lnTo>
                  <a:lnTo>
                    <a:pt x="72898" y="296925"/>
                  </a:lnTo>
                  <a:lnTo>
                    <a:pt x="70738" y="295783"/>
                  </a:lnTo>
                  <a:lnTo>
                    <a:pt x="71350" y="295783"/>
                  </a:lnTo>
                  <a:lnTo>
                    <a:pt x="55358" y="283972"/>
                  </a:lnTo>
                  <a:lnTo>
                    <a:pt x="54990" y="283972"/>
                  </a:lnTo>
                  <a:lnTo>
                    <a:pt x="53467" y="282575"/>
                  </a:lnTo>
                  <a:lnTo>
                    <a:pt x="53836" y="282575"/>
                  </a:lnTo>
                  <a:lnTo>
                    <a:pt x="40822" y="266826"/>
                  </a:lnTo>
                  <a:lnTo>
                    <a:pt x="40639" y="266826"/>
                  </a:lnTo>
                  <a:lnTo>
                    <a:pt x="39877" y="265684"/>
                  </a:lnTo>
                  <a:lnTo>
                    <a:pt x="28766" y="246761"/>
                  </a:lnTo>
                  <a:lnTo>
                    <a:pt x="27939" y="245363"/>
                  </a:lnTo>
                  <a:lnTo>
                    <a:pt x="28188" y="245363"/>
                  </a:lnTo>
                  <a:lnTo>
                    <a:pt x="20525" y="224536"/>
                  </a:lnTo>
                  <a:lnTo>
                    <a:pt x="20193" y="224536"/>
                  </a:lnTo>
                  <a:lnTo>
                    <a:pt x="19684" y="222250"/>
                  </a:lnTo>
                  <a:lnTo>
                    <a:pt x="19969" y="222250"/>
                  </a:lnTo>
                  <a:lnTo>
                    <a:pt x="17600" y="197993"/>
                  </a:lnTo>
                  <a:lnTo>
                    <a:pt x="17482" y="136398"/>
                  </a:lnTo>
                  <a:lnTo>
                    <a:pt x="20375" y="105537"/>
                  </a:lnTo>
                  <a:lnTo>
                    <a:pt x="25816" y="75057"/>
                  </a:lnTo>
                  <a:lnTo>
                    <a:pt x="32384" y="48387"/>
                  </a:lnTo>
                  <a:lnTo>
                    <a:pt x="39115" y="28067"/>
                  </a:lnTo>
                  <a:lnTo>
                    <a:pt x="39497" y="25526"/>
                  </a:lnTo>
                  <a:lnTo>
                    <a:pt x="23495" y="25526"/>
                  </a:lnTo>
                  <a:lnTo>
                    <a:pt x="23495" y="24271"/>
                  </a:lnTo>
                  <a:close/>
                </a:path>
                <a:path w="927100" h="327025">
                  <a:moveTo>
                    <a:pt x="260783" y="307721"/>
                  </a:moveTo>
                  <a:lnTo>
                    <a:pt x="167493" y="307722"/>
                  </a:lnTo>
                  <a:lnTo>
                    <a:pt x="166115" y="307848"/>
                  </a:lnTo>
                  <a:lnTo>
                    <a:pt x="125095" y="307848"/>
                  </a:lnTo>
                  <a:lnTo>
                    <a:pt x="125983" y="307975"/>
                  </a:lnTo>
                  <a:lnTo>
                    <a:pt x="259890" y="307975"/>
                  </a:lnTo>
                  <a:lnTo>
                    <a:pt x="260336" y="307848"/>
                  </a:lnTo>
                  <a:lnTo>
                    <a:pt x="166115" y="307848"/>
                  </a:lnTo>
                  <a:lnTo>
                    <a:pt x="166922" y="307722"/>
                  </a:lnTo>
                  <a:lnTo>
                    <a:pt x="260783" y="307721"/>
                  </a:lnTo>
                  <a:close/>
                </a:path>
                <a:path w="927100" h="327025">
                  <a:moveTo>
                    <a:pt x="167512" y="307721"/>
                  </a:moveTo>
                  <a:lnTo>
                    <a:pt x="166922" y="307722"/>
                  </a:lnTo>
                  <a:lnTo>
                    <a:pt x="166115" y="307848"/>
                  </a:lnTo>
                  <a:lnTo>
                    <a:pt x="167512" y="307721"/>
                  </a:lnTo>
                  <a:close/>
                </a:path>
                <a:path w="927100" h="327025">
                  <a:moveTo>
                    <a:pt x="219540" y="299551"/>
                  </a:moveTo>
                  <a:lnTo>
                    <a:pt x="166922" y="307722"/>
                  </a:lnTo>
                  <a:lnTo>
                    <a:pt x="260783" y="307721"/>
                  </a:lnTo>
                  <a:lnTo>
                    <a:pt x="288925" y="299720"/>
                  </a:lnTo>
                  <a:lnTo>
                    <a:pt x="218948" y="299720"/>
                  </a:lnTo>
                  <a:lnTo>
                    <a:pt x="219540" y="299551"/>
                  </a:lnTo>
                  <a:close/>
                </a:path>
                <a:path w="927100" h="327025">
                  <a:moveTo>
                    <a:pt x="93218" y="304673"/>
                  </a:moveTo>
                  <a:lnTo>
                    <a:pt x="95630" y="305308"/>
                  </a:lnTo>
                  <a:lnTo>
                    <a:pt x="94240" y="304776"/>
                  </a:lnTo>
                  <a:lnTo>
                    <a:pt x="93218" y="304673"/>
                  </a:lnTo>
                  <a:close/>
                </a:path>
                <a:path w="927100" h="327025">
                  <a:moveTo>
                    <a:pt x="94240" y="304776"/>
                  </a:moveTo>
                  <a:lnTo>
                    <a:pt x="95630" y="305308"/>
                  </a:lnTo>
                  <a:lnTo>
                    <a:pt x="99519" y="305308"/>
                  </a:lnTo>
                  <a:lnTo>
                    <a:pt x="94240" y="304776"/>
                  </a:lnTo>
                  <a:close/>
                </a:path>
                <a:path w="927100" h="327025">
                  <a:moveTo>
                    <a:pt x="93971" y="304673"/>
                  </a:moveTo>
                  <a:lnTo>
                    <a:pt x="93218" y="304673"/>
                  </a:lnTo>
                  <a:lnTo>
                    <a:pt x="94240" y="304776"/>
                  </a:lnTo>
                  <a:lnTo>
                    <a:pt x="93971" y="304673"/>
                  </a:lnTo>
                  <a:close/>
                </a:path>
                <a:path w="927100" h="327025">
                  <a:moveTo>
                    <a:pt x="220090" y="299465"/>
                  </a:moveTo>
                  <a:lnTo>
                    <a:pt x="219540" y="299551"/>
                  </a:lnTo>
                  <a:lnTo>
                    <a:pt x="218948" y="299720"/>
                  </a:lnTo>
                  <a:lnTo>
                    <a:pt x="220090" y="299465"/>
                  </a:lnTo>
                  <a:close/>
                </a:path>
                <a:path w="927100" h="327025">
                  <a:moveTo>
                    <a:pt x="290084" y="299465"/>
                  </a:moveTo>
                  <a:lnTo>
                    <a:pt x="220090" y="299465"/>
                  </a:lnTo>
                  <a:lnTo>
                    <a:pt x="218948" y="299720"/>
                  </a:lnTo>
                  <a:lnTo>
                    <a:pt x="289305" y="299720"/>
                  </a:lnTo>
                  <a:lnTo>
                    <a:pt x="290084" y="299465"/>
                  </a:lnTo>
                  <a:close/>
                </a:path>
                <a:path w="927100" h="327025">
                  <a:moveTo>
                    <a:pt x="409377" y="257937"/>
                  </a:moveTo>
                  <a:lnTo>
                    <a:pt x="354964" y="257937"/>
                  </a:lnTo>
                  <a:lnTo>
                    <a:pt x="283336" y="281432"/>
                  </a:lnTo>
                  <a:lnTo>
                    <a:pt x="219540" y="299551"/>
                  </a:lnTo>
                  <a:lnTo>
                    <a:pt x="220090" y="299465"/>
                  </a:lnTo>
                  <a:lnTo>
                    <a:pt x="290084" y="299465"/>
                  </a:lnTo>
                  <a:lnTo>
                    <a:pt x="360933" y="276351"/>
                  </a:lnTo>
                  <a:lnTo>
                    <a:pt x="361442" y="276225"/>
                  </a:lnTo>
                  <a:lnTo>
                    <a:pt x="409377" y="257937"/>
                  </a:lnTo>
                  <a:close/>
                </a:path>
                <a:path w="927100" h="327025">
                  <a:moveTo>
                    <a:pt x="70738" y="295783"/>
                  </a:moveTo>
                  <a:lnTo>
                    <a:pt x="72898" y="296925"/>
                  </a:lnTo>
                  <a:lnTo>
                    <a:pt x="72007" y="296268"/>
                  </a:lnTo>
                  <a:lnTo>
                    <a:pt x="70738" y="295783"/>
                  </a:lnTo>
                  <a:close/>
                </a:path>
                <a:path w="927100" h="327025">
                  <a:moveTo>
                    <a:pt x="72007" y="296268"/>
                  </a:moveTo>
                  <a:lnTo>
                    <a:pt x="72898" y="296925"/>
                  </a:lnTo>
                  <a:lnTo>
                    <a:pt x="73726" y="296925"/>
                  </a:lnTo>
                  <a:lnTo>
                    <a:pt x="72007" y="296268"/>
                  </a:lnTo>
                  <a:close/>
                </a:path>
                <a:path w="927100" h="327025">
                  <a:moveTo>
                    <a:pt x="71350" y="295783"/>
                  </a:moveTo>
                  <a:lnTo>
                    <a:pt x="70738" y="295783"/>
                  </a:lnTo>
                  <a:lnTo>
                    <a:pt x="72007" y="296268"/>
                  </a:lnTo>
                  <a:lnTo>
                    <a:pt x="71350" y="295783"/>
                  </a:lnTo>
                  <a:close/>
                </a:path>
                <a:path w="927100" h="327025">
                  <a:moveTo>
                    <a:pt x="53467" y="282575"/>
                  </a:moveTo>
                  <a:lnTo>
                    <a:pt x="54990" y="283972"/>
                  </a:lnTo>
                  <a:lnTo>
                    <a:pt x="54415" y="283275"/>
                  </a:lnTo>
                  <a:lnTo>
                    <a:pt x="53467" y="282575"/>
                  </a:lnTo>
                  <a:close/>
                </a:path>
                <a:path w="927100" h="327025">
                  <a:moveTo>
                    <a:pt x="54415" y="283275"/>
                  </a:moveTo>
                  <a:lnTo>
                    <a:pt x="54990" y="283972"/>
                  </a:lnTo>
                  <a:lnTo>
                    <a:pt x="55358" y="283972"/>
                  </a:lnTo>
                  <a:lnTo>
                    <a:pt x="54415" y="283275"/>
                  </a:lnTo>
                  <a:close/>
                </a:path>
                <a:path w="927100" h="327025">
                  <a:moveTo>
                    <a:pt x="53836" y="282575"/>
                  </a:moveTo>
                  <a:lnTo>
                    <a:pt x="53467" y="282575"/>
                  </a:lnTo>
                  <a:lnTo>
                    <a:pt x="54415" y="283275"/>
                  </a:lnTo>
                  <a:lnTo>
                    <a:pt x="53836" y="282575"/>
                  </a:lnTo>
                  <a:close/>
                </a:path>
                <a:path w="927100" h="327025">
                  <a:moveTo>
                    <a:pt x="283718" y="281305"/>
                  </a:moveTo>
                  <a:lnTo>
                    <a:pt x="283271" y="281432"/>
                  </a:lnTo>
                  <a:lnTo>
                    <a:pt x="283718" y="281305"/>
                  </a:lnTo>
                  <a:close/>
                </a:path>
                <a:path w="927100" h="327025">
                  <a:moveTo>
                    <a:pt x="39877" y="265684"/>
                  </a:moveTo>
                  <a:lnTo>
                    <a:pt x="40639" y="266826"/>
                  </a:lnTo>
                  <a:lnTo>
                    <a:pt x="40179" y="266049"/>
                  </a:lnTo>
                  <a:lnTo>
                    <a:pt x="39877" y="265684"/>
                  </a:lnTo>
                  <a:close/>
                </a:path>
                <a:path w="927100" h="327025">
                  <a:moveTo>
                    <a:pt x="40179" y="266049"/>
                  </a:moveTo>
                  <a:lnTo>
                    <a:pt x="40639" y="266826"/>
                  </a:lnTo>
                  <a:lnTo>
                    <a:pt x="40822" y="266826"/>
                  </a:lnTo>
                  <a:lnTo>
                    <a:pt x="40179" y="266049"/>
                  </a:lnTo>
                  <a:close/>
                </a:path>
                <a:path w="927100" h="327025">
                  <a:moveTo>
                    <a:pt x="39963" y="265684"/>
                  </a:moveTo>
                  <a:lnTo>
                    <a:pt x="40179" y="266049"/>
                  </a:lnTo>
                  <a:lnTo>
                    <a:pt x="39963" y="265684"/>
                  </a:lnTo>
                  <a:close/>
                </a:path>
                <a:path w="927100" h="327025">
                  <a:moveTo>
                    <a:pt x="506856" y="196976"/>
                  </a:moveTo>
                  <a:lnTo>
                    <a:pt x="429895" y="229488"/>
                  </a:lnTo>
                  <a:lnTo>
                    <a:pt x="354623" y="258049"/>
                  </a:lnTo>
                  <a:lnTo>
                    <a:pt x="354964" y="257937"/>
                  </a:lnTo>
                  <a:lnTo>
                    <a:pt x="409377" y="257937"/>
                  </a:lnTo>
                  <a:lnTo>
                    <a:pt x="437006" y="247396"/>
                  </a:lnTo>
                  <a:lnTo>
                    <a:pt x="437387" y="247269"/>
                  </a:lnTo>
                  <a:lnTo>
                    <a:pt x="514350" y="214884"/>
                  </a:lnTo>
                  <a:lnTo>
                    <a:pt x="514730" y="214757"/>
                  </a:lnTo>
                  <a:lnTo>
                    <a:pt x="552553" y="197231"/>
                  </a:lnTo>
                  <a:lnTo>
                    <a:pt x="506602" y="197231"/>
                  </a:lnTo>
                  <a:lnTo>
                    <a:pt x="506856" y="196976"/>
                  </a:lnTo>
                  <a:close/>
                </a:path>
                <a:path w="927100" h="327025">
                  <a:moveTo>
                    <a:pt x="27939" y="245363"/>
                  </a:moveTo>
                  <a:lnTo>
                    <a:pt x="28701" y="246761"/>
                  </a:lnTo>
                  <a:lnTo>
                    <a:pt x="28595" y="246472"/>
                  </a:lnTo>
                  <a:lnTo>
                    <a:pt x="27939" y="245363"/>
                  </a:lnTo>
                  <a:close/>
                </a:path>
                <a:path w="927100" h="327025">
                  <a:moveTo>
                    <a:pt x="28595" y="246472"/>
                  </a:moveTo>
                  <a:lnTo>
                    <a:pt x="28701" y="246761"/>
                  </a:lnTo>
                  <a:lnTo>
                    <a:pt x="28595" y="246472"/>
                  </a:lnTo>
                  <a:close/>
                </a:path>
                <a:path w="927100" h="327025">
                  <a:moveTo>
                    <a:pt x="28188" y="245363"/>
                  </a:moveTo>
                  <a:lnTo>
                    <a:pt x="27939" y="245363"/>
                  </a:lnTo>
                  <a:lnTo>
                    <a:pt x="28595" y="246472"/>
                  </a:lnTo>
                  <a:lnTo>
                    <a:pt x="28188" y="245363"/>
                  </a:lnTo>
                  <a:close/>
                </a:path>
                <a:path w="927100" h="327025">
                  <a:moveTo>
                    <a:pt x="430149" y="229362"/>
                  </a:moveTo>
                  <a:lnTo>
                    <a:pt x="429814" y="229488"/>
                  </a:lnTo>
                  <a:lnTo>
                    <a:pt x="430149" y="229362"/>
                  </a:lnTo>
                  <a:close/>
                </a:path>
                <a:path w="927100" h="327025">
                  <a:moveTo>
                    <a:pt x="19684" y="222250"/>
                  </a:moveTo>
                  <a:lnTo>
                    <a:pt x="20193" y="224536"/>
                  </a:lnTo>
                  <a:lnTo>
                    <a:pt x="20072" y="223303"/>
                  </a:lnTo>
                  <a:lnTo>
                    <a:pt x="19684" y="222250"/>
                  </a:lnTo>
                  <a:close/>
                </a:path>
                <a:path w="927100" h="327025">
                  <a:moveTo>
                    <a:pt x="20072" y="223303"/>
                  </a:moveTo>
                  <a:lnTo>
                    <a:pt x="20193" y="224536"/>
                  </a:lnTo>
                  <a:lnTo>
                    <a:pt x="20525" y="224536"/>
                  </a:lnTo>
                  <a:lnTo>
                    <a:pt x="20072" y="223303"/>
                  </a:lnTo>
                  <a:close/>
                </a:path>
                <a:path w="927100" h="327025">
                  <a:moveTo>
                    <a:pt x="19969" y="222250"/>
                  </a:moveTo>
                  <a:lnTo>
                    <a:pt x="19684" y="222250"/>
                  </a:lnTo>
                  <a:lnTo>
                    <a:pt x="20072" y="223303"/>
                  </a:lnTo>
                  <a:lnTo>
                    <a:pt x="19969" y="222250"/>
                  </a:lnTo>
                  <a:close/>
                </a:path>
                <a:path w="927100" h="327025">
                  <a:moveTo>
                    <a:pt x="17525" y="197231"/>
                  </a:moveTo>
                  <a:lnTo>
                    <a:pt x="17525" y="197993"/>
                  </a:lnTo>
                  <a:lnTo>
                    <a:pt x="17525" y="197231"/>
                  </a:lnTo>
                  <a:close/>
                </a:path>
                <a:path w="927100" h="327025">
                  <a:moveTo>
                    <a:pt x="581025" y="162560"/>
                  </a:moveTo>
                  <a:lnTo>
                    <a:pt x="506602" y="197231"/>
                  </a:lnTo>
                  <a:lnTo>
                    <a:pt x="552553" y="197231"/>
                  </a:lnTo>
                  <a:lnTo>
                    <a:pt x="589279" y="180212"/>
                  </a:lnTo>
                  <a:lnTo>
                    <a:pt x="589533" y="179959"/>
                  </a:lnTo>
                  <a:lnTo>
                    <a:pt x="623288" y="162813"/>
                  </a:lnTo>
                  <a:lnTo>
                    <a:pt x="580771" y="162813"/>
                  </a:lnTo>
                  <a:lnTo>
                    <a:pt x="581025" y="162560"/>
                  </a:lnTo>
                  <a:close/>
                </a:path>
                <a:path w="927100" h="327025">
                  <a:moveTo>
                    <a:pt x="922654" y="30480"/>
                  </a:moveTo>
                  <a:lnTo>
                    <a:pt x="883411" y="34417"/>
                  </a:lnTo>
                  <a:lnTo>
                    <a:pt x="882396" y="34544"/>
                  </a:lnTo>
                  <a:lnTo>
                    <a:pt x="837692" y="44323"/>
                  </a:lnTo>
                  <a:lnTo>
                    <a:pt x="836422" y="44576"/>
                  </a:lnTo>
                  <a:lnTo>
                    <a:pt x="782447" y="64008"/>
                  </a:lnTo>
                  <a:lnTo>
                    <a:pt x="781557" y="64262"/>
                  </a:lnTo>
                  <a:lnTo>
                    <a:pt x="720344" y="92710"/>
                  </a:lnTo>
                  <a:lnTo>
                    <a:pt x="652906" y="125984"/>
                  </a:lnTo>
                  <a:lnTo>
                    <a:pt x="580771" y="162813"/>
                  </a:lnTo>
                  <a:lnTo>
                    <a:pt x="623288" y="162813"/>
                  </a:lnTo>
                  <a:lnTo>
                    <a:pt x="661543" y="143383"/>
                  </a:lnTo>
                  <a:lnTo>
                    <a:pt x="661415" y="143383"/>
                  </a:lnTo>
                  <a:lnTo>
                    <a:pt x="728726" y="110236"/>
                  </a:lnTo>
                  <a:lnTo>
                    <a:pt x="728872" y="110236"/>
                  </a:lnTo>
                  <a:lnTo>
                    <a:pt x="788993" y="82296"/>
                  </a:lnTo>
                  <a:lnTo>
                    <a:pt x="789812" y="81914"/>
                  </a:lnTo>
                  <a:lnTo>
                    <a:pt x="789975" y="81914"/>
                  </a:lnTo>
                  <a:lnTo>
                    <a:pt x="842198" y="62992"/>
                  </a:lnTo>
                  <a:lnTo>
                    <a:pt x="842009" y="62992"/>
                  </a:lnTo>
                  <a:lnTo>
                    <a:pt x="842899" y="62737"/>
                  </a:lnTo>
                  <a:lnTo>
                    <a:pt x="886459" y="51815"/>
                  </a:lnTo>
                  <a:lnTo>
                    <a:pt x="886691" y="51815"/>
                  </a:lnTo>
                  <a:lnTo>
                    <a:pt x="924686" y="43942"/>
                  </a:lnTo>
                  <a:lnTo>
                    <a:pt x="927100" y="40386"/>
                  </a:lnTo>
                  <a:lnTo>
                    <a:pt x="926464" y="36702"/>
                  </a:lnTo>
                  <a:lnTo>
                    <a:pt x="925956" y="33020"/>
                  </a:lnTo>
                  <a:lnTo>
                    <a:pt x="922654" y="30480"/>
                  </a:lnTo>
                  <a:close/>
                </a:path>
                <a:path w="927100" h="327025">
                  <a:moveTo>
                    <a:pt x="17482" y="136398"/>
                  </a:moveTo>
                  <a:lnTo>
                    <a:pt x="17399" y="137287"/>
                  </a:lnTo>
                  <a:lnTo>
                    <a:pt x="17482" y="136398"/>
                  </a:lnTo>
                  <a:close/>
                </a:path>
                <a:path w="927100" h="327025">
                  <a:moveTo>
                    <a:pt x="728872" y="110236"/>
                  </a:moveTo>
                  <a:lnTo>
                    <a:pt x="728726" y="110236"/>
                  </a:lnTo>
                  <a:lnTo>
                    <a:pt x="728872" y="110236"/>
                  </a:lnTo>
                  <a:close/>
                </a:path>
                <a:path w="927100" h="327025">
                  <a:moveTo>
                    <a:pt x="20435" y="104895"/>
                  </a:moveTo>
                  <a:lnTo>
                    <a:pt x="20320" y="105537"/>
                  </a:lnTo>
                  <a:lnTo>
                    <a:pt x="20435" y="104895"/>
                  </a:lnTo>
                  <a:close/>
                </a:path>
                <a:path w="927100" h="327025">
                  <a:moveTo>
                    <a:pt x="789812" y="81914"/>
                  </a:moveTo>
                  <a:lnTo>
                    <a:pt x="788924" y="82296"/>
                  </a:lnTo>
                  <a:lnTo>
                    <a:pt x="789237" y="82182"/>
                  </a:lnTo>
                  <a:lnTo>
                    <a:pt x="789812" y="81914"/>
                  </a:lnTo>
                  <a:close/>
                </a:path>
                <a:path w="927100" h="327025">
                  <a:moveTo>
                    <a:pt x="789237" y="82182"/>
                  </a:moveTo>
                  <a:lnTo>
                    <a:pt x="788924" y="82296"/>
                  </a:lnTo>
                  <a:lnTo>
                    <a:pt x="789237" y="82182"/>
                  </a:lnTo>
                  <a:close/>
                </a:path>
                <a:path w="927100" h="327025">
                  <a:moveTo>
                    <a:pt x="789975" y="81914"/>
                  </a:moveTo>
                  <a:lnTo>
                    <a:pt x="789812" y="81914"/>
                  </a:lnTo>
                  <a:lnTo>
                    <a:pt x="789237" y="82182"/>
                  </a:lnTo>
                  <a:lnTo>
                    <a:pt x="789975" y="81914"/>
                  </a:lnTo>
                  <a:close/>
                </a:path>
                <a:path w="927100" h="327025">
                  <a:moveTo>
                    <a:pt x="25907" y="74549"/>
                  </a:moveTo>
                  <a:lnTo>
                    <a:pt x="25780" y="75057"/>
                  </a:lnTo>
                  <a:lnTo>
                    <a:pt x="25907" y="74549"/>
                  </a:lnTo>
                  <a:close/>
                </a:path>
                <a:path w="927100" h="327025">
                  <a:moveTo>
                    <a:pt x="842899" y="62737"/>
                  </a:moveTo>
                  <a:lnTo>
                    <a:pt x="842009" y="62992"/>
                  </a:lnTo>
                  <a:lnTo>
                    <a:pt x="842624" y="62837"/>
                  </a:lnTo>
                  <a:lnTo>
                    <a:pt x="842899" y="62737"/>
                  </a:lnTo>
                  <a:close/>
                </a:path>
                <a:path w="927100" h="327025">
                  <a:moveTo>
                    <a:pt x="842624" y="62837"/>
                  </a:moveTo>
                  <a:lnTo>
                    <a:pt x="842009" y="62992"/>
                  </a:lnTo>
                  <a:lnTo>
                    <a:pt x="842198" y="62992"/>
                  </a:lnTo>
                  <a:lnTo>
                    <a:pt x="842624" y="62837"/>
                  </a:lnTo>
                  <a:close/>
                </a:path>
                <a:path w="927100" h="327025">
                  <a:moveTo>
                    <a:pt x="843020" y="62737"/>
                  </a:moveTo>
                  <a:lnTo>
                    <a:pt x="842624" y="62837"/>
                  </a:lnTo>
                  <a:lnTo>
                    <a:pt x="843020" y="62737"/>
                  </a:lnTo>
                  <a:close/>
                </a:path>
                <a:path w="927100" h="327025">
                  <a:moveTo>
                    <a:pt x="886691" y="51815"/>
                  </a:moveTo>
                  <a:lnTo>
                    <a:pt x="886459" y="51815"/>
                  </a:lnTo>
                  <a:lnTo>
                    <a:pt x="886078" y="51943"/>
                  </a:lnTo>
                  <a:lnTo>
                    <a:pt x="886691" y="51815"/>
                  </a:lnTo>
                  <a:close/>
                </a:path>
                <a:path w="927100" h="327025">
                  <a:moveTo>
                    <a:pt x="32465" y="48387"/>
                  </a:moveTo>
                  <a:lnTo>
                    <a:pt x="32257" y="49022"/>
                  </a:lnTo>
                  <a:lnTo>
                    <a:pt x="32465" y="48387"/>
                  </a:lnTo>
                  <a:close/>
                </a:path>
                <a:path w="927100" h="327025">
                  <a:moveTo>
                    <a:pt x="23875" y="23113"/>
                  </a:moveTo>
                  <a:lnTo>
                    <a:pt x="23495" y="24271"/>
                  </a:lnTo>
                  <a:lnTo>
                    <a:pt x="23495" y="25526"/>
                  </a:lnTo>
                  <a:lnTo>
                    <a:pt x="23875" y="23113"/>
                  </a:lnTo>
                  <a:close/>
                </a:path>
                <a:path w="927100" h="327025">
                  <a:moveTo>
                    <a:pt x="24675" y="23113"/>
                  </a:moveTo>
                  <a:lnTo>
                    <a:pt x="23875" y="23113"/>
                  </a:lnTo>
                  <a:lnTo>
                    <a:pt x="23495" y="25526"/>
                  </a:lnTo>
                  <a:lnTo>
                    <a:pt x="27177" y="25526"/>
                  </a:lnTo>
                  <a:lnTo>
                    <a:pt x="24675" y="23113"/>
                  </a:lnTo>
                  <a:close/>
                </a:path>
                <a:path w="927100" h="327025">
                  <a:moveTo>
                    <a:pt x="32893" y="0"/>
                  </a:moveTo>
                  <a:lnTo>
                    <a:pt x="29972" y="0"/>
                  </a:lnTo>
                  <a:lnTo>
                    <a:pt x="27431" y="1524"/>
                  </a:lnTo>
                  <a:lnTo>
                    <a:pt x="25100" y="2873"/>
                  </a:lnTo>
                  <a:lnTo>
                    <a:pt x="23622" y="5461"/>
                  </a:lnTo>
                  <a:lnTo>
                    <a:pt x="23622" y="22098"/>
                  </a:lnTo>
                  <a:lnTo>
                    <a:pt x="27177" y="25526"/>
                  </a:lnTo>
                  <a:lnTo>
                    <a:pt x="35813" y="25526"/>
                  </a:lnTo>
                  <a:lnTo>
                    <a:pt x="39370" y="22098"/>
                  </a:lnTo>
                  <a:lnTo>
                    <a:pt x="39303" y="5461"/>
                  </a:lnTo>
                  <a:lnTo>
                    <a:pt x="38571" y="4063"/>
                  </a:lnTo>
                  <a:lnTo>
                    <a:pt x="37887" y="2873"/>
                  </a:lnTo>
                  <a:lnTo>
                    <a:pt x="35432" y="1524"/>
                  </a:lnTo>
                  <a:lnTo>
                    <a:pt x="33876" y="540"/>
                  </a:lnTo>
                  <a:lnTo>
                    <a:pt x="32893" y="0"/>
                  </a:lnTo>
                  <a:close/>
                </a:path>
                <a:path w="927100" h="327025">
                  <a:moveTo>
                    <a:pt x="39370" y="11811"/>
                  </a:moveTo>
                  <a:lnTo>
                    <a:pt x="39370" y="22098"/>
                  </a:lnTo>
                  <a:lnTo>
                    <a:pt x="35813" y="25526"/>
                  </a:lnTo>
                  <a:lnTo>
                    <a:pt x="39497" y="25526"/>
                  </a:lnTo>
                  <a:lnTo>
                    <a:pt x="39370" y="11811"/>
                  </a:lnTo>
                  <a:close/>
                </a:path>
                <a:path w="927100" h="327025">
                  <a:moveTo>
                    <a:pt x="23495" y="8382"/>
                  </a:moveTo>
                  <a:lnTo>
                    <a:pt x="23495" y="24271"/>
                  </a:lnTo>
                  <a:lnTo>
                    <a:pt x="23875" y="23113"/>
                  </a:lnTo>
                  <a:lnTo>
                    <a:pt x="24675" y="23113"/>
                  </a:lnTo>
                  <a:lnTo>
                    <a:pt x="23622" y="22098"/>
                  </a:lnTo>
                  <a:lnTo>
                    <a:pt x="23495" y="8382"/>
                  </a:lnTo>
                  <a:close/>
                </a:path>
                <a:path w="927100" h="327025">
                  <a:moveTo>
                    <a:pt x="25100" y="2873"/>
                  </a:moveTo>
                  <a:lnTo>
                    <a:pt x="23567" y="5461"/>
                  </a:lnTo>
                  <a:lnTo>
                    <a:pt x="23495" y="8255"/>
                  </a:lnTo>
                  <a:lnTo>
                    <a:pt x="23622" y="5461"/>
                  </a:lnTo>
                  <a:lnTo>
                    <a:pt x="25100" y="2873"/>
                  </a:lnTo>
                  <a:close/>
                </a:path>
                <a:path w="927100" h="327025">
                  <a:moveTo>
                    <a:pt x="38571" y="4063"/>
                  </a:moveTo>
                  <a:lnTo>
                    <a:pt x="39370" y="5587"/>
                  </a:lnTo>
                  <a:lnTo>
                    <a:pt x="38571" y="4063"/>
                  </a:lnTo>
                  <a:close/>
                </a:path>
                <a:path w="927100" h="327025">
                  <a:moveTo>
                    <a:pt x="37893" y="2877"/>
                  </a:moveTo>
                  <a:lnTo>
                    <a:pt x="38571" y="4063"/>
                  </a:lnTo>
                  <a:lnTo>
                    <a:pt x="37973" y="2921"/>
                  </a:lnTo>
                  <a:close/>
                </a:path>
                <a:path w="927100" h="327025">
                  <a:moveTo>
                    <a:pt x="33876" y="540"/>
                  </a:moveTo>
                  <a:lnTo>
                    <a:pt x="35432" y="1524"/>
                  </a:lnTo>
                  <a:lnTo>
                    <a:pt x="37893" y="2877"/>
                  </a:lnTo>
                  <a:lnTo>
                    <a:pt x="35432" y="1397"/>
                  </a:lnTo>
                  <a:lnTo>
                    <a:pt x="33876" y="540"/>
                  </a:lnTo>
                  <a:close/>
                </a:path>
                <a:path w="927100" h="327025">
                  <a:moveTo>
                    <a:pt x="29972" y="0"/>
                  </a:moveTo>
                  <a:lnTo>
                    <a:pt x="25146" y="2794"/>
                  </a:lnTo>
                  <a:lnTo>
                    <a:pt x="27431" y="1524"/>
                  </a:lnTo>
                  <a:lnTo>
                    <a:pt x="29972" y="0"/>
                  </a:lnTo>
                  <a:close/>
                </a:path>
                <a:path w="927100" h="327025">
                  <a:moveTo>
                    <a:pt x="33020" y="0"/>
                  </a:moveTo>
                  <a:lnTo>
                    <a:pt x="33876" y="540"/>
                  </a:lnTo>
                  <a:lnTo>
                    <a:pt x="33020" y="0"/>
                  </a:lnTo>
                  <a:close/>
                </a:path>
              </a:pathLst>
            </a:custGeom>
            <a:solidFill>
              <a:srgbClr val="001F5F"/>
            </a:solidFill>
          </p:spPr>
          <p:txBody>
            <a:bodyPr wrap="square" lIns="0" tIns="0" rIns="0" bIns="0" rtlCol="0"/>
            <a:lstStyle/>
            <a:p>
              <a:endParaRPr/>
            </a:p>
          </p:txBody>
        </p:sp>
      </p:grpSp>
      <p:sp>
        <p:nvSpPr>
          <p:cNvPr id="7" name="object 7"/>
          <p:cNvSpPr/>
          <p:nvPr/>
        </p:nvSpPr>
        <p:spPr>
          <a:xfrm>
            <a:off x="7561819" y="1152778"/>
            <a:ext cx="908685" cy="83185"/>
          </a:xfrm>
          <a:custGeom>
            <a:avLst/>
            <a:gdLst/>
            <a:ahLst/>
            <a:cxnLst/>
            <a:rect l="l" t="t" r="r" b="b"/>
            <a:pathLst>
              <a:path w="908684" h="83184">
                <a:moveTo>
                  <a:pt x="6365" y="35560"/>
                </a:moveTo>
                <a:lnTo>
                  <a:pt x="3190" y="37592"/>
                </a:lnTo>
                <a:lnTo>
                  <a:pt x="1793" y="40767"/>
                </a:lnTo>
                <a:lnTo>
                  <a:pt x="650" y="43307"/>
                </a:lnTo>
                <a:lnTo>
                  <a:pt x="15" y="46228"/>
                </a:lnTo>
                <a:lnTo>
                  <a:pt x="0" y="54388"/>
                </a:lnTo>
                <a:lnTo>
                  <a:pt x="650" y="57531"/>
                </a:lnTo>
                <a:lnTo>
                  <a:pt x="3825" y="64135"/>
                </a:lnTo>
                <a:lnTo>
                  <a:pt x="4841" y="66167"/>
                </a:lnTo>
                <a:lnTo>
                  <a:pt x="6492" y="67691"/>
                </a:lnTo>
                <a:lnTo>
                  <a:pt x="8651" y="68453"/>
                </a:lnTo>
                <a:lnTo>
                  <a:pt x="28717" y="75946"/>
                </a:lnTo>
                <a:lnTo>
                  <a:pt x="30749" y="76326"/>
                </a:lnTo>
                <a:lnTo>
                  <a:pt x="71770" y="81280"/>
                </a:lnTo>
                <a:lnTo>
                  <a:pt x="72659" y="81280"/>
                </a:lnTo>
                <a:lnTo>
                  <a:pt x="137810" y="82804"/>
                </a:lnTo>
                <a:lnTo>
                  <a:pt x="226202" y="83058"/>
                </a:lnTo>
                <a:lnTo>
                  <a:pt x="226964" y="83058"/>
                </a:lnTo>
                <a:lnTo>
                  <a:pt x="335422" y="74422"/>
                </a:lnTo>
                <a:lnTo>
                  <a:pt x="335676" y="74422"/>
                </a:lnTo>
                <a:lnTo>
                  <a:pt x="436853" y="63754"/>
                </a:lnTo>
                <a:lnTo>
                  <a:pt x="137937" y="63754"/>
                </a:lnTo>
                <a:lnTo>
                  <a:pt x="73802" y="63119"/>
                </a:lnTo>
                <a:lnTo>
                  <a:pt x="45673" y="60071"/>
                </a:lnTo>
                <a:lnTo>
                  <a:pt x="35067" y="60071"/>
                </a:lnTo>
                <a:lnTo>
                  <a:pt x="23138" y="56261"/>
                </a:lnTo>
                <a:lnTo>
                  <a:pt x="19446" y="56261"/>
                </a:lnTo>
                <a:lnTo>
                  <a:pt x="17233" y="54388"/>
                </a:lnTo>
                <a:lnTo>
                  <a:pt x="11523" y="52578"/>
                </a:lnTo>
                <a:lnTo>
                  <a:pt x="9794" y="52578"/>
                </a:lnTo>
                <a:lnTo>
                  <a:pt x="10335" y="52201"/>
                </a:lnTo>
                <a:lnTo>
                  <a:pt x="9921" y="52070"/>
                </a:lnTo>
                <a:lnTo>
                  <a:pt x="10525" y="52070"/>
                </a:lnTo>
                <a:lnTo>
                  <a:pt x="16630" y="47827"/>
                </a:lnTo>
                <a:lnTo>
                  <a:pt x="16906" y="46228"/>
                </a:lnTo>
                <a:lnTo>
                  <a:pt x="40866" y="46228"/>
                </a:lnTo>
                <a:lnTo>
                  <a:pt x="40147" y="44704"/>
                </a:lnTo>
                <a:lnTo>
                  <a:pt x="35829" y="43307"/>
                </a:lnTo>
                <a:lnTo>
                  <a:pt x="15001" y="36195"/>
                </a:lnTo>
                <a:lnTo>
                  <a:pt x="12842" y="35813"/>
                </a:lnTo>
                <a:lnTo>
                  <a:pt x="11953" y="35813"/>
                </a:lnTo>
                <a:lnTo>
                  <a:pt x="10556" y="35687"/>
                </a:lnTo>
                <a:lnTo>
                  <a:pt x="9794" y="35687"/>
                </a:lnTo>
                <a:lnTo>
                  <a:pt x="6365" y="35560"/>
                </a:lnTo>
                <a:close/>
              </a:path>
              <a:path w="908684" h="83184">
                <a:moveTo>
                  <a:pt x="138035" y="63753"/>
                </a:moveTo>
                <a:close/>
              </a:path>
              <a:path w="908684" h="83184">
                <a:moveTo>
                  <a:pt x="905398" y="0"/>
                </a:moveTo>
                <a:lnTo>
                  <a:pt x="902985" y="254"/>
                </a:lnTo>
                <a:lnTo>
                  <a:pt x="561990" y="31242"/>
                </a:lnTo>
                <a:lnTo>
                  <a:pt x="448071" y="42418"/>
                </a:lnTo>
                <a:lnTo>
                  <a:pt x="333517" y="54863"/>
                </a:lnTo>
                <a:lnTo>
                  <a:pt x="333771" y="54863"/>
                </a:lnTo>
                <a:lnTo>
                  <a:pt x="225440" y="63500"/>
                </a:lnTo>
                <a:lnTo>
                  <a:pt x="138035" y="63753"/>
                </a:lnTo>
                <a:lnTo>
                  <a:pt x="436856" y="63753"/>
                </a:lnTo>
                <a:lnTo>
                  <a:pt x="563768" y="51181"/>
                </a:lnTo>
                <a:lnTo>
                  <a:pt x="671337" y="41910"/>
                </a:lnTo>
                <a:lnTo>
                  <a:pt x="767857" y="32512"/>
                </a:lnTo>
                <a:lnTo>
                  <a:pt x="768238" y="32385"/>
                </a:lnTo>
                <a:lnTo>
                  <a:pt x="847232" y="22479"/>
                </a:lnTo>
                <a:lnTo>
                  <a:pt x="848121" y="22351"/>
                </a:lnTo>
                <a:lnTo>
                  <a:pt x="904382" y="9398"/>
                </a:lnTo>
                <a:lnTo>
                  <a:pt x="906795" y="8890"/>
                </a:lnTo>
                <a:lnTo>
                  <a:pt x="908319" y="6604"/>
                </a:lnTo>
                <a:lnTo>
                  <a:pt x="907557" y="1778"/>
                </a:lnTo>
                <a:lnTo>
                  <a:pt x="905398" y="0"/>
                </a:lnTo>
                <a:close/>
              </a:path>
              <a:path w="908684" h="83184">
                <a:moveTo>
                  <a:pt x="17800" y="53214"/>
                </a:moveTo>
                <a:lnTo>
                  <a:pt x="18683" y="54848"/>
                </a:lnTo>
                <a:lnTo>
                  <a:pt x="35067" y="60071"/>
                </a:lnTo>
                <a:lnTo>
                  <a:pt x="36873" y="59117"/>
                </a:lnTo>
                <a:lnTo>
                  <a:pt x="36297" y="59055"/>
                </a:lnTo>
                <a:lnTo>
                  <a:pt x="34686" y="59055"/>
                </a:lnTo>
                <a:lnTo>
                  <a:pt x="32781" y="58674"/>
                </a:lnTo>
                <a:lnTo>
                  <a:pt x="33584" y="58674"/>
                </a:lnTo>
                <a:lnTo>
                  <a:pt x="17800" y="53214"/>
                </a:lnTo>
                <a:close/>
              </a:path>
              <a:path w="908684" h="83184">
                <a:moveTo>
                  <a:pt x="36873" y="59117"/>
                </a:moveTo>
                <a:lnTo>
                  <a:pt x="35067" y="60071"/>
                </a:lnTo>
                <a:lnTo>
                  <a:pt x="45673" y="60071"/>
                </a:lnTo>
                <a:lnTo>
                  <a:pt x="36873" y="59117"/>
                </a:lnTo>
                <a:close/>
              </a:path>
              <a:path w="908684" h="83184">
                <a:moveTo>
                  <a:pt x="41406" y="47371"/>
                </a:moveTo>
                <a:lnTo>
                  <a:pt x="17287" y="47371"/>
                </a:lnTo>
                <a:lnTo>
                  <a:pt x="17104" y="47827"/>
                </a:lnTo>
                <a:lnTo>
                  <a:pt x="17033" y="51792"/>
                </a:lnTo>
                <a:lnTo>
                  <a:pt x="17800" y="53214"/>
                </a:lnTo>
                <a:lnTo>
                  <a:pt x="33951" y="58800"/>
                </a:lnTo>
                <a:lnTo>
                  <a:pt x="36873" y="59117"/>
                </a:lnTo>
                <a:lnTo>
                  <a:pt x="39639" y="57658"/>
                </a:lnTo>
                <a:lnTo>
                  <a:pt x="41543" y="51792"/>
                </a:lnTo>
                <a:lnTo>
                  <a:pt x="42306" y="49275"/>
                </a:lnTo>
                <a:lnTo>
                  <a:pt x="41406" y="47371"/>
                </a:lnTo>
                <a:close/>
              </a:path>
              <a:path w="908684" h="83184">
                <a:moveTo>
                  <a:pt x="32781" y="58674"/>
                </a:moveTo>
                <a:lnTo>
                  <a:pt x="34686" y="59055"/>
                </a:lnTo>
                <a:lnTo>
                  <a:pt x="33951" y="58800"/>
                </a:lnTo>
                <a:lnTo>
                  <a:pt x="32781" y="58674"/>
                </a:lnTo>
                <a:close/>
              </a:path>
              <a:path w="908684" h="83184">
                <a:moveTo>
                  <a:pt x="33951" y="58800"/>
                </a:moveTo>
                <a:lnTo>
                  <a:pt x="34686" y="59055"/>
                </a:lnTo>
                <a:lnTo>
                  <a:pt x="36297" y="59055"/>
                </a:lnTo>
                <a:lnTo>
                  <a:pt x="33951" y="58800"/>
                </a:lnTo>
                <a:close/>
              </a:path>
              <a:path w="908684" h="83184">
                <a:moveTo>
                  <a:pt x="33584" y="58674"/>
                </a:moveTo>
                <a:lnTo>
                  <a:pt x="32781" y="58674"/>
                </a:lnTo>
                <a:lnTo>
                  <a:pt x="33951" y="58800"/>
                </a:lnTo>
                <a:lnTo>
                  <a:pt x="33584" y="58674"/>
                </a:lnTo>
                <a:close/>
              </a:path>
              <a:path w="908684" h="83184">
                <a:moveTo>
                  <a:pt x="17233" y="54388"/>
                </a:moveTo>
                <a:lnTo>
                  <a:pt x="19446" y="56261"/>
                </a:lnTo>
                <a:lnTo>
                  <a:pt x="18683" y="54848"/>
                </a:lnTo>
                <a:lnTo>
                  <a:pt x="17233" y="54388"/>
                </a:lnTo>
                <a:close/>
              </a:path>
              <a:path w="908684" h="83184">
                <a:moveTo>
                  <a:pt x="18683" y="54848"/>
                </a:moveTo>
                <a:lnTo>
                  <a:pt x="19446" y="56261"/>
                </a:lnTo>
                <a:lnTo>
                  <a:pt x="23138" y="56261"/>
                </a:lnTo>
                <a:lnTo>
                  <a:pt x="18683" y="54848"/>
                </a:lnTo>
                <a:close/>
              </a:path>
              <a:path w="908684" h="83184">
                <a:moveTo>
                  <a:pt x="14493" y="52070"/>
                </a:moveTo>
                <a:lnTo>
                  <a:pt x="17233" y="54388"/>
                </a:lnTo>
                <a:lnTo>
                  <a:pt x="18683" y="54848"/>
                </a:lnTo>
                <a:lnTo>
                  <a:pt x="18143" y="53848"/>
                </a:lnTo>
                <a:lnTo>
                  <a:pt x="17033" y="53848"/>
                </a:lnTo>
                <a:lnTo>
                  <a:pt x="16778" y="52860"/>
                </a:lnTo>
                <a:lnTo>
                  <a:pt x="14493" y="52070"/>
                </a:lnTo>
                <a:close/>
              </a:path>
              <a:path w="908684" h="83184">
                <a:moveTo>
                  <a:pt x="16630" y="47827"/>
                </a:moveTo>
                <a:lnTo>
                  <a:pt x="10429" y="52136"/>
                </a:lnTo>
                <a:lnTo>
                  <a:pt x="12842" y="52450"/>
                </a:lnTo>
                <a:lnTo>
                  <a:pt x="11953" y="52450"/>
                </a:lnTo>
                <a:lnTo>
                  <a:pt x="11307" y="52509"/>
                </a:lnTo>
                <a:lnTo>
                  <a:pt x="17233" y="54388"/>
                </a:lnTo>
                <a:lnTo>
                  <a:pt x="14493" y="52070"/>
                </a:lnTo>
                <a:lnTo>
                  <a:pt x="16574" y="52070"/>
                </a:lnTo>
                <a:lnTo>
                  <a:pt x="16017" y="49911"/>
                </a:lnTo>
                <a:lnTo>
                  <a:pt x="16271" y="49911"/>
                </a:lnTo>
                <a:lnTo>
                  <a:pt x="16630" y="47827"/>
                </a:lnTo>
                <a:close/>
              </a:path>
              <a:path w="908684" h="83184">
                <a:moveTo>
                  <a:pt x="16778" y="52860"/>
                </a:moveTo>
                <a:lnTo>
                  <a:pt x="17033" y="53848"/>
                </a:lnTo>
                <a:lnTo>
                  <a:pt x="17033" y="52948"/>
                </a:lnTo>
                <a:lnTo>
                  <a:pt x="16778" y="52860"/>
                </a:lnTo>
                <a:close/>
              </a:path>
              <a:path w="908684" h="83184">
                <a:moveTo>
                  <a:pt x="17033" y="52948"/>
                </a:moveTo>
                <a:lnTo>
                  <a:pt x="17033" y="53848"/>
                </a:lnTo>
                <a:lnTo>
                  <a:pt x="18143" y="53848"/>
                </a:lnTo>
                <a:lnTo>
                  <a:pt x="17800" y="53214"/>
                </a:lnTo>
                <a:lnTo>
                  <a:pt x="17033" y="52948"/>
                </a:lnTo>
                <a:close/>
              </a:path>
              <a:path w="908684" h="83184">
                <a:moveTo>
                  <a:pt x="17033" y="51792"/>
                </a:moveTo>
                <a:lnTo>
                  <a:pt x="17033" y="52948"/>
                </a:lnTo>
                <a:lnTo>
                  <a:pt x="17800" y="53214"/>
                </a:lnTo>
                <a:lnTo>
                  <a:pt x="17033" y="51792"/>
                </a:lnTo>
                <a:close/>
              </a:path>
              <a:path w="908684" h="83184">
                <a:moveTo>
                  <a:pt x="16017" y="49911"/>
                </a:moveTo>
                <a:lnTo>
                  <a:pt x="16778" y="52860"/>
                </a:lnTo>
                <a:lnTo>
                  <a:pt x="17033" y="52948"/>
                </a:lnTo>
                <a:lnTo>
                  <a:pt x="17033" y="51792"/>
                </a:lnTo>
                <a:lnTo>
                  <a:pt x="16017" y="49911"/>
                </a:lnTo>
                <a:close/>
              </a:path>
              <a:path w="908684" h="83184">
                <a:moveTo>
                  <a:pt x="16574" y="52070"/>
                </a:moveTo>
                <a:lnTo>
                  <a:pt x="14493" y="52070"/>
                </a:lnTo>
                <a:lnTo>
                  <a:pt x="16778" y="52860"/>
                </a:lnTo>
                <a:lnTo>
                  <a:pt x="16574" y="52070"/>
                </a:lnTo>
                <a:close/>
              </a:path>
              <a:path w="908684" h="83184">
                <a:moveTo>
                  <a:pt x="10335" y="52201"/>
                </a:moveTo>
                <a:lnTo>
                  <a:pt x="9794" y="52578"/>
                </a:lnTo>
                <a:lnTo>
                  <a:pt x="10556" y="52578"/>
                </a:lnTo>
                <a:lnTo>
                  <a:pt x="11307" y="52509"/>
                </a:lnTo>
                <a:lnTo>
                  <a:pt x="10335" y="52201"/>
                </a:lnTo>
                <a:close/>
              </a:path>
              <a:path w="908684" h="83184">
                <a:moveTo>
                  <a:pt x="11307" y="52509"/>
                </a:moveTo>
                <a:lnTo>
                  <a:pt x="10556" y="52578"/>
                </a:lnTo>
                <a:lnTo>
                  <a:pt x="11523" y="52578"/>
                </a:lnTo>
                <a:lnTo>
                  <a:pt x="11307" y="52509"/>
                </a:lnTo>
                <a:close/>
              </a:path>
              <a:path w="908684" h="83184">
                <a:moveTo>
                  <a:pt x="10429" y="52136"/>
                </a:moveTo>
                <a:lnTo>
                  <a:pt x="11307" y="52509"/>
                </a:lnTo>
                <a:lnTo>
                  <a:pt x="11953" y="52450"/>
                </a:lnTo>
                <a:lnTo>
                  <a:pt x="12842" y="52450"/>
                </a:lnTo>
                <a:lnTo>
                  <a:pt x="10429" y="52136"/>
                </a:lnTo>
                <a:close/>
              </a:path>
              <a:path w="908684" h="83184">
                <a:moveTo>
                  <a:pt x="9921" y="52070"/>
                </a:moveTo>
                <a:lnTo>
                  <a:pt x="10335" y="52201"/>
                </a:lnTo>
                <a:lnTo>
                  <a:pt x="9921" y="52070"/>
                </a:lnTo>
                <a:close/>
              </a:path>
              <a:path w="908684" h="83184">
                <a:moveTo>
                  <a:pt x="10525" y="52070"/>
                </a:moveTo>
                <a:lnTo>
                  <a:pt x="9921" y="52070"/>
                </a:lnTo>
                <a:lnTo>
                  <a:pt x="10429" y="52136"/>
                </a:lnTo>
                <a:close/>
              </a:path>
              <a:path w="908684" h="83184">
                <a:moveTo>
                  <a:pt x="17003" y="48079"/>
                </a:moveTo>
                <a:lnTo>
                  <a:pt x="16271" y="49911"/>
                </a:lnTo>
                <a:lnTo>
                  <a:pt x="16017" y="49911"/>
                </a:lnTo>
                <a:lnTo>
                  <a:pt x="17033" y="51792"/>
                </a:lnTo>
                <a:lnTo>
                  <a:pt x="17003" y="48079"/>
                </a:lnTo>
                <a:close/>
              </a:path>
              <a:path w="908684" h="83184">
                <a:moveTo>
                  <a:pt x="16977" y="47586"/>
                </a:moveTo>
                <a:lnTo>
                  <a:pt x="16630" y="47827"/>
                </a:lnTo>
                <a:lnTo>
                  <a:pt x="16271" y="49911"/>
                </a:lnTo>
                <a:lnTo>
                  <a:pt x="17003" y="48079"/>
                </a:lnTo>
                <a:lnTo>
                  <a:pt x="16977" y="47586"/>
                </a:lnTo>
                <a:close/>
              </a:path>
              <a:path w="908684" h="83184">
                <a:moveTo>
                  <a:pt x="17287" y="47371"/>
                </a:moveTo>
                <a:lnTo>
                  <a:pt x="16977" y="47586"/>
                </a:lnTo>
                <a:lnTo>
                  <a:pt x="17003" y="48079"/>
                </a:lnTo>
                <a:lnTo>
                  <a:pt x="17287" y="47371"/>
                </a:lnTo>
                <a:close/>
              </a:path>
              <a:path w="908684" h="83184">
                <a:moveTo>
                  <a:pt x="16906" y="46228"/>
                </a:moveTo>
                <a:lnTo>
                  <a:pt x="16630" y="47827"/>
                </a:lnTo>
                <a:lnTo>
                  <a:pt x="16977" y="47586"/>
                </a:lnTo>
                <a:lnTo>
                  <a:pt x="16906" y="46228"/>
                </a:lnTo>
                <a:close/>
              </a:path>
              <a:path w="908684" h="83184">
                <a:moveTo>
                  <a:pt x="40866" y="46228"/>
                </a:moveTo>
                <a:lnTo>
                  <a:pt x="16906" y="46228"/>
                </a:lnTo>
                <a:lnTo>
                  <a:pt x="16977" y="47586"/>
                </a:lnTo>
                <a:lnTo>
                  <a:pt x="17287" y="47371"/>
                </a:lnTo>
                <a:lnTo>
                  <a:pt x="41406" y="47371"/>
                </a:lnTo>
                <a:lnTo>
                  <a:pt x="40866" y="46228"/>
                </a:lnTo>
                <a:close/>
              </a:path>
            </a:pathLst>
          </a:custGeom>
          <a:solidFill>
            <a:srgbClr val="001F5F"/>
          </a:solidFill>
        </p:spPr>
        <p:txBody>
          <a:bodyPr wrap="square" lIns="0" tIns="0" rIns="0" bIns="0" rtlCol="0"/>
          <a:lstStyle/>
          <a:p>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4644" y="461010"/>
            <a:ext cx="8994140" cy="701040"/>
          </a:xfrm>
          <a:prstGeom prst="rect">
            <a:avLst/>
          </a:prstGeom>
        </p:spPr>
        <p:txBody>
          <a:bodyPr vert="horz" wrap="square" lIns="0" tIns="16510" rIns="0" bIns="0" rtlCol="0">
            <a:spAutoFit/>
          </a:bodyPr>
          <a:lstStyle/>
          <a:p>
            <a:pPr marL="12700">
              <a:lnSpc>
                <a:spcPct val="100000"/>
              </a:lnSpc>
              <a:spcBef>
                <a:spcPts val="130"/>
              </a:spcBef>
            </a:pPr>
            <a:r>
              <a:rPr sz="4400" dirty="0"/>
              <a:t>Estimation</a:t>
            </a:r>
            <a:r>
              <a:rPr sz="4400" spc="-114" dirty="0"/>
              <a:t> </a:t>
            </a:r>
            <a:r>
              <a:rPr sz="4400" spc="10" dirty="0"/>
              <a:t>of</a:t>
            </a:r>
            <a:r>
              <a:rPr sz="4400" spc="-40" dirty="0"/>
              <a:t> </a:t>
            </a:r>
            <a:r>
              <a:rPr sz="4400" spc="-25" dirty="0"/>
              <a:t>Parameters</a:t>
            </a:r>
            <a:r>
              <a:rPr sz="4400" spc="-35" dirty="0"/>
              <a:t> </a:t>
            </a:r>
            <a:r>
              <a:rPr sz="4400" spc="-5" dirty="0"/>
              <a:t>from</a:t>
            </a:r>
            <a:r>
              <a:rPr sz="4400" spc="-120" dirty="0"/>
              <a:t> </a:t>
            </a:r>
            <a:r>
              <a:rPr sz="4400" spc="5" dirty="0"/>
              <a:t>Samples</a:t>
            </a:r>
            <a:endParaRPr sz="4400"/>
          </a:p>
        </p:txBody>
      </p:sp>
      <p:sp>
        <p:nvSpPr>
          <p:cNvPr id="3" name="object 3"/>
          <p:cNvSpPr txBox="1"/>
          <p:nvPr/>
        </p:nvSpPr>
        <p:spPr>
          <a:xfrm>
            <a:off x="688975" y="1503197"/>
            <a:ext cx="8988425" cy="2164715"/>
          </a:xfrm>
          <a:prstGeom prst="rect">
            <a:avLst/>
          </a:prstGeom>
        </p:spPr>
        <p:txBody>
          <a:bodyPr vert="horz" wrap="square" lIns="0" tIns="120014" rIns="0" bIns="0" rtlCol="0">
            <a:spAutoFit/>
          </a:bodyPr>
          <a:lstStyle/>
          <a:p>
            <a:pPr marL="355600" indent="-343535">
              <a:lnSpc>
                <a:spcPct val="100000"/>
              </a:lnSpc>
              <a:spcBef>
                <a:spcPts val="944"/>
              </a:spcBef>
              <a:buFont typeface="Arial MT"/>
              <a:buChar char="•"/>
              <a:tabLst>
                <a:tab pos="355600" algn="l"/>
                <a:tab pos="356235" algn="l"/>
              </a:tabLst>
            </a:pPr>
            <a:r>
              <a:rPr sz="3200" spc="-5" dirty="0">
                <a:latin typeface="Calibri"/>
                <a:cs typeface="Calibri"/>
              </a:rPr>
              <a:t>There</a:t>
            </a:r>
            <a:r>
              <a:rPr sz="3200" spc="-10" dirty="0">
                <a:latin typeface="Calibri"/>
                <a:cs typeface="Calibri"/>
              </a:rPr>
              <a:t> are</a:t>
            </a:r>
            <a:r>
              <a:rPr sz="3200" spc="-75" dirty="0">
                <a:latin typeface="Calibri"/>
                <a:cs typeface="Calibri"/>
              </a:rPr>
              <a:t> </a:t>
            </a:r>
            <a:r>
              <a:rPr sz="3200" spc="15" dirty="0">
                <a:latin typeface="Calibri"/>
                <a:cs typeface="Calibri"/>
              </a:rPr>
              <a:t>3</a:t>
            </a:r>
            <a:r>
              <a:rPr sz="3200" spc="30" dirty="0">
                <a:latin typeface="Calibri"/>
                <a:cs typeface="Calibri"/>
              </a:rPr>
              <a:t> </a:t>
            </a:r>
            <a:r>
              <a:rPr sz="3200" spc="25" dirty="0">
                <a:latin typeface="Calibri"/>
                <a:cs typeface="Calibri"/>
              </a:rPr>
              <a:t>kinds</a:t>
            </a:r>
            <a:r>
              <a:rPr sz="3200" spc="-185" dirty="0">
                <a:latin typeface="Calibri"/>
                <a:cs typeface="Calibri"/>
              </a:rPr>
              <a:t> </a:t>
            </a:r>
            <a:r>
              <a:rPr sz="3200" spc="20" dirty="0">
                <a:latin typeface="Calibri"/>
                <a:cs typeface="Calibri"/>
              </a:rPr>
              <a:t>of</a:t>
            </a:r>
            <a:r>
              <a:rPr sz="3200" spc="-55" dirty="0">
                <a:latin typeface="Calibri"/>
                <a:cs typeface="Calibri"/>
              </a:rPr>
              <a:t> </a:t>
            </a:r>
            <a:r>
              <a:rPr sz="3200" spc="-5" dirty="0">
                <a:latin typeface="Calibri"/>
                <a:cs typeface="Calibri"/>
              </a:rPr>
              <a:t>estimates</a:t>
            </a:r>
            <a:r>
              <a:rPr sz="3200" spc="-114" dirty="0">
                <a:latin typeface="Calibri"/>
                <a:cs typeface="Calibri"/>
              </a:rPr>
              <a:t> </a:t>
            </a:r>
            <a:r>
              <a:rPr sz="3200" spc="-15" dirty="0">
                <a:latin typeface="Calibri"/>
                <a:cs typeface="Calibri"/>
              </a:rPr>
              <a:t>for</a:t>
            </a:r>
            <a:r>
              <a:rPr sz="3200" spc="-45" dirty="0">
                <a:latin typeface="Calibri"/>
                <a:cs typeface="Calibri"/>
              </a:rPr>
              <a:t> </a:t>
            </a:r>
            <a:r>
              <a:rPr sz="3200" dirty="0">
                <a:latin typeface="Calibri"/>
                <a:cs typeface="Calibri"/>
              </a:rPr>
              <a:t>these</a:t>
            </a:r>
            <a:r>
              <a:rPr sz="3200" spc="-10" dirty="0">
                <a:latin typeface="Calibri"/>
                <a:cs typeface="Calibri"/>
              </a:rPr>
              <a:t> parameters:</a:t>
            </a:r>
            <a:endParaRPr sz="3200" dirty="0">
              <a:latin typeface="Calibri"/>
              <a:cs typeface="Calibri"/>
            </a:endParaRPr>
          </a:p>
          <a:p>
            <a:pPr marL="756285" lvl="1" indent="-286385">
              <a:lnSpc>
                <a:spcPct val="100000"/>
              </a:lnSpc>
              <a:spcBef>
                <a:spcPts val="740"/>
              </a:spcBef>
              <a:buFont typeface="Arial MT"/>
              <a:buChar char="–"/>
              <a:tabLst>
                <a:tab pos="756285" algn="l"/>
              </a:tabLst>
            </a:pPr>
            <a:r>
              <a:rPr sz="2750" spc="5" dirty="0">
                <a:latin typeface="Calibri"/>
                <a:cs typeface="Calibri"/>
              </a:rPr>
              <a:t>Method</a:t>
            </a:r>
            <a:r>
              <a:rPr sz="2750" spc="80" dirty="0">
                <a:latin typeface="Calibri"/>
                <a:cs typeface="Calibri"/>
              </a:rPr>
              <a:t> </a:t>
            </a:r>
            <a:r>
              <a:rPr sz="2750" spc="25" dirty="0">
                <a:latin typeface="Calibri"/>
                <a:cs typeface="Calibri"/>
              </a:rPr>
              <a:t>of</a:t>
            </a:r>
            <a:r>
              <a:rPr sz="2750" spc="15" dirty="0">
                <a:latin typeface="Calibri"/>
                <a:cs typeface="Calibri"/>
              </a:rPr>
              <a:t> </a:t>
            </a:r>
            <a:r>
              <a:rPr sz="2750" spc="10" dirty="0">
                <a:latin typeface="Calibri"/>
                <a:cs typeface="Calibri"/>
              </a:rPr>
              <a:t>moments</a:t>
            </a:r>
            <a:r>
              <a:rPr sz="2750" spc="75" dirty="0">
                <a:latin typeface="Calibri"/>
                <a:cs typeface="Calibri"/>
              </a:rPr>
              <a:t> </a:t>
            </a:r>
            <a:r>
              <a:rPr sz="2750" spc="-10" dirty="0">
                <a:latin typeface="Calibri"/>
                <a:cs typeface="Calibri"/>
              </a:rPr>
              <a:t>estimates</a:t>
            </a:r>
            <a:endParaRPr sz="2750" dirty="0">
              <a:latin typeface="Calibri"/>
              <a:cs typeface="Calibri"/>
            </a:endParaRPr>
          </a:p>
          <a:p>
            <a:pPr marL="756285" lvl="1" indent="-286385">
              <a:lnSpc>
                <a:spcPct val="100000"/>
              </a:lnSpc>
              <a:spcBef>
                <a:spcPts val="755"/>
              </a:spcBef>
              <a:buFont typeface="Arial MT"/>
              <a:buChar char="–"/>
              <a:tabLst>
                <a:tab pos="756285" algn="l"/>
              </a:tabLst>
            </a:pPr>
            <a:r>
              <a:rPr sz="2750" spc="10" dirty="0">
                <a:latin typeface="Calibri"/>
                <a:cs typeface="Calibri"/>
              </a:rPr>
              <a:t>Maximum</a:t>
            </a:r>
            <a:r>
              <a:rPr sz="2750" spc="60" dirty="0">
                <a:latin typeface="Calibri"/>
                <a:cs typeface="Calibri"/>
              </a:rPr>
              <a:t> </a:t>
            </a:r>
            <a:r>
              <a:rPr sz="2750" spc="-15" dirty="0">
                <a:latin typeface="Calibri"/>
                <a:cs typeface="Calibri"/>
              </a:rPr>
              <a:t>likelihood</a:t>
            </a:r>
            <a:r>
              <a:rPr sz="2750" spc="155" dirty="0">
                <a:latin typeface="Calibri"/>
                <a:cs typeface="Calibri"/>
              </a:rPr>
              <a:t> </a:t>
            </a:r>
            <a:r>
              <a:rPr sz="2750" spc="-10" dirty="0">
                <a:latin typeface="Calibri"/>
                <a:cs typeface="Calibri"/>
              </a:rPr>
              <a:t>estimates</a:t>
            </a:r>
            <a:endParaRPr sz="2750" dirty="0">
              <a:latin typeface="Calibri"/>
              <a:cs typeface="Calibri"/>
            </a:endParaRPr>
          </a:p>
          <a:p>
            <a:pPr marL="756285" lvl="1" indent="-286385">
              <a:lnSpc>
                <a:spcPct val="100000"/>
              </a:lnSpc>
              <a:spcBef>
                <a:spcPts val="755"/>
              </a:spcBef>
              <a:buFont typeface="Arial MT"/>
              <a:buChar char="–"/>
              <a:tabLst>
                <a:tab pos="756285" algn="l"/>
              </a:tabLst>
            </a:pPr>
            <a:r>
              <a:rPr sz="2750" spc="-10" dirty="0">
                <a:latin typeface="Calibri"/>
                <a:cs typeface="Calibri"/>
              </a:rPr>
              <a:t>Unbiased</a:t>
            </a:r>
            <a:r>
              <a:rPr sz="2750" spc="225" dirty="0">
                <a:latin typeface="Calibri"/>
                <a:cs typeface="Calibri"/>
              </a:rPr>
              <a:t> </a:t>
            </a:r>
            <a:r>
              <a:rPr sz="2750" spc="-15" dirty="0">
                <a:latin typeface="Calibri"/>
                <a:cs typeface="Calibri"/>
              </a:rPr>
              <a:t>estimates.</a:t>
            </a:r>
            <a:endParaRPr sz="2750" dirty="0">
              <a:latin typeface="Calibri"/>
              <a:cs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7559" y="2483230"/>
            <a:ext cx="2986405" cy="701040"/>
          </a:xfrm>
          <a:prstGeom prst="rect">
            <a:avLst/>
          </a:prstGeom>
        </p:spPr>
        <p:txBody>
          <a:bodyPr vert="horz" wrap="square" lIns="0" tIns="16510" rIns="0" bIns="0" rtlCol="0">
            <a:spAutoFit/>
          </a:bodyPr>
          <a:lstStyle/>
          <a:p>
            <a:pPr marL="12700">
              <a:lnSpc>
                <a:spcPct val="100000"/>
              </a:lnSpc>
              <a:spcBef>
                <a:spcPts val="130"/>
              </a:spcBef>
            </a:pPr>
            <a:r>
              <a:rPr sz="4400" spc="10" dirty="0"/>
              <a:t>End</a:t>
            </a:r>
            <a:r>
              <a:rPr sz="4400" spc="-45" dirty="0"/>
              <a:t> </a:t>
            </a:r>
            <a:r>
              <a:rPr sz="4400" spc="10" dirty="0"/>
              <a:t>of</a:t>
            </a:r>
            <a:r>
              <a:rPr sz="4400" spc="-60" dirty="0"/>
              <a:t> </a:t>
            </a:r>
            <a:r>
              <a:rPr sz="4400" spc="20" dirty="0"/>
              <a:t>Unit</a:t>
            </a:r>
            <a:r>
              <a:rPr sz="4400" spc="-114" dirty="0"/>
              <a:t> </a:t>
            </a:r>
            <a:r>
              <a:rPr sz="4400" spc="15" dirty="0"/>
              <a:t>1</a:t>
            </a:r>
            <a:endParaRPr sz="4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4157979" cy="701040"/>
          </a:xfrm>
          <a:prstGeom prst="rect">
            <a:avLst/>
          </a:prstGeom>
        </p:spPr>
        <p:txBody>
          <a:bodyPr vert="horz" wrap="square" lIns="0" tIns="16510" rIns="0" bIns="0" rtlCol="0">
            <a:spAutoFit/>
          </a:bodyPr>
          <a:lstStyle/>
          <a:p>
            <a:pPr marL="12700">
              <a:lnSpc>
                <a:spcPct val="100000"/>
              </a:lnSpc>
              <a:spcBef>
                <a:spcPts val="130"/>
              </a:spcBef>
            </a:pPr>
            <a:r>
              <a:rPr sz="4400" spc="-10" dirty="0">
                <a:latin typeface="Calibri Light"/>
                <a:cs typeface="Calibri Light"/>
              </a:rPr>
              <a:t>Histogram</a:t>
            </a:r>
            <a:r>
              <a:rPr sz="4400" spc="-114" dirty="0">
                <a:latin typeface="Calibri Light"/>
                <a:cs typeface="Calibri Light"/>
              </a:rPr>
              <a:t> </a:t>
            </a:r>
            <a:r>
              <a:rPr sz="4400" spc="15" dirty="0">
                <a:latin typeface="Calibri Light"/>
                <a:cs typeface="Calibri Light"/>
              </a:rPr>
              <a:t>of</a:t>
            </a:r>
            <a:r>
              <a:rPr sz="4400" spc="-85" dirty="0">
                <a:latin typeface="Calibri Light"/>
                <a:cs typeface="Calibri Light"/>
              </a:rPr>
              <a:t> </a:t>
            </a:r>
            <a:r>
              <a:rPr sz="4400" spc="25" dirty="0">
                <a:latin typeface="Calibri Light"/>
                <a:cs typeface="Calibri Light"/>
              </a:rPr>
              <a:t>dapg</a:t>
            </a:r>
            <a:endParaRPr sz="4400">
              <a:latin typeface="Calibri Light"/>
              <a:cs typeface="Calibri Light"/>
            </a:endParaRPr>
          </a:p>
        </p:txBody>
      </p:sp>
      <p:sp>
        <p:nvSpPr>
          <p:cNvPr id="3" name="object 3"/>
          <p:cNvSpPr txBox="1"/>
          <p:nvPr/>
        </p:nvSpPr>
        <p:spPr>
          <a:xfrm>
            <a:off x="917575" y="1703133"/>
            <a:ext cx="10163810" cy="3621404"/>
          </a:xfrm>
          <a:prstGeom prst="rect">
            <a:avLst/>
          </a:prstGeom>
        </p:spPr>
        <p:txBody>
          <a:bodyPr vert="horz" wrap="square" lIns="0" tIns="107950" rIns="0" bIns="0" rtlCol="0">
            <a:spAutoFit/>
          </a:bodyPr>
          <a:lstStyle/>
          <a:p>
            <a:pPr marL="241300" indent="-229235">
              <a:lnSpc>
                <a:spcPct val="100000"/>
              </a:lnSpc>
              <a:spcBef>
                <a:spcPts val="850"/>
              </a:spcBef>
              <a:buFont typeface="Arial MT"/>
              <a:buChar char="•"/>
              <a:tabLst>
                <a:tab pos="241935" algn="l"/>
              </a:tabLst>
            </a:pPr>
            <a:r>
              <a:rPr sz="2750" spc="-10" dirty="0">
                <a:latin typeface="Calibri"/>
                <a:cs typeface="Calibri"/>
              </a:rPr>
              <a:t>Histogram</a:t>
            </a:r>
            <a:r>
              <a:rPr sz="2750" spc="150" dirty="0">
                <a:latin typeface="Calibri"/>
                <a:cs typeface="Calibri"/>
              </a:rPr>
              <a:t> </a:t>
            </a:r>
            <a:r>
              <a:rPr sz="2750" spc="-15" dirty="0">
                <a:latin typeface="Calibri"/>
                <a:cs typeface="Calibri"/>
              </a:rPr>
              <a:t>is</a:t>
            </a:r>
            <a:r>
              <a:rPr sz="2750" spc="10" dirty="0">
                <a:latin typeface="Calibri"/>
                <a:cs typeface="Calibri"/>
              </a:rPr>
              <a:t> a</a:t>
            </a:r>
            <a:r>
              <a:rPr sz="2750" spc="65" dirty="0">
                <a:latin typeface="Calibri"/>
                <a:cs typeface="Calibri"/>
              </a:rPr>
              <a:t> </a:t>
            </a:r>
            <a:r>
              <a:rPr sz="2750" spc="-10" dirty="0">
                <a:latin typeface="Calibri"/>
                <a:cs typeface="Calibri"/>
              </a:rPr>
              <a:t>convenient</a:t>
            </a:r>
            <a:r>
              <a:rPr sz="2750" spc="170" dirty="0">
                <a:latin typeface="Calibri"/>
                <a:cs typeface="Calibri"/>
              </a:rPr>
              <a:t> </a:t>
            </a:r>
            <a:r>
              <a:rPr sz="2750" spc="-20" dirty="0">
                <a:latin typeface="Calibri"/>
                <a:cs typeface="Calibri"/>
              </a:rPr>
              <a:t>way</a:t>
            </a:r>
            <a:r>
              <a:rPr sz="2750" spc="60" dirty="0">
                <a:latin typeface="Calibri"/>
                <a:cs typeface="Calibri"/>
              </a:rPr>
              <a:t> </a:t>
            </a:r>
            <a:r>
              <a:rPr sz="2750" spc="-10" dirty="0">
                <a:latin typeface="Calibri"/>
                <a:cs typeface="Calibri"/>
              </a:rPr>
              <a:t>to</a:t>
            </a:r>
            <a:r>
              <a:rPr sz="2750" spc="10" dirty="0">
                <a:latin typeface="Calibri"/>
                <a:cs typeface="Calibri"/>
              </a:rPr>
              <a:t> </a:t>
            </a:r>
            <a:r>
              <a:rPr sz="2750" spc="-10" dirty="0">
                <a:latin typeface="Calibri"/>
                <a:cs typeface="Calibri"/>
              </a:rPr>
              <a:t>describe</a:t>
            </a:r>
            <a:r>
              <a:rPr sz="2750" spc="240" dirty="0">
                <a:latin typeface="Calibri"/>
                <a:cs typeface="Calibri"/>
              </a:rPr>
              <a:t> </a:t>
            </a:r>
            <a:r>
              <a:rPr sz="2750" spc="-15" dirty="0">
                <a:latin typeface="Calibri"/>
                <a:cs typeface="Calibri"/>
              </a:rPr>
              <a:t>the</a:t>
            </a:r>
            <a:r>
              <a:rPr sz="2750" spc="90" dirty="0">
                <a:latin typeface="Calibri"/>
                <a:cs typeface="Calibri"/>
              </a:rPr>
              <a:t> </a:t>
            </a:r>
            <a:r>
              <a:rPr sz="2750" dirty="0">
                <a:latin typeface="Calibri"/>
                <a:cs typeface="Calibri"/>
              </a:rPr>
              <a:t>data.</a:t>
            </a:r>
            <a:endParaRPr sz="2750">
              <a:latin typeface="Calibri"/>
              <a:cs typeface="Calibri"/>
            </a:endParaRPr>
          </a:p>
          <a:p>
            <a:pPr marL="241300" marR="487045" indent="-229235">
              <a:lnSpc>
                <a:spcPts val="3010"/>
              </a:lnSpc>
              <a:spcBef>
                <a:spcPts val="1095"/>
              </a:spcBef>
              <a:buFont typeface="Arial MT"/>
              <a:buChar char="•"/>
              <a:tabLst>
                <a:tab pos="241935" algn="l"/>
              </a:tabLst>
            </a:pPr>
            <a:r>
              <a:rPr sz="2750" spc="-105" dirty="0">
                <a:latin typeface="Calibri"/>
                <a:cs typeface="Calibri"/>
              </a:rPr>
              <a:t>To </a:t>
            </a:r>
            <a:r>
              <a:rPr sz="2750" spc="-5" dirty="0">
                <a:latin typeface="Calibri"/>
                <a:cs typeface="Calibri"/>
              </a:rPr>
              <a:t>form </a:t>
            </a:r>
            <a:r>
              <a:rPr sz="2750" spc="10" dirty="0">
                <a:latin typeface="Calibri"/>
                <a:cs typeface="Calibri"/>
              </a:rPr>
              <a:t>a </a:t>
            </a:r>
            <a:r>
              <a:rPr sz="2750" spc="-10" dirty="0">
                <a:latin typeface="Calibri"/>
                <a:cs typeface="Calibri"/>
              </a:rPr>
              <a:t>histogram, </a:t>
            </a:r>
            <a:r>
              <a:rPr sz="2750" spc="-15" dirty="0">
                <a:latin typeface="Calibri"/>
                <a:cs typeface="Calibri"/>
              </a:rPr>
              <a:t>the </a:t>
            </a:r>
            <a:r>
              <a:rPr sz="2750" spc="-5" dirty="0">
                <a:latin typeface="Calibri"/>
                <a:cs typeface="Calibri"/>
              </a:rPr>
              <a:t>data from </a:t>
            </a:r>
            <a:r>
              <a:rPr sz="2750" spc="10" dirty="0">
                <a:latin typeface="Calibri"/>
                <a:cs typeface="Calibri"/>
              </a:rPr>
              <a:t>a </a:t>
            </a:r>
            <a:r>
              <a:rPr sz="2750" spc="-25" dirty="0">
                <a:latin typeface="Calibri"/>
                <a:cs typeface="Calibri"/>
              </a:rPr>
              <a:t>single</a:t>
            </a:r>
            <a:r>
              <a:rPr sz="2750" spc="-20" dirty="0">
                <a:latin typeface="Calibri"/>
                <a:cs typeface="Calibri"/>
              </a:rPr>
              <a:t> </a:t>
            </a:r>
            <a:r>
              <a:rPr sz="2750" dirty="0">
                <a:latin typeface="Calibri"/>
                <a:cs typeface="Calibri"/>
              </a:rPr>
              <a:t>class </a:t>
            </a:r>
            <a:r>
              <a:rPr sz="2750" spc="15" dirty="0">
                <a:latin typeface="Calibri"/>
                <a:cs typeface="Calibri"/>
              </a:rPr>
              <a:t>are </a:t>
            </a:r>
            <a:r>
              <a:rPr sz="2750" spc="-15" dirty="0">
                <a:latin typeface="Calibri"/>
                <a:cs typeface="Calibri"/>
              </a:rPr>
              <a:t>grouped</a:t>
            </a:r>
            <a:r>
              <a:rPr sz="2750" spc="-10" dirty="0">
                <a:latin typeface="Calibri"/>
                <a:cs typeface="Calibri"/>
              </a:rPr>
              <a:t> </a:t>
            </a:r>
            <a:r>
              <a:rPr sz="2750" spc="-20" dirty="0">
                <a:latin typeface="Calibri"/>
                <a:cs typeface="Calibri"/>
              </a:rPr>
              <a:t>into </a:t>
            </a:r>
            <a:r>
              <a:rPr sz="2750" spc="-610" dirty="0">
                <a:latin typeface="Calibri"/>
                <a:cs typeface="Calibri"/>
              </a:rPr>
              <a:t> </a:t>
            </a:r>
            <a:r>
              <a:rPr sz="2750" spc="-20" dirty="0">
                <a:latin typeface="Calibri"/>
                <a:cs typeface="Calibri"/>
              </a:rPr>
              <a:t>intervals.</a:t>
            </a:r>
            <a:endParaRPr sz="2750">
              <a:latin typeface="Calibri"/>
              <a:cs typeface="Calibri"/>
            </a:endParaRPr>
          </a:p>
          <a:p>
            <a:pPr marL="241300" marR="89535" indent="-229235">
              <a:lnSpc>
                <a:spcPct val="92200"/>
              </a:lnSpc>
              <a:spcBef>
                <a:spcPts val="955"/>
              </a:spcBef>
              <a:buFont typeface="Arial MT"/>
              <a:buChar char="•"/>
              <a:tabLst>
                <a:tab pos="241935" algn="l"/>
              </a:tabLst>
            </a:pPr>
            <a:r>
              <a:rPr sz="2750" spc="15" dirty="0">
                <a:solidFill>
                  <a:srgbClr val="FF0000"/>
                </a:solidFill>
                <a:latin typeface="Calibri"/>
                <a:cs typeface="Calibri"/>
              </a:rPr>
              <a:t>Over </a:t>
            </a:r>
            <a:r>
              <a:rPr sz="2750" spc="10" dirty="0">
                <a:solidFill>
                  <a:srgbClr val="FF0000"/>
                </a:solidFill>
                <a:latin typeface="Calibri"/>
                <a:cs typeface="Calibri"/>
              </a:rPr>
              <a:t>each </a:t>
            </a:r>
            <a:r>
              <a:rPr sz="2750" spc="-15" dirty="0">
                <a:solidFill>
                  <a:srgbClr val="FF0000"/>
                </a:solidFill>
                <a:latin typeface="Calibri"/>
                <a:cs typeface="Calibri"/>
              </a:rPr>
              <a:t>interval </a:t>
            </a:r>
            <a:r>
              <a:rPr sz="2750" spc="-5" dirty="0">
                <a:solidFill>
                  <a:srgbClr val="FF0000"/>
                </a:solidFill>
                <a:latin typeface="Calibri"/>
                <a:cs typeface="Calibri"/>
              </a:rPr>
              <a:t>rectangle </a:t>
            </a:r>
            <a:r>
              <a:rPr sz="2750" spc="-15" dirty="0">
                <a:solidFill>
                  <a:srgbClr val="FF0000"/>
                </a:solidFill>
                <a:latin typeface="Calibri"/>
                <a:cs typeface="Calibri"/>
              </a:rPr>
              <a:t>is drawn,</a:t>
            </a:r>
            <a:r>
              <a:rPr sz="2750" spc="-10" dirty="0">
                <a:solidFill>
                  <a:srgbClr val="FF0000"/>
                </a:solidFill>
                <a:latin typeface="Calibri"/>
                <a:cs typeface="Calibri"/>
              </a:rPr>
              <a:t> </a:t>
            </a:r>
            <a:r>
              <a:rPr sz="2750" spc="-20" dirty="0">
                <a:solidFill>
                  <a:srgbClr val="FF0000"/>
                </a:solidFill>
                <a:latin typeface="Calibri"/>
                <a:cs typeface="Calibri"/>
              </a:rPr>
              <a:t>with</a:t>
            </a:r>
            <a:r>
              <a:rPr sz="2750" spc="-15" dirty="0">
                <a:solidFill>
                  <a:srgbClr val="FF0000"/>
                </a:solidFill>
                <a:latin typeface="Calibri"/>
                <a:cs typeface="Calibri"/>
              </a:rPr>
              <a:t> </a:t>
            </a:r>
            <a:r>
              <a:rPr sz="2750" spc="-20" dirty="0">
                <a:solidFill>
                  <a:srgbClr val="FF0000"/>
                </a:solidFill>
                <a:latin typeface="Calibri"/>
                <a:cs typeface="Calibri"/>
              </a:rPr>
              <a:t>height</a:t>
            </a:r>
            <a:r>
              <a:rPr sz="2750" spc="-15" dirty="0">
                <a:solidFill>
                  <a:srgbClr val="FF0000"/>
                </a:solidFill>
                <a:latin typeface="Calibri"/>
                <a:cs typeface="Calibri"/>
              </a:rPr>
              <a:t> </a:t>
            </a:r>
            <a:r>
              <a:rPr sz="2750" dirty="0">
                <a:solidFill>
                  <a:srgbClr val="FF0000"/>
                </a:solidFill>
                <a:latin typeface="Calibri"/>
                <a:cs typeface="Calibri"/>
              </a:rPr>
              <a:t>proportional</a:t>
            </a:r>
            <a:r>
              <a:rPr sz="2750" spc="5" dirty="0">
                <a:solidFill>
                  <a:srgbClr val="FF0000"/>
                </a:solidFill>
                <a:latin typeface="Calibri"/>
                <a:cs typeface="Calibri"/>
              </a:rPr>
              <a:t> </a:t>
            </a:r>
            <a:r>
              <a:rPr sz="2750" spc="-10" dirty="0">
                <a:solidFill>
                  <a:srgbClr val="FF0000"/>
                </a:solidFill>
                <a:latin typeface="Calibri"/>
                <a:cs typeface="Calibri"/>
              </a:rPr>
              <a:t>to </a:t>
            </a:r>
            <a:r>
              <a:rPr sz="2750" spc="-5" dirty="0">
                <a:solidFill>
                  <a:srgbClr val="FF0000"/>
                </a:solidFill>
                <a:latin typeface="Calibri"/>
                <a:cs typeface="Calibri"/>
              </a:rPr>
              <a:t> number</a:t>
            </a:r>
            <a:r>
              <a:rPr sz="2750" spc="210" dirty="0">
                <a:solidFill>
                  <a:srgbClr val="FF0000"/>
                </a:solidFill>
                <a:latin typeface="Calibri"/>
                <a:cs typeface="Calibri"/>
              </a:rPr>
              <a:t> </a:t>
            </a:r>
            <a:r>
              <a:rPr sz="2750" spc="25" dirty="0">
                <a:solidFill>
                  <a:srgbClr val="FF0000"/>
                </a:solidFill>
                <a:latin typeface="Calibri"/>
                <a:cs typeface="Calibri"/>
              </a:rPr>
              <a:t>of</a:t>
            </a:r>
            <a:r>
              <a:rPr sz="2750" spc="-45" dirty="0">
                <a:solidFill>
                  <a:srgbClr val="FF0000"/>
                </a:solidFill>
                <a:latin typeface="Calibri"/>
                <a:cs typeface="Calibri"/>
              </a:rPr>
              <a:t> </a:t>
            </a:r>
            <a:r>
              <a:rPr sz="2750" spc="-5" dirty="0">
                <a:solidFill>
                  <a:srgbClr val="FF0000"/>
                </a:solidFill>
                <a:latin typeface="Calibri"/>
                <a:cs typeface="Calibri"/>
              </a:rPr>
              <a:t>data</a:t>
            </a:r>
            <a:r>
              <a:rPr sz="2750" spc="70" dirty="0">
                <a:solidFill>
                  <a:srgbClr val="FF0000"/>
                </a:solidFill>
                <a:latin typeface="Calibri"/>
                <a:cs typeface="Calibri"/>
              </a:rPr>
              <a:t> </a:t>
            </a:r>
            <a:r>
              <a:rPr sz="2750" spc="-10" dirty="0">
                <a:solidFill>
                  <a:srgbClr val="FF0000"/>
                </a:solidFill>
                <a:latin typeface="Calibri"/>
                <a:cs typeface="Calibri"/>
              </a:rPr>
              <a:t>points</a:t>
            </a:r>
            <a:r>
              <a:rPr sz="2750" spc="165" dirty="0">
                <a:solidFill>
                  <a:srgbClr val="FF0000"/>
                </a:solidFill>
                <a:latin typeface="Calibri"/>
                <a:cs typeface="Calibri"/>
              </a:rPr>
              <a:t> </a:t>
            </a:r>
            <a:r>
              <a:rPr sz="2750" spc="-25" dirty="0">
                <a:solidFill>
                  <a:srgbClr val="FF0000"/>
                </a:solidFill>
                <a:latin typeface="Calibri"/>
                <a:cs typeface="Calibri"/>
              </a:rPr>
              <a:t>falling</a:t>
            </a:r>
            <a:r>
              <a:rPr sz="2750" spc="170" dirty="0">
                <a:solidFill>
                  <a:srgbClr val="FF0000"/>
                </a:solidFill>
                <a:latin typeface="Calibri"/>
                <a:cs typeface="Calibri"/>
              </a:rPr>
              <a:t> </a:t>
            </a:r>
            <a:r>
              <a:rPr sz="2750" spc="-10" dirty="0">
                <a:solidFill>
                  <a:srgbClr val="FF0000"/>
                </a:solidFill>
                <a:latin typeface="Calibri"/>
                <a:cs typeface="Calibri"/>
              </a:rPr>
              <a:t>in</a:t>
            </a:r>
            <a:r>
              <a:rPr sz="2750" spc="95" dirty="0">
                <a:solidFill>
                  <a:srgbClr val="FF0000"/>
                </a:solidFill>
                <a:latin typeface="Calibri"/>
                <a:cs typeface="Calibri"/>
              </a:rPr>
              <a:t> </a:t>
            </a:r>
            <a:r>
              <a:rPr sz="2750" spc="-5" dirty="0">
                <a:solidFill>
                  <a:srgbClr val="FF0000"/>
                </a:solidFill>
                <a:latin typeface="Calibri"/>
                <a:cs typeface="Calibri"/>
              </a:rPr>
              <a:t>that</a:t>
            </a:r>
            <a:r>
              <a:rPr sz="2750" spc="100" dirty="0">
                <a:solidFill>
                  <a:srgbClr val="FF0000"/>
                </a:solidFill>
                <a:latin typeface="Calibri"/>
                <a:cs typeface="Calibri"/>
              </a:rPr>
              <a:t> </a:t>
            </a:r>
            <a:r>
              <a:rPr sz="2750" spc="-15" dirty="0">
                <a:solidFill>
                  <a:srgbClr val="FF0000"/>
                </a:solidFill>
                <a:latin typeface="Calibri"/>
                <a:cs typeface="Calibri"/>
              </a:rPr>
              <a:t>interval.</a:t>
            </a:r>
            <a:r>
              <a:rPr sz="2750" spc="175" dirty="0">
                <a:solidFill>
                  <a:srgbClr val="FF0000"/>
                </a:solidFill>
                <a:latin typeface="Calibri"/>
                <a:cs typeface="Calibri"/>
              </a:rPr>
              <a:t> </a:t>
            </a:r>
            <a:r>
              <a:rPr sz="2750" spc="-5" dirty="0">
                <a:solidFill>
                  <a:srgbClr val="FF0000"/>
                </a:solidFill>
                <a:latin typeface="Calibri"/>
                <a:cs typeface="Calibri"/>
              </a:rPr>
              <a:t>In</a:t>
            </a:r>
            <a:r>
              <a:rPr sz="2750" spc="15" dirty="0">
                <a:solidFill>
                  <a:srgbClr val="FF0000"/>
                </a:solidFill>
                <a:latin typeface="Calibri"/>
                <a:cs typeface="Calibri"/>
              </a:rPr>
              <a:t> </a:t>
            </a:r>
            <a:r>
              <a:rPr sz="2750" spc="-10" dirty="0">
                <a:solidFill>
                  <a:srgbClr val="FF0000"/>
                </a:solidFill>
                <a:latin typeface="Calibri"/>
                <a:cs typeface="Calibri"/>
              </a:rPr>
              <a:t>the</a:t>
            </a:r>
            <a:r>
              <a:rPr sz="2750" spc="170" dirty="0">
                <a:solidFill>
                  <a:srgbClr val="FF0000"/>
                </a:solidFill>
                <a:latin typeface="Calibri"/>
                <a:cs typeface="Calibri"/>
              </a:rPr>
              <a:t> </a:t>
            </a:r>
            <a:r>
              <a:rPr sz="2750" spc="-20" dirty="0">
                <a:solidFill>
                  <a:srgbClr val="FF0000"/>
                </a:solidFill>
                <a:latin typeface="Calibri"/>
                <a:cs typeface="Calibri"/>
              </a:rPr>
              <a:t>example</a:t>
            </a:r>
            <a:r>
              <a:rPr sz="2750" spc="170" dirty="0">
                <a:solidFill>
                  <a:srgbClr val="FF0000"/>
                </a:solidFill>
                <a:latin typeface="Calibri"/>
                <a:cs typeface="Calibri"/>
              </a:rPr>
              <a:t> </a:t>
            </a:r>
            <a:r>
              <a:rPr sz="2750" spc="-15" dirty="0">
                <a:solidFill>
                  <a:srgbClr val="FF0000"/>
                </a:solidFill>
                <a:latin typeface="Calibri"/>
                <a:cs typeface="Calibri"/>
              </a:rPr>
              <a:t>interval </a:t>
            </a:r>
            <a:r>
              <a:rPr sz="2750" spc="-605" dirty="0">
                <a:solidFill>
                  <a:srgbClr val="FF0000"/>
                </a:solidFill>
                <a:latin typeface="Calibri"/>
                <a:cs typeface="Calibri"/>
              </a:rPr>
              <a:t> </a:t>
            </a:r>
            <a:r>
              <a:rPr sz="2750" spc="-15" dirty="0">
                <a:solidFill>
                  <a:srgbClr val="FF0000"/>
                </a:solidFill>
                <a:latin typeface="Calibri"/>
                <a:cs typeface="Calibri"/>
              </a:rPr>
              <a:t>is</a:t>
            </a:r>
            <a:r>
              <a:rPr sz="2750" spc="80" dirty="0">
                <a:solidFill>
                  <a:srgbClr val="FF0000"/>
                </a:solidFill>
                <a:latin typeface="Calibri"/>
                <a:cs typeface="Calibri"/>
              </a:rPr>
              <a:t> </a:t>
            </a:r>
            <a:r>
              <a:rPr sz="2750" dirty="0">
                <a:solidFill>
                  <a:srgbClr val="FF0000"/>
                </a:solidFill>
                <a:latin typeface="Calibri"/>
                <a:cs typeface="Calibri"/>
              </a:rPr>
              <a:t>chosen</a:t>
            </a:r>
            <a:r>
              <a:rPr sz="2750" spc="90" dirty="0">
                <a:solidFill>
                  <a:srgbClr val="FF0000"/>
                </a:solidFill>
                <a:latin typeface="Calibri"/>
                <a:cs typeface="Calibri"/>
              </a:rPr>
              <a:t> </a:t>
            </a:r>
            <a:r>
              <a:rPr sz="2750" spc="-5" dirty="0">
                <a:solidFill>
                  <a:srgbClr val="FF0000"/>
                </a:solidFill>
                <a:latin typeface="Calibri"/>
                <a:cs typeface="Calibri"/>
              </a:rPr>
              <a:t>to</a:t>
            </a:r>
            <a:r>
              <a:rPr sz="2750" spc="10" dirty="0">
                <a:solidFill>
                  <a:srgbClr val="FF0000"/>
                </a:solidFill>
                <a:latin typeface="Calibri"/>
                <a:cs typeface="Calibri"/>
              </a:rPr>
              <a:t> </a:t>
            </a:r>
            <a:r>
              <a:rPr sz="2750" spc="-10" dirty="0">
                <a:solidFill>
                  <a:srgbClr val="FF0000"/>
                </a:solidFill>
                <a:latin typeface="Calibri"/>
                <a:cs typeface="Calibri"/>
              </a:rPr>
              <a:t>have</a:t>
            </a:r>
            <a:r>
              <a:rPr sz="2750" spc="90" dirty="0">
                <a:solidFill>
                  <a:srgbClr val="FF0000"/>
                </a:solidFill>
                <a:latin typeface="Calibri"/>
                <a:cs typeface="Calibri"/>
              </a:rPr>
              <a:t> </a:t>
            </a:r>
            <a:r>
              <a:rPr sz="2750" spc="-20" dirty="0">
                <a:solidFill>
                  <a:srgbClr val="FF0000"/>
                </a:solidFill>
                <a:latin typeface="Calibri"/>
                <a:cs typeface="Calibri"/>
              </a:rPr>
              <a:t>width</a:t>
            </a:r>
            <a:r>
              <a:rPr sz="2750" spc="165" dirty="0">
                <a:solidFill>
                  <a:srgbClr val="FF0000"/>
                </a:solidFill>
                <a:latin typeface="Calibri"/>
                <a:cs typeface="Calibri"/>
              </a:rPr>
              <a:t> </a:t>
            </a:r>
            <a:r>
              <a:rPr sz="2750" spc="25" dirty="0">
                <a:solidFill>
                  <a:srgbClr val="FF0000"/>
                </a:solidFill>
                <a:latin typeface="Calibri"/>
                <a:cs typeface="Calibri"/>
              </a:rPr>
              <a:t>of </a:t>
            </a:r>
            <a:r>
              <a:rPr sz="2750" spc="-10" dirty="0">
                <a:solidFill>
                  <a:srgbClr val="FF0000"/>
                </a:solidFill>
                <a:latin typeface="Calibri"/>
                <a:cs typeface="Calibri"/>
              </a:rPr>
              <a:t>two</a:t>
            </a:r>
            <a:r>
              <a:rPr sz="2750" spc="80" dirty="0">
                <a:solidFill>
                  <a:srgbClr val="FF0000"/>
                </a:solidFill>
                <a:latin typeface="Calibri"/>
                <a:cs typeface="Calibri"/>
              </a:rPr>
              <a:t> </a:t>
            </a:r>
            <a:r>
              <a:rPr sz="2750" spc="-20" dirty="0">
                <a:solidFill>
                  <a:srgbClr val="FF0000"/>
                </a:solidFill>
                <a:latin typeface="Calibri"/>
                <a:cs typeface="Calibri"/>
              </a:rPr>
              <a:t>units.</a:t>
            </a:r>
            <a:endParaRPr sz="2750">
              <a:latin typeface="Calibri"/>
              <a:cs typeface="Calibri"/>
            </a:endParaRPr>
          </a:p>
          <a:p>
            <a:pPr marL="241300" indent="-229235">
              <a:lnSpc>
                <a:spcPts val="3190"/>
              </a:lnSpc>
              <a:spcBef>
                <a:spcPts val="680"/>
              </a:spcBef>
              <a:buFont typeface="Arial MT"/>
              <a:buChar char="•"/>
              <a:tabLst>
                <a:tab pos="241935" algn="l"/>
              </a:tabLst>
            </a:pPr>
            <a:r>
              <a:rPr sz="2750" spc="-15" dirty="0">
                <a:latin typeface="Calibri"/>
                <a:cs typeface="Calibri"/>
              </a:rPr>
              <a:t>General</a:t>
            </a:r>
            <a:r>
              <a:rPr sz="2750" spc="165" dirty="0">
                <a:latin typeface="Calibri"/>
                <a:cs typeface="Calibri"/>
              </a:rPr>
              <a:t> </a:t>
            </a:r>
            <a:r>
              <a:rPr sz="2750" spc="-5" dirty="0">
                <a:latin typeface="Calibri"/>
                <a:cs typeface="Calibri"/>
              </a:rPr>
              <a:t>observation</a:t>
            </a:r>
            <a:r>
              <a:rPr sz="2750" spc="245" dirty="0">
                <a:latin typeface="Calibri"/>
                <a:cs typeface="Calibri"/>
              </a:rPr>
              <a:t> </a:t>
            </a:r>
            <a:r>
              <a:rPr sz="2750" spc="-15" dirty="0">
                <a:latin typeface="Calibri"/>
                <a:cs typeface="Calibri"/>
              </a:rPr>
              <a:t>is</a:t>
            </a:r>
            <a:r>
              <a:rPr sz="2750" spc="15" dirty="0">
                <a:latin typeface="Calibri"/>
                <a:cs typeface="Calibri"/>
              </a:rPr>
              <a:t> </a:t>
            </a:r>
            <a:r>
              <a:rPr sz="2750" spc="-10" dirty="0">
                <a:latin typeface="Calibri"/>
                <a:cs typeface="Calibri"/>
              </a:rPr>
              <a:t>that,</a:t>
            </a:r>
            <a:r>
              <a:rPr sz="2750" spc="110" dirty="0">
                <a:latin typeface="Calibri"/>
                <a:cs typeface="Calibri"/>
              </a:rPr>
              <a:t> </a:t>
            </a:r>
            <a:r>
              <a:rPr sz="2750" spc="-10" dirty="0">
                <a:latin typeface="Calibri"/>
                <a:cs typeface="Calibri"/>
              </a:rPr>
              <a:t>the</a:t>
            </a:r>
            <a:r>
              <a:rPr sz="2750" spc="95" dirty="0">
                <a:latin typeface="Calibri"/>
                <a:cs typeface="Calibri"/>
              </a:rPr>
              <a:t> </a:t>
            </a:r>
            <a:r>
              <a:rPr sz="2750" spc="-5" dirty="0">
                <a:latin typeface="Calibri"/>
                <a:cs typeface="Calibri"/>
              </a:rPr>
              <a:t>prediction</a:t>
            </a:r>
            <a:r>
              <a:rPr sz="2750" spc="245" dirty="0">
                <a:latin typeface="Calibri"/>
                <a:cs typeface="Calibri"/>
              </a:rPr>
              <a:t> </a:t>
            </a:r>
            <a:r>
              <a:rPr sz="2750" spc="-15" dirty="0">
                <a:latin typeface="Calibri"/>
                <a:cs typeface="Calibri"/>
              </a:rPr>
              <a:t>is</a:t>
            </a:r>
            <a:r>
              <a:rPr sz="2750" spc="15" dirty="0">
                <a:latin typeface="Calibri"/>
                <a:cs typeface="Calibri"/>
              </a:rPr>
              <a:t> </a:t>
            </a:r>
            <a:r>
              <a:rPr sz="2750" spc="10" dirty="0">
                <a:latin typeface="Calibri"/>
                <a:cs typeface="Calibri"/>
              </a:rPr>
              <a:t>not</a:t>
            </a:r>
            <a:r>
              <a:rPr sz="2750" spc="100" dirty="0">
                <a:latin typeface="Calibri"/>
                <a:cs typeface="Calibri"/>
              </a:rPr>
              <a:t> </a:t>
            </a:r>
            <a:r>
              <a:rPr sz="2750" dirty="0">
                <a:latin typeface="Calibri"/>
                <a:cs typeface="Calibri"/>
              </a:rPr>
              <a:t>accurate</a:t>
            </a:r>
            <a:r>
              <a:rPr sz="2750" spc="20" dirty="0">
                <a:latin typeface="Calibri"/>
                <a:cs typeface="Calibri"/>
              </a:rPr>
              <a:t> </a:t>
            </a:r>
            <a:r>
              <a:rPr sz="2750" spc="-20" dirty="0">
                <a:latin typeface="Calibri"/>
                <a:cs typeface="Calibri"/>
              </a:rPr>
              <a:t>with</a:t>
            </a:r>
            <a:r>
              <a:rPr sz="2750" spc="170" dirty="0">
                <a:latin typeface="Calibri"/>
                <a:cs typeface="Calibri"/>
              </a:rPr>
              <a:t> </a:t>
            </a:r>
            <a:r>
              <a:rPr sz="2750" spc="-20" dirty="0">
                <a:latin typeface="Calibri"/>
                <a:cs typeface="Calibri"/>
              </a:rPr>
              <a:t>single</a:t>
            </a:r>
            <a:endParaRPr sz="2750">
              <a:latin typeface="Calibri"/>
              <a:cs typeface="Calibri"/>
            </a:endParaRPr>
          </a:p>
          <a:p>
            <a:pPr marL="241300">
              <a:lnSpc>
                <a:spcPts val="3190"/>
              </a:lnSpc>
            </a:pPr>
            <a:r>
              <a:rPr sz="2750" spc="-15" dirty="0">
                <a:latin typeface="Calibri"/>
                <a:cs typeface="Calibri"/>
              </a:rPr>
              <a:t>feature</a:t>
            </a:r>
            <a:r>
              <a:rPr sz="2750" spc="50" dirty="0">
                <a:latin typeface="Calibri"/>
                <a:cs typeface="Calibri"/>
              </a:rPr>
              <a:t> </a:t>
            </a:r>
            <a:r>
              <a:rPr sz="2750" spc="-30" dirty="0">
                <a:latin typeface="Calibri"/>
                <a:cs typeface="Calibri"/>
              </a:rPr>
              <a:t>‘dgpa’</a:t>
            </a:r>
            <a:endParaRPr sz="275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90750" y="428623"/>
            <a:ext cx="6991350" cy="6400800"/>
          </a:xfrm>
          <a:prstGeom prst="rect">
            <a:avLst/>
          </a:prstGeom>
        </p:spPr>
      </p:pic>
      <p:pic>
        <p:nvPicPr>
          <p:cNvPr id="3" name="object 3"/>
          <p:cNvPicPr/>
          <p:nvPr/>
        </p:nvPicPr>
        <p:blipFill>
          <a:blip r:embed="rId3" cstate="print"/>
          <a:stretch>
            <a:fillRect/>
          </a:stretch>
        </p:blipFill>
        <p:spPr>
          <a:xfrm>
            <a:off x="10001250" y="2657475"/>
            <a:ext cx="381000" cy="352425"/>
          </a:xfrm>
          <a:prstGeom prst="rect">
            <a:avLst/>
          </a:prstGeom>
        </p:spPr>
      </p:pic>
      <p:pic>
        <p:nvPicPr>
          <p:cNvPr id="4" name="object 4"/>
          <p:cNvPicPr/>
          <p:nvPr/>
        </p:nvPicPr>
        <p:blipFill>
          <a:blip r:embed="rId4" cstate="print"/>
          <a:stretch>
            <a:fillRect/>
          </a:stretch>
        </p:blipFill>
        <p:spPr>
          <a:xfrm>
            <a:off x="10086975" y="4210050"/>
            <a:ext cx="390525" cy="352425"/>
          </a:xfrm>
          <a:prstGeom prst="rect">
            <a:avLst/>
          </a:prstGeom>
        </p:spPr>
      </p:pic>
      <p:sp>
        <p:nvSpPr>
          <p:cNvPr id="5" name="object 5"/>
          <p:cNvSpPr txBox="1"/>
          <p:nvPr/>
        </p:nvSpPr>
        <p:spPr>
          <a:xfrm>
            <a:off x="10564494" y="2657157"/>
            <a:ext cx="407034"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L</a:t>
            </a:r>
            <a:r>
              <a:rPr sz="1800" spc="20" dirty="0">
                <a:latin typeface="Calibri"/>
                <a:cs typeface="Calibri"/>
              </a:rPr>
              <a:t>o</a:t>
            </a:r>
            <a:r>
              <a:rPr sz="1800" spc="-35" dirty="0">
                <a:latin typeface="Calibri"/>
                <a:cs typeface="Calibri"/>
              </a:rPr>
              <a:t>s</a:t>
            </a:r>
            <a:r>
              <a:rPr sz="1800" dirty="0">
                <a:latin typeface="Calibri"/>
                <a:cs typeface="Calibri"/>
              </a:rPr>
              <a:t>t</a:t>
            </a:r>
            <a:endParaRPr sz="1800">
              <a:latin typeface="Calibri"/>
              <a:cs typeface="Calibri"/>
            </a:endParaRPr>
          </a:p>
        </p:txBody>
      </p:sp>
      <p:sp>
        <p:nvSpPr>
          <p:cNvPr id="6" name="object 6"/>
          <p:cNvSpPr txBox="1"/>
          <p:nvPr/>
        </p:nvSpPr>
        <p:spPr>
          <a:xfrm>
            <a:off x="10677270" y="4212272"/>
            <a:ext cx="459740" cy="300355"/>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Calibri"/>
                <a:cs typeface="Calibri"/>
              </a:rPr>
              <a:t>W</a:t>
            </a:r>
            <a:r>
              <a:rPr sz="1800" spc="20" dirty="0">
                <a:latin typeface="Calibri"/>
                <a:cs typeface="Calibri"/>
              </a:rPr>
              <a:t>o</a:t>
            </a:r>
            <a:r>
              <a:rPr sz="1800" dirty="0">
                <a:latin typeface="Calibri"/>
                <a:cs typeface="Calibri"/>
              </a:rPr>
              <a:t>n</a:t>
            </a:r>
            <a:endParaRPr sz="18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294005"/>
            <a:ext cx="2089150" cy="632460"/>
          </a:xfrm>
          <a:prstGeom prst="rect">
            <a:avLst/>
          </a:prstGeom>
        </p:spPr>
        <p:txBody>
          <a:bodyPr vert="horz" wrap="square" lIns="0" tIns="16510" rIns="0" bIns="0" rtlCol="0">
            <a:spAutoFit/>
          </a:bodyPr>
          <a:lstStyle/>
          <a:p>
            <a:pPr marL="12700">
              <a:lnSpc>
                <a:spcPct val="100000"/>
              </a:lnSpc>
              <a:spcBef>
                <a:spcPts val="130"/>
              </a:spcBef>
            </a:pPr>
            <a:r>
              <a:rPr sz="3950" dirty="0">
                <a:latin typeface="Calibri Light"/>
                <a:cs typeface="Calibri Light"/>
              </a:rPr>
              <a:t>Prediction</a:t>
            </a:r>
            <a:endParaRPr sz="3950">
              <a:latin typeface="Calibri Light"/>
              <a:cs typeface="Calibri Light"/>
            </a:endParaRPr>
          </a:p>
        </p:txBody>
      </p:sp>
      <p:sp>
        <p:nvSpPr>
          <p:cNvPr id="3" name="object 3"/>
          <p:cNvSpPr txBox="1"/>
          <p:nvPr/>
        </p:nvSpPr>
        <p:spPr>
          <a:xfrm>
            <a:off x="917575" y="877569"/>
            <a:ext cx="10255885" cy="5758815"/>
          </a:xfrm>
          <a:prstGeom prst="rect">
            <a:avLst/>
          </a:prstGeom>
        </p:spPr>
        <p:txBody>
          <a:bodyPr vert="horz" wrap="square" lIns="0" tIns="16510" rIns="0" bIns="0" rtlCol="0">
            <a:spAutoFit/>
          </a:bodyPr>
          <a:lstStyle/>
          <a:p>
            <a:pPr marL="241300" indent="-229235">
              <a:lnSpc>
                <a:spcPct val="100000"/>
              </a:lnSpc>
              <a:spcBef>
                <a:spcPts val="130"/>
              </a:spcBef>
              <a:buFont typeface="Arial MT"/>
              <a:buChar char="•"/>
              <a:tabLst>
                <a:tab pos="241935" algn="l"/>
                <a:tab pos="1716405" algn="l"/>
              </a:tabLst>
            </a:pPr>
            <a:r>
              <a:rPr sz="2600" spc="-105" dirty="0">
                <a:latin typeface="Calibri"/>
                <a:cs typeface="Calibri"/>
              </a:rPr>
              <a:t>To</a:t>
            </a:r>
            <a:r>
              <a:rPr sz="2600" spc="-35" dirty="0">
                <a:latin typeface="Calibri"/>
                <a:cs typeface="Calibri"/>
              </a:rPr>
              <a:t> </a:t>
            </a:r>
            <a:r>
              <a:rPr sz="2600" spc="-5" dirty="0">
                <a:latin typeface="Calibri"/>
                <a:cs typeface="Calibri"/>
              </a:rPr>
              <a:t>predict	</a:t>
            </a:r>
            <a:r>
              <a:rPr sz="2600" dirty="0">
                <a:latin typeface="Calibri"/>
                <a:cs typeface="Calibri"/>
              </a:rPr>
              <a:t>normally</a:t>
            </a:r>
            <a:r>
              <a:rPr sz="2600" spc="5" dirty="0">
                <a:latin typeface="Calibri"/>
                <a:cs typeface="Calibri"/>
              </a:rPr>
              <a:t> </a:t>
            </a:r>
            <a:r>
              <a:rPr sz="2600" spc="10" dirty="0">
                <a:latin typeface="Calibri"/>
                <a:cs typeface="Calibri"/>
              </a:rPr>
              <a:t>a</a:t>
            </a:r>
            <a:r>
              <a:rPr sz="2600" spc="-50" dirty="0">
                <a:latin typeface="Calibri"/>
                <a:cs typeface="Calibri"/>
              </a:rPr>
              <a:t> </a:t>
            </a:r>
            <a:r>
              <a:rPr sz="2600" spc="-5" dirty="0">
                <a:latin typeface="Calibri"/>
                <a:cs typeface="Calibri"/>
              </a:rPr>
              <a:t>threshold</a:t>
            </a:r>
            <a:r>
              <a:rPr sz="2600" spc="-35" dirty="0">
                <a:latin typeface="Calibri"/>
                <a:cs typeface="Calibri"/>
              </a:rPr>
              <a:t> </a:t>
            </a:r>
            <a:r>
              <a:rPr sz="2600" spc="-5" dirty="0">
                <a:latin typeface="Calibri"/>
                <a:cs typeface="Calibri"/>
              </a:rPr>
              <a:t>value</a:t>
            </a:r>
            <a:r>
              <a:rPr sz="2600" spc="-30" dirty="0">
                <a:latin typeface="Calibri"/>
                <a:cs typeface="Calibri"/>
              </a:rPr>
              <a:t> </a:t>
            </a:r>
            <a:r>
              <a:rPr sz="2600" spc="10" dirty="0">
                <a:latin typeface="Calibri"/>
                <a:cs typeface="Calibri"/>
              </a:rPr>
              <a:t>T</a:t>
            </a:r>
            <a:r>
              <a:rPr sz="2600" spc="-70" dirty="0">
                <a:latin typeface="Calibri"/>
                <a:cs typeface="Calibri"/>
              </a:rPr>
              <a:t> </a:t>
            </a:r>
            <a:r>
              <a:rPr sz="2600" spc="5" dirty="0">
                <a:latin typeface="Calibri"/>
                <a:cs typeface="Calibri"/>
              </a:rPr>
              <a:t>is</a:t>
            </a:r>
            <a:r>
              <a:rPr sz="2600" spc="15" dirty="0">
                <a:latin typeface="Calibri"/>
                <a:cs typeface="Calibri"/>
              </a:rPr>
              <a:t> </a:t>
            </a:r>
            <a:r>
              <a:rPr sz="2600" spc="-5" dirty="0">
                <a:latin typeface="Calibri"/>
                <a:cs typeface="Calibri"/>
              </a:rPr>
              <a:t>used.</a:t>
            </a:r>
            <a:endParaRPr sz="2600">
              <a:latin typeface="Calibri"/>
              <a:cs typeface="Calibri"/>
            </a:endParaRPr>
          </a:p>
          <a:p>
            <a:pPr marL="241300" indent="-229235">
              <a:lnSpc>
                <a:spcPct val="100000"/>
              </a:lnSpc>
              <a:spcBef>
                <a:spcPts val="35"/>
              </a:spcBef>
              <a:buFont typeface="Arial MT"/>
              <a:buChar char="•"/>
              <a:tabLst>
                <a:tab pos="241935" algn="l"/>
              </a:tabLst>
            </a:pPr>
            <a:r>
              <a:rPr sz="2600" spc="-25" dirty="0">
                <a:latin typeface="Calibri"/>
                <a:cs typeface="Calibri"/>
              </a:rPr>
              <a:t>‘dgpa’</a:t>
            </a:r>
            <a:r>
              <a:rPr sz="2600" spc="10" dirty="0">
                <a:latin typeface="Calibri"/>
                <a:cs typeface="Calibri"/>
              </a:rPr>
              <a:t> &gt;</a:t>
            </a:r>
            <a:r>
              <a:rPr sz="2600" spc="-30" dirty="0">
                <a:latin typeface="Calibri"/>
                <a:cs typeface="Calibri"/>
              </a:rPr>
              <a:t> </a:t>
            </a:r>
            <a:r>
              <a:rPr sz="2600" spc="10" dirty="0">
                <a:latin typeface="Calibri"/>
                <a:cs typeface="Calibri"/>
              </a:rPr>
              <a:t>T</a:t>
            </a:r>
            <a:r>
              <a:rPr sz="2600" spc="-5" dirty="0">
                <a:latin typeface="Calibri"/>
                <a:cs typeface="Calibri"/>
              </a:rPr>
              <a:t> consider</a:t>
            </a:r>
            <a:r>
              <a:rPr sz="2600" spc="-85" dirty="0">
                <a:latin typeface="Calibri"/>
                <a:cs typeface="Calibri"/>
              </a:rPr>
              <a:t> </a:t>
            </a:r>
            <a:r>
              <a:rPr sz="2600" spc="20" dirty="0">
                <a:latin typeface="Calibri"/>
                <a:cs typeface="Calibri"/>
              </a:rPr>
              <a:t>to</a:t>
            </a:r>
            <a:r>
              <a:rPr sz="2600" spc="-40" dirty="0">
                <a:latin typeface="Calibri"/>
                <a:cs typeface="Calibri"/>
              </a:rPr>
              <a:t> </a:t>
            </a:r>
            <a:r>
              <a:rPr sz="2600" dirty="0">
                <a:latin typeface="Calibri"/>
                <a:cs typeface="Calibri"/>
              </a:rPr>
              <a:t>be</a:t>
            </a:r>
            <a:r>
              <a:rPr sz="2600" spc="-40" dirty="0">
                <a:latin typeface="Calibri"/>
                <a:cs typeface="Calibri"/>
              </a:rPr>
              <a:t> </a:t>
            </a:r>
            <a:r>
              <a:rPr sz="2600" dirty="0">
                <a:latin typeface="Calibri"/>
                <a:cs typeface="Calibri"/>
              </a:rPr>
              <a:t>won</a:t>
            </a:r>
            <a:endParaRPr sz="2600">
              <a:latin typeface="Calibri"/>
              <a:cs typeface="Calibri"/>
            </a:endParaRPr>
          </a:p>
          <a:p>
            <a:pPr marL="241300" indent="-229235">
              <a:lnSpc>
                <a:spcPct val="100000"/>
              </a:lnSpc>
              <a:spcBef>
                <a:spcPts val="110"/>
              </a:spcBef>
              <a:buFont typeface="Arial MT"/>
              <a:buChar char="•"/>
              <a:tabLst>
                <a:tab pos="241935" algn="l"/>
              </a:tabLst>
            </a:pPr>
            <a:r>
              <a:rPr sz="2600" spc="-25" dirty="0">
                <a:latin typeface="Calibri"/>
                <a:cs typeface="Calibri"/>
              </a:rPr>
              <a:t>‘dgpa’</a:t>
            </a:r>
            <a:r>
              <a:rPr sz="2600" spc="10" dirty="0">
                <a:latin typeface="Calibri"/>
                <a:cs typeface="Calibri"/>
              </a:rPr>
              <a:t> &lt;</a:t>
            </a:r>
            <a:r>
              <a:rPr sz="2600" spc="-30" dirty="0">
                <a:latin typeface="Calibri"/>
                <a:cs typeface="Calibri"/>
              </a:rPr>
              <a:t> </a:t>
            </a:r>
            <a:r>
              <a:rPr sz="2600" spc="10" dirty="0">
                <a:latin typeface="Calibri"/>
                <a:cs typeface="Calibri"/>
              </a:rPr>
              <a:t>T</a:t>
            </a:r>
            <a:r>
              <a:rPr sz="2600" spc="-5" dirty="0">
                <a:latin typeface="Calibri"/>
                <a:cs typeface="Calibri"/>
              </a:rPr>
              <a:t> consider</a:t>
            </a:r>
            <a:r>
              <a:rPr sz="2600" spc="-85" dirty="0">
                <a:latin typeface="Calibri"/>
                <a:cs typeface="Calibri"/>
              </a:rPr>
              <a:t> </a:t>
            </a:r>
            <a:r>
              <a:rPr sz="2600" spc="15" dirty="0">
                <a:latin typeface="Calibri"/>
                <a:cs typeface="Calibri"/>
              </a:rPr>
              <a:t>to</a:t>
            </a:r>
            <a:r>
              <a:rPr sz="2600" spc="-35" dirty="0">
                <a:latin typeface="Calibri"/>
                <a:cs typeface="Calibri"/>
              </a:rPr>
              <a:t> </a:t>
            </a:r>
            <a:r>
              <a:rPr sz="2600" dirty="0">
                <a:latin typeface="Calibri"/>
                <a:cs typeface="Calibri"/>
              </a:rPr>
              <a:t>be</a:t>
            </a:r>
            <a:r>
              <a:rPr sz="2600" spc="-35" dirty="0">
                <a:latin typeface="Calibri"/>
                <a:cs typeface="Calibri"/>
              </a:rPr>
              <a:t> </a:t>
            </a:r>
            <a:r>
              <a:rPr sz="2600" spc="5" dirty="0">
                <a:latin typeface="Calibri"/>
                <a:cs typeface="Calibri"/>
              </a:rPr>
              <a:t>lost</a:t>
            </a:r>
            <a:endParaRPr sz="2600">
              <a:latin typeface="Calibri"/>
              <a:cs typeface="Calibri"/>
            </a:endParaRPr>
          </a:p>
          <a:p>
            <a:pPr>
              <a:lnSpc>
                <a:spcPct val="100000"/>
              </a:lnSpc>
              <a:spcBef>
                <a:spcPts val="30"/>
              </a:spcBef>
              <a:buChar char="•"/>
            </a:pPr>
            <a:endParaRPr sz="2650">
              <a:latin typeface="Calibri"/>
              <a:cs typeface="Calibri"/>
            </a:endParaRPr>
          </a:p>
          <a:p>
            <a:pPr marL="241300" indent="-229235">
              <a:lnSpc>
                <a:spcPct val="100000"/>
              </a:lnSpc>
              <a:buFont typeface="Arial MT"/>
              <a:buChar char="•"/>
              <a:tabLst>
                <a:tab pos="241935" algn="l"/>
              </a:tabLst>
            </a:pPr>
            <a:r>
              <a:rPr sz="2600" spc="10" dirty="0">
                <a:latin typeface="Calibri"/>
                <a:cs typeface="Calibri"/>
              </a:rPr>
              <a:t>T</a:t>
            </a:r>
            <a:r>
              <a:rPr sz="2600" spc="-5" dirty="0">
                <a:latin typeface="Calibri"/>
                <a:cs typeface="Calibri"/>
              </a:rPr>
              <a:t> </a:t>
            </a:r>
            <a:r>
              <a:rPr sz="2600" spc="5" dirty="0">
                <a:latin typeface="Calibri"/>
                <a:cs typeface="Calibri"/>
              </a:rPr>
              <a:t>is</a:t>
            </a:r>
            <a:r>
              <a:rPr sz="2600" spc="-45" dirty="0">
                <a:latin typeface="Calibri"/>
                <a:cs typeface="Calibri"/>
              </a:rPr>
              <a:t> </a:t>
            </a:r>
            <a:r>
              <a:rPr sz="2600" spc="5" dirty="0">
                <a:latin typeface="Calibri"/>
                <a:cs typeface="Calibri"/>
              </a:rPr>
              <a:t>called</a:t>
            </a:r>
            <a:r>
              <a:rPr sz="2600" spc="-100" dirty="0">
                <a:latin typeface="Calibri"/>
                <a:cs typeface="Calibri"/>
              </a:rPr>
              <a:t> </a:t>
            </a:r>
            <a:r>
              <a:rPr sz="2600" dirty="0">
                <a:latin typeface="Calibri"/>
                <a:cs typeface="Calibri"/>
              </a:rPr>
              <a:t>decision</a:t>
            </a:r>
            <a:r>
              <a:rPr sz="2600" spc="-25" dirty="0">
                <a:latin typeface="Calibri"/>
                <a:cs typeface="Calibri"/>
              </a:rPr>
              <a:t> </a:t>
            </a:r>
            <a:r>
              <a:rPr sz="2600" spc="-10" dirty="0">
                <a:latin typeface="Calibri"/>
                <a:cs typeface="Calibri"/>
              </a:rPr>
              <a:t>boundary</a:t>
            </a:r>
            <a:r>
              <a:rPr sz="2600" spc="85" dirty="0">
                <a:latin typeface="Calibri"/>
                <a:cs typeface="Calibri"/>
              </a:rPr>
              <a:t> </a:t>
            </a:r>
            <a:r>
              <a:rPr sz="2600" spc="-10" dirty="0">
                <a:latin typeface="Calibri"/>
                <a:cs typeface="Calibri"/>
              </a:rPr>
              <a:t>or </a:t>
            </a:r>
            <a:r>
              <a:rPr sz="2600" spc="-5" dirty="0">
                <a:latin typeface="Calibri"/>
                <a:cs typeface="Calibri"/>
              </a:rPr>
              <a:t>threshold.</a:t>
            </a:r>
            <a:endParaRPr sz="2600">
              <a:latin typeface="Calibri"/>
              <a:cs typeface="Calibri"/>
            </a:endParaRPr>
          </a:p>
          <a:p>
            <a:pPr marL="241300" indent="-229235">
              <a:lnSpc>
                <a:spcPts val="3025"/>
              </a:lnSpc>
              <a:spcBef>
                <a:spcPts val="30"/>
              </a:spcBef>
              <a:buFont typeface="Arial MT"/>
              <a:buChar char="•"/>
              <a:tabLst>
                <a:tab pos="241935" algn="l"/>
                <a:tab pos="3125470" algn="l"/>
              </a:tabLst>
            </a:pPr>
            <a:r>
              <a:rPr sz="2600" spc="10" dirty="0">
                <a:latin typeface="Calibri"/>
                <a:cs typeface="Calibri"/>
              </a:rPr>
              <a:t>If</a:t>
            </a:r>
            <a:r>
              <a:rPr sz="2600" spc="-40" dirty="0">
                <a:latin typeface="Calibri"/>
                <a:cs typeface="Calibri"/>
              </a:rPr>
              <a:t> </a:t>
            </a:r>
            <a:r>
              <a:rPr sz="2600" spc="5" dirty="0">
                <a:latin typeface="Calibri"/>
                <a:cs typeface="Calibri"/>
              </a:rPr>
              <a:t>T=-1,</a:t>
            </a:r>
            <a:r>
              <a:rPr sz="2600" spc="-35" dirty="0">
                <a:latin typeface="Calibri"/>
                <a:cs typeface="Calibri"/>
              </a:rPr>
              <a:t> </a:t>
            </a:r>
            <a:r>
              <a:rPr sz="2600" spc="-20" dirty="0">
                <a:latin typeface="Calibri"/>
                <a:cs typeface="Calibri"/>
              </a:rPr>
              <a:t>four</a:t>
            </a:r>
            <a:r>
              <a:rPr sz="2600" dirty="0">
                <a:latin typeface="Calibri"/>
                <a:cs typeface="Calibri"/>
              </a:rPr>
              <a:t> </a:t>
            </a:r>
            <a:r>
              <a:rPr sz="2600" spc="5" dirty="0">
                <a:latin typeface="Calibri"/>
                <a:cs typeface="Calibri"/>
              </a:rPr>
              <a:t>samples	</a:t>
            </a:r>
            <a:r>
              <a:rPr sz="2600" spc="10" dirty="0">
                <a:latin typeface="Calibri"/>
                <a:cs typeface="Calibri"/>
              </a:rPr>
              <a:t>in</a:t>
            </a:r>
            <a:r>
              <a:rPr sz="2600" spc="-100" dirty="0">
                <a:latin typeface="Calibri"/>
                <a:cs typeface="Calibri"/>
              </a:rPr>
              <a:t> </a:t>
            </a:r>
            <a:r>
              <a:rPr sz="2600" spc="5" dirty="0">
                <a:latin typeface="Calibri"/>
                <a:cs typeface="Calibri"/>
              </a:rPr>
              <a:t>the</a:t>
            </a:r>
            <a:r>
              <a:rPr sz="2600" spc="-40" dirty="0">
                <a:latin typeface="Calibri"/>
                <a:cs typeface="Calibri"/>
              </a:rPr>
              <a:t> </a:t>
            </a:r>
            <a:r>
              <a:rPr sz="2600" spc="-5" dirty="0">
                <a:latin typeface="Calibri"/>
                <a:cs typeface="Calibri"/>
              </a:rPr>
              <a:t>original</a:t>
            </a:r>
            <a:r>
              <a:rPr sz="2600" spc="70" dirty="0">
                <a:latin typeface="Calibri"/>
                <a:cs typeface="Calibri"/>
              </a:rPr>
              <a:t> </a:t>
            </a:r>
            <a:r>
              <a:rPr sz="2600" spc="10" dirty="0">
                <a:latin typeface="Calibri"/>
                <a:cs typeface="Calibri"/>
              </a:rPr>
              <a:t>data</a:t>
            </a:r>
            <a:r>
              <a:rPr sz="2600" spc="-130" dirty="0">
                <a:latin typeface="Calibri"/>
                <a:cs typeface="Calibri"/>
              </a:rPr>
              <a:t> </a:t>
            </a:r>
            <a:r>
              <a:rPr sz="2600" spc="5" dirty="0">
                <a:latin typeface="Calibri"/>
                <a:cs typeface="Calibri"/>
              </a:rPr>
              <a:t>are</a:t>
            </a:r>
            <a:r>
              <a:rPr sz="2600" spc="-105" dirty="0">
                <a:latin typeface="Calibri"/>
                <a:cs typeface="Calibri"/>
              </a:rPr>
              <a:t> </a:t>
            </a:r>
            <a:r>
              <a:rPr sz="2600" spc="10" dirty="0">
                <a:latin typeface="Calibri"/>
                <a:cs typeface="Calibri"/>
              </a:rPr>
              <a:t>misclassified.</a:t>
            </a:r>
            <a:endParaRPr sz="2600">
              <a:latin typeface="Calibri"/>
              <a:cs typeface="Calibri"/>
            </a:endParaRPr>
          </a:p>
          <a:p>
            <a:pPr marL="699135" lvl="1" indent="-229235">
              <a:lnSpc>
                <a:spcPts val="2485"/>
              </a:lnSpc>
              <a:buFont typeface="Arial MT"/>
              <a:buChar char="•"/>
              <a:tabLst>
                <a:tab pos="698500" algn="l"/>
                <a:tab pos="699135" algn="l"/>
              </a:tabLst>
            </a:pPr>
            <a:r>
              <a:rPr sz="2150" spc="-5" dirty="0">
                <a:latin typeface="Calibri"/>
                <a:cs typeface="Calibri"/>
              </a:rPr>
              <a:t>Here</a:t>
            </a:r>
            <a:r>
              <a:rPr sz="2150" spc="75" dirty="0">
                <a:latin typeface="Calibri"/>
                <a:cs typeface="Calibri"/>
              </a:rPr>
              <a:t> </a:t>
            </a:r>
            <a:r>
              <a:rPr sz="2150" spc="10" dirty="0">
                <a:latin typeface="Calibri"/>
                <a:cs typeface="Calibri"/>
              </a:rPr>
              <a:t>3</a:t>
            </a:r>
            <a:r>
              <a:rPr sz="2150" spc="60" dirty="0">
                <a:latin typeface="Calibri"/>
                <a:cs typeface="Calibri"/>
              </a:rPr>
              <a:t> </a:t>
            </a:r>
            <a:r>
              <a:rPr sz="2150" dirty="0">
                <a:latin typeface="Calibri"/>
                <a:cs typeface="Calibri"/>
              </a:rPr>
              <a:t>winners</a:t>
            </a:r>
            <a:r>
              <a:rPr sz="2150" spc="15" dirty="0">
                <a:latin typeface="Calibri"/>
                <a:cs typeface="Calibri"/>
              </a:rPr>
              <a:t> </a:t>
            </a:r>
            <a:r>
              <a:rPr sz="2150" spc="5" dirty="0">
                <a:latin typeface="Calibri"/>
                <a:cs typeface="Calibri"/>
              </a:rPr>
              <a:t>are</a:t>
            </a:r>
            <a:r>
              <a:rPr sz="2150" spc="80" dirty="0">
                <a:latin typeface="Calibri"/>
                <a:cs typeface="Calibri"/>
              </a:rPr>
              <a:t> </a:t>
            </a:r>
            <a:r>
              <a:rPr sz="2150" spc="5" dirty="0">
                <a:latin typeface="Calibri"/>
                <a:cs typeface="Calibri"/>
              </a:rPr>
              <a:t>called</a:t>
            </a:r>
            <a:r>
              <a:rPr sz="2150" spc="20" dirty="0">
                <a:latin typeface="Calibri"/>
                <a:cs typeface="Calibri"/>
              </a:rPr>
              <a:t> </a:t>
            </a:r>
            <a:r>
              <a:rPr sz="2150" spc="-5" dirty="0">
                <a:latin typeface="Calibri"/>
                <a:cs typeface="Calibri"/>
              </a:rPr>
              <a:t>losers</a:t>
            </a:r>
            <a:r>
              <a:rPr sz="2150" spc="90" dirty="0">
                <a:latin typeface="Calibri"/>
                <a:cs typeface="Calibri"/>
              </a:rPr>
              <a:t> </a:t>
            </a:r>
            <a:r>
              <a:rPr sz="2150" spc="5" dirty="0">
                <a:latin typeface="Calibri"/>
                <a:cs typeface="Calibri"/>
              </a:rPr>
              <a:t>and</a:t>
            </a:r>
            <a:r>
              <a:rPr sz="2150" spc="20" dirty="0">
                <a:latin typeface="Calibri"/>
                <a:cs typeface="Calibri"/>
              </a:rPr>
              <a:t> </a:t>
            </a:r>
            <a:r>
              <a:rPr sz="2150" spc="-5" dirty="0">
                <a:latin typeface="Calibri"/>
                <a:cs typeface="Calibri"/>
              </a:rPr>
              <a:t>one</a:t>
            </a:r>
            <a:r>
              <a:rPr sz="2150" spc="80" dirty="0">
                <a:latin typeface="Calibri"/>
                <a:cs typeface="Calibri"/>
              </a:rPr>
              <a:t> </a:t>
            </a:r>
            <a:r>
              <a:rPr sz="2150" spc="-5" dirty="0">
                <a:latin typeface="Calibri"/>
                <a:cs typeface="Calibri"/>
              </a:rPr>
              <a:t>loser</a:t>
            </a:r>
            <a:r>
              <a:rPr sz="2150" spc="105" dirty="0">
                <a:latin typeface="Calibri"/>
                <a:cs typeface="Calibri"/>
              </a:rPr>
              <a:t> </a:t>
            </a:r>
            <a:r>
              <a:rPr sz="2150" spc="15" dirty="0">
                <a:latin typeface="Calibri"/>
                <a:cs typeface="Calibri"/>
              </a:rPr>
              <a:t>is </a:t>
            </a:r>
            <a:r>
              <a:rPr sz="2150" spc="5" dirty="0">
                <a:latin typeface="Calibri"/>
                <a:cs typeface="Calibri"/>
              </a:rPr>
              <a:t>called</a:t>
            </a:r>
            <a:r>
              <a:rPr sz="2150" spc="20" dirty="0">
                <a:latin typeface="Calibri"/>
                <a:cs typeface="Calibri"/>
              </a:rPr>
              <a:t> </a:t>
            </a:r>
            <a:r>
              <a:rPr sz="2150" spc="-30" dirty="0">
                <a:latin typeface="Calibri"/>
                <a:cs typeface="Calibri"/>
              </a:rPr>
              <a:t>winner.</a:t>
            </a:r>
            <a:endParaRPr sz="2150">
              <a:latin typeface="Calibri"/>
              <a:cs typeface="Calibri"/>
            </a:endParaRPr>
          </a:p>
          <a:p>
            <a:pPr marL="241300" marR="413384" indent="-229235">
              <a:lnSpc>
                <a:spcPct val="69800"/>
              </a:lnSpc>
              <a:spcBef>
                <a:spcPts val="990"/>
              </a:spcBef>
              <a:buFont typeface="Arial MT"/>
              <a:buChar char="•"/>
              <a:tabLst>
                <a:tab pos="241935" algn="l"/>
              </a:tabLst>
            </a:pPr>
            <a:r>
              <a:rPr sz="2600" spc="10" dirty="0">
                <a:solidFill>
                  <a:srgbClr val="FF0000"/>
                </a:solidFill>
                <a:latin typeface="Calibri"/>
                <a:cs typeface="Calibri"/>
              </a:rPr>
              <a:t>If</a:t>
            </a:r>
            <a:r>
              <a:rPr sz="2600" spc="-40" dirty="0">
                <a:solidFill>
                  <a:srgbClr val="FF0000"/>
                </a:solidFill>
                <a:latin typeface="Calibri"/>
                <a:cs typeface="Calibri"/>
              </a:rPr>
              <a:t> </a:t>
            </a:r>
            <a:r>
              <a:rPr sz="2600" spc="5" dirty="0">
                <a:solidFill>
                  <a:srgbClr val="FF0000"/>
                </a:solidFill>
                <a:latin typeface="Calibri"/>
                <a:cs typeface="Calibri"/>
              </a:rPr>
              <a:t>T=0.8,</a:t>
            </a:r>
            <a:r>
              <a:rPr sz="2600" spc="-120" dirty="0">
                <a:solidFill>
                  <a:srgbClr val="FF0000"/>
                </a:solidFill>
                <a:latin typeface="Calibri"/>
                <a:cs typeface="Calibri"/>
              </a:rPr>
              <a:t> </a:t>
            </a:r>
            <a:r>
              <a:rPr sz="2600" dirty="0">
                <a:solidFill>
                  <a:srgbClr val="FF0000"/>
                </a:solidFill>
                <a:latin typeface="Calibri"/>
                <a:cs typeface="Calibri"/>
              </a:rPr>
              <a:t>results</a:t>
            </a:r>
            <a:r>
              <a:rPr sz="2600" spc="-35" dirty="0">
                <a:solidFill>
                  <a:srgbClr val="FF0000"/>
                </a:solidFill>
                <a:latin typeface="Calibri"/>
                <a:cs typeface="Calibri"/>
              </a:rPr>
              <a:t> </a:t>
            </a:r>
            <a:r>
              <a:rPr sz="2600" spc="10" dirty="0">
                <a:solidFill>
                  <a:srgbClr val="FF0000"/>
                </a:solidFill>
                <a:latin typeface="Calibri"/>
                <a:cs typeface="Calibri"/>
              </a:rPr>
              <a:t>in</a:t>
            </a:r>
            <a:r>
              <a:rPr sz="2600" spc="-25" dirty="0">
                <a:solidFill>
                  <a:srgbClr val="FF0000"/>
                </a:solidFill>
                <a:latin typeface="Calibri"/>
                <a:cs typeface="Calibri"/>
              </a:rPr>
              <a:t> </a:t>
            </a:r>
            <a:r>
              <a:rPr sz="2600" dirty="0">
                <a:solidFill>
                  <a:srgbClr val="FF0000"/>
                </a:solidFill>
                <a:latin typeface="Calibri"/>
                <a:cs typeface="Calibri"/>
              </a:rPr>
              <a:t>no</a:t>
            </a:r>
            <a:r>
              <a:rPr sz="2600" spc="-25" dirty="0">
                <a:solidFill>
                  <a:srgbClr val="FF0000"/>
                </a:solidFill>
                <a:latin typeface="Calibri"/>
                <a:cs typeface="Calibri"/>
              </a:rPr>
              <a:t> </a:t>
            </a:r>
            <a:r>
              <a:rPr sz="2600" spc="5" dirty="0">
                <a:solidFill>
                  <a:srgbClr val="FF0000"/>
                </a:solidFill>
                <a:latin typeface="Calibri"/>
                <a:cs typeface="Calibri"/>
              </a:rPr>
              <a:t>samples</a:t>
            </a:r>
            <a:r>
              <a:rPr sz="2600" spc="-40" dirty="0">
                <a:solidFill>
                  <a:srgbClr val="FF0000"/>
                </a:solidFill>
                <a:latin typeface="Calibri"/>
                <a:cs typeface="Calibri"/>
              </a:rPr>
              <a:t> </a:t>
            </a:r>
            <a:r>
              <a:rPr sz="2600" spc="-15" dirty="0">
                <a:solidFill>
                  <a:srgbClr val="FF0000"/>
                </a:solidFill>
                <a:latin typeface="Calibri"/>
                <a:cs typeface="Calibri"/>
              </a:rPr>
              <a:t>from</a:t>
            </a:r>
            <a:r>
              <a:rPr sz="2600" spc="15" dirty="0">
                <a:solidFill>
                  <a:srgbClr val="FF0000"/>
                </a:solidFill>
                <a:latin typeface="Calibri"/>
                <a:cs typeface="Calibri"/>
              </a:rPr>
              <a:t> </a:t>
            </a:r>
            <a:r>
              <a:rPr sz="2600" spc="5" dirty="0">
                <a:solidFill>
                  <a:srgbClr val="FF0000"/>
                </a:solidFill>
                <a:latin typeface="Calibri"/>
                <a:cs typeface="Calibri"/>
              </a:rPr>
              <a:t>the</a:t>
            </a:r>
            <a:r>
              <a:rPr sz="2600" spc="-25" dirty="0">
                <a:solidFill>
                  <a:srgbClr val="FF0000"/>
                </a:solidFill>
                <a:latin typeface="Calibri"/>
                <a:cs typeface="Calibri"/>
              </a:rPr>
              <a:t> </a:t>
            </a:r>
            <a:r>
              <a:rPr sz="2600" dirty="0">
                <a:solidFill>
                  <a:srgbClr val="FF0000"/>
                </a:solidFill>
                <a:latin typeface="Calibri"/>
                <a:cs typeface="Calibri"/>
              </a:rPr>
              <a:t>loser</a:t>
            </a:r>
            <a:r>
              <a:rPr sz="2600" spc="-5" dirty="0">
                <a:solidFill>
                  <a:srgbClr val="FF0000"/>
                </a:solidFill>
                <a:latin typeface="Calibri"/>
                <a:cs typeface="Calibri"/>
              </a:rPr>
              <a:t> </a:t>
            </a:r>
            <a:r>
              <a:rPr sz="2600" spc="15" dirty="0">
                <a:solidFill>
                  <a:srgbClr val="FF0000"/>
                </a:solidFill>
                <a:latin typeface="Calibri"/>
                <a:cs typeface="Calibri"/>
              </a:rPr>
              <a:t>class</a:t>
            </a:r>
            <a:r>
              <a:rPr sz="2600" spc="-114" dirty="0">
                <a:solidFill>
                  <a:srgbClr val="FF0000"/>
                </a:solidFill>
                <a:latin typeface="Calibri"/>
                <a:cs typeface="Calibri"/>
              </a:rPr>
              <a:t> </a:t>
            </a:r>
            <a:r>
              <a:rPr sz="2600" spc="-10" dirty="0">
                <a:solidFill>
                  <a:srgbClr val="FF0000"/>
                </a:solidFill>
                <a:latin typeface="Calibri"/>
                <a:cs typeface="Calibri"/>
              </a:rPr>
              <a:t>being</a:t>
            </a:r>
            <a:r>
              <a:rPr sz="2600" spc="-30" dirty="0">
                <a:solidFill>
                  <a:srgbClr val="FF0000"/>
                </a:solidFill>
                <a:latin typeface="Calibri"/>
                <a:cs typeface="Calibri"/>
              </a:rPr>
              <a:t> </a:t>
            </a:r>
            <a:r>
              <a:rPr sz="2600" spc="10" dirty="0">
                <a:solidFill>
                  <a:srgbClr val="FF0000"/>
                </a:solidFill>
                <a:latin typeface="Calibri"/>
                <a:cs typeface="Calibri"/>
              </a:rPr>
              <a:t>misclassified</a:t>
            </a:r>
            <a:r>
              <a:rPr sz="2600" spc="-170" dirty="0">
                <a:solidFill>
                  <a:srgbClr val="FF0000"/>
                </a:solidFill>
                <a:latin typeface="Calibri"/>
                <a:cs typeface="Calibri"/>
              </a:rPr>
              <a:t> </a:t>
            </a:r>
            <a:r>
              <a:rPr sz="2600" spc="15" dirty="0">
                <a:solidFill>
                  <a:srgbClr val="FF0000"/>
                </a:solidFill>
                <a:latin typeface="Calibri"/>
                <a:cs typeface="Calibri"/>
              </a:rPr>
              <a:t>as </a:t>
            </a:r>
            <a:r>
              <a:rPr sz="2600" spc="-570" dirty="0">
                <a:solidFill>
                  <a:srgbClr val="FF0000"/>
                </a:solidFill>
                <a:latin typeface="Calibri"/>
                <a:cs typeface="Calibri"/>
              </a:rPr>
              <a:t> </a:t>
            </a:r>
            <a:r>
              <a:rPr sz="2600" spc="-40" dirty="0">
                <a:solidFill>
                  <a:srgbClr val="FF0000"/>
                </a:solidFill>
                <a:latin typeface="Calibri"/>
                <a:cs typeface="Calibri"/>
              </a:rPr>
              <a:t>winner, </a:t>
            </a:r>
            <a:r>
              <a:rPr sz="2600" spc="-10" dirty="0">
                <a:solidFill>
                  <a:srgbClr val="FF0000"/>
                </a:solidFill>
                <a:latin typeface="Calibri"/>
                <a:cs typeface="Calibri"/>
              </a:rPr>
              <a:t>but </a:t>
            </a:r>
            <a:r>
              <a:rPr sz="2600" spc="10" dirty="0">
                <a:solidFill>
                  <a:srgbClr val="FF0000"/>
                </a:solidFill>
                <a:latin typeface="Calibri"/>
                <a:cs typeface="Calibri"/>
              </a:rPr>
              <a:t>5 </a:t>
            </a:r>
            <a:r>
              <a:rPr sz="2600" spc="5" dirty="0">
                <a:solidFill>
                  <a:srgbClr val="FF0000"/>
                </a:solidFill>
                <a:latin typeface="Calibri"/>
                <a:cs typeface="Calibri"/>
              </a:rPr>
              <a:t>samples </a:t>
            </a:r>
            <a:r>
              <a:rPr sz="2600" spc="-20" dirty="0">
                <a:solidFill>
                  <a:srgbClr val="FF0000"/>
                </a:solidFill>
                <a:latin typeface="Calibri"/>
                <a:cs typeface="Calibri"/>
              </a:rPr>
              <a:t>from </a:t>
            </a:r>
            <a:r>
              <a:rPr sz="2600" spc="5" dirty="0">
                <a:solidFill>
                  <a:srgbClr val="FF0000"/>
                </a:solidFill>
                <a:latin typeface="Calibri"/>
                <a:cs typeface="Calibri"/>
              </a:rPr>
              <a:t>the </a:t>
            </a:r>
            <a:r>
              <a:rPr sz="2600" spc="-5" dirty="0">
                <a:solidFill>
                  <a:srgbClr val="FF0000"/>
                </a:solidFill>
                <a:latin typeface="Calibri"/>
                <a:cs typeface="Calibri"/>
              </a:rPr>
              <a:t>winner </a:t>
            </a:r>
            <a:r>
              <a:rPr sz="2600" spc="15" dirty="0">
                <a:solidFill>
                  <a:srgbClr val="FF0000"/>
                </a:solidFill>
                <a:latin typeface="Calibri"/>
                <a:cs typeface="Calibri"/>
              </a:rPr>
              <a:t>class </a:t>
            </a:r>
            <a:r>
              <a:rPr sz="2600" spc="-5" dirty="0">
                <a:solidFill>
                  <a:srgbClr val="FF0000"/>
                </a:solidFill>
                <a:latin typeface="Calibri"/>
                <a:cs typeface="Calibri"/>
              </a:rPr>
              <a:t>would </a:t>
            </a:r>
            <a:r>
              <a:rPr sz="2600" dirty="0">
                <a:solidFill>
                  <a:srgbClr val="FF0000"/>
                </a:solidFill>
                <a:latin typeface="Calibri"/>
                <a:cs typeface="Calibri"/>
              </a:rPr>
              <a:t>be </a:t>
            </a:r>
            <a:r>
              <a:rPr sz="2600" spc="15" dirty="0">
                <a:solidFill>
                  <a:srgbClr val="FF0000"/>
                </a:solidFill>
                <a:latin typeface="Calibri"/>
                <a:cs typeface="Calibri"/>
              </a:rPr>
              <a:t>misclassified as </a:t>
            </a:r>
            <a:r>
              <a:rPr sz="2600" spc="20" dirty="0">
                <a:solidFill>
                  <a:srgbClr val="FF0000"/>
                </a:solidFill>
                <a:latin typeface="Calibri"/>
                <a:cs typeface="Calibri"/>
              </a:rPr>
              <a:t> </a:t>
            </a:r>
            <a:r>
              <a:rPr sz="2600" spc="-40" dirty="0">
                <a:solidFill>
                  <a:srgbClr val="FF0000"/>
                </a:solidFill>
                <a:latin typeface="Calibri"/>
                <a:cs typeface="Calibri"/>
              </a:rPr>
              <a:t>loser.</a:t>
            </a:r>
            <a:endParaRPr sz="2600">
              <a:latin typeface="Calibri"/>
              <a:cs typeface="Calibri"/>
            </a:endParaRPr>
          </a:p>
          <a:p>
            <a:pPr marL="241300" marR="306705" indent="-229235">
              <a:lnSpc>
                <a:spcPct val="69800"/>
              </a:lnSpc>
              <a:spcBef>
                <a:spcPts val="1055"/>
              </a:spcBef>
              <a:buFont typeface="Arial MT"/>
              <a:buChar char="•"/>
              <a:tabLst>
                <a:tab pos="241935" algn="l"/>
              </a:tabLst>
            </a:pPr>
            <a:r>
              <a:rPr sz="2600" spc="10" dirty="0">
                <a:latin typeface="Calibri"/>
                <a:cs typeface="Calibri"/>
              </a:rPr>
              <a:t>IF</a:t>
            </a:r>
            <a:r>
              <a:rPr sz="2600" spc="-60" dirty="0">
                <a:latin typeface="Calibri"/>
                <a:cs typeface="Calibri"/>
              </a:rPr>
              <a:t> </a:t>
            </a:r>
            <a:r>
              <a:rPr sz="2600" spc="10" dirty="0">
                <a:latin typeface="Calibri"/>
                <a:cs typeface="Calibri"/>
              </a:rPr>
              <a:t>T=-6.5,</a:t>
            </a:r>
            <a:r>
              <a:rPr sz="2600" spc="-40" dirty="0">
                <a:latin typeface="Calibri"/>
                <a:cs typeface="Calibri"/>
              </a:rPr>
              <a:t> </a:t>
            </a:r>
            <a:r>
              <a:rPr sz="2600" dirty="0">
                <a:latin typeface="Calibri"/>
                <a:cs typeface="Calibri"/>
              </a:rPr>
              <a:t>results</a:t>
            </a:r>
            <a:r>
              <a:rPr sz="2600" spc="-110" dirty="0">
                <a:latin typeface="Calibri"/>
                <a:cs typeface="Calibri"/>
              </a:rPr>
              <a:t> </a:t>
            </a:r>
            <a:r>
              <a:rPr sz="2600" spc="-5" dirty="0">
                <a:latin typeface="Calibri"/>
                <a:cs typeface="Calibri"/>
              </a:rPr>
              <a:t>no</a:t>
            </a:r>
            <a:r>
              <a:rPr sz="2600" spc="55" dirty="0">
                <a:latin typeface="Calibri"/>
                <a:cs typeface="Calibri"/>
              </a:rPr>
              <a:t> </a:t>
            </a:r>
            <a:r>
              <a:rPr sz="2600" spc="5" dirty="0">
                <a:latin typeface="Calibri"/>
                <a:cs typeface="Calibri"/>
              </a:rPr>
              <a:t>samples</a:t>
            </a:r>
            <a:r>
              <a:rPr sz="2600" spc="-110" dirty="0">
                <a:latin typeface="Calibri"/>
                <a:cs typeface="Calibri"/>
              </a:rPr>
              <a:t> </a:t>
            </a:r>
            <a:r>
              <a:rPr sz="2600" spc="-20" dirty="0">
                <a:latin typeface="Calibri"/>
                <a:cs typeface="Calibri"/>
              </a:rPr>
              <a:t>from</a:t>
            </a:r>
            <a:r>
              <a:rPr sz="2600" spc="20" dirty="0">
                <a:latin typeface="Calibri"/>
                <a:cs typeface="Calibri"/>
              </a:rPr>
              <a:t> </a:t>
            </a:r>
            <a:r>
              <a:rPr sz="2600" spc="5" dirty="0">
                <a:latin typeface="Calibri"/>
                <a:cs typeface="Calibri"/>
              </a:rPr>
              <a:t>the</a:t>
            </a:r>
            <a:r>
              <a:rPr sz="2600" spc="-20" dirty="0">
                <a:latin typeface="Calibri"/>
                <a:cs typeface="Calibri"/>
              </a:rPr>
              <a:t> </a:t>
            </a:r>
            <a:r>
              <a:rPr sz="2600" spc="-5" dirty="0">
                <a:latin typeface="Calibri"/>
                <a:cs typeface="Calibri"/>
              </a:rPr>
              <a:t>winner</a:t>
            </a:r>
            <a:r>
              <a:rPr sz="2600" dirty="0">
                <a:latin typeface="Calibri"/>
                <a:cs typeface="Calibri"/>
              </a:rPr>
              <a:t> </a:t>
            </a:r>
            <a:r>
              <a:rPr sz="2600" spc="15" dirty="0">
                <a:latin typeface="Calibri"/>
                <a:cs typeface="Calibri"/>
              </a:rPr>
              <a:t>class</a:t>
            </a:r>
            <a:r>
              <a:rPr sz="2600" spc="-110" dirty="0">
                <a:latin typeface="Calibri"/>
                <a:cs typeface="Calibri"/>
              </a:rPr>
              <a:t> </a:t>
            </a:r>
            <a:r>
              <a:rPr sz="2600" spc="-10" dirty="0">
                <a:latin typeface="Calibri"/>
                <a:cs typeface="Calibri"/>
              </a:rPr>
              <a:t>being</a:t>
            </a:r>
            <a:r>
              <a:rPr sz="2600" spc="60" dirty="0">
                <a:latin typeface="Calibri"/>
                <a:cs typeface="Calibri"/>
              </a:rPr>
              <a:t> </a:t>
            </a:r>
            <a:r>
              <a:rPr sz="2600" spc="10" dirty="0">
                <a:latin typeface="Calibri"/>
                <a:cs typeface="Calibri"/>
              </a:rPr>
              <a:t>misclassified</a:t>
            </a:r>
            <a:r>
              <a:rPr sz="2600" spc="-240" dirty="0">
                <a:latin typeface="Calibri"/>
                <a:cs typeface="Calibri"/>
              </a:rPr>
              <a:t> </a:t>
            </a:r>
            <a:r>
              <a:rPr sz="2600" spc="15" dirty="0">
                <a:latin typeface="Calibri"/>
                <a:cs typeface="Calibri"/>
              </a:rPr>
              <a:t>as </a:t>
            </a:r>
            <a:r>
              <a:rPr sz="2600" spc="-570" dirty="0">
                <a:latin typeface="Calibri"/>
                <a:cs typeface="Calibri"/>
              </a:rPr>
              <a:t> </a:t>
            </a:r>
            <a:r>
              <a:rPr sz="2600" spc="-10" dirty="0">
                <a:latin typeface="Calibri"/>
                <a:cs typeface="Calibri"/>
              </a:rPr>
              <a:t>losers,</a:t>
            </a:r>
            <a:r>
              <a:rPr sz="2600" spc="20" dirty="0">
                <a:latin typeface="Calibri"/>
                <a:cs typeface="Calibri"/>
              </a:rPr>
              <a:t> </a:t>
            </a:r>
            <a:r>
              <a:rPr sz="2600" spc="-10" dirty="0">
                <a:latin typeface="Calibri"/>
                <a:cs typeface="Calibri"/>
              </a:rPr>
              <a:t>but</a:t>
            </a:r>
            <a:r>
              <a:rPr sz="2600" spc="-45" dirty="0">
                <a:latin typeface="Calibri"/>
                <a:cs typeface="Calibri"/>
              </a:rPr>
              <a:t> </a:t>
            </a:r>
            <a:r>
              <a:rPr sz="2600" spc="10" dirty="0">
                <a:latin typeface="Calibri"/>
                <a:cs typeface="Calibri"/>
              </a:rPr>
              <a:t>7</a:t>
            </a:r>
            <a:r>
              <a:rPr sz="2600" spc="25" dirty="0">
                <a:latin typeface="Calibri"/>
                <a:cs typeface="Calibri"/>
              </a:rPr>
              <a:t> </a:t>
            </a:r>
            <a:r>
              <a:rPr sz="2600" spc="5" dirty="0">
                <a:latin typeface="Calibri"/>
                <a:cs typeface="Calibri"/>
              </a:rPr>
              <a:t>samples</a:t>
            </a:r>
            <a:r>
              <a:rPr sz="2600" spc="-120" dirty="0">
                <a:latin typeface="Calibri"/>
                <a:cs typeface="Calibri"/>
              </a:rPr>
              <a:t> </a:t>
            </a:r>
            <a:r>
              <a:rPr sz="2600" spc="-20" dirty="0">
                <a:latin typeface="Calibri"/>
                <a:cs typeface="Calibri"/>
              </a:rPr>
              <a:t>from</a:t>
            </a:r>
            <a:r>
              <a:rPr sz="2600" spc="15" dirty="0">
                <a:latin typeface="Calibri"/>
                <a:cs typeface="Calibri"/>
              </a:rPr>
              <a:t> </a:t>
            </a:r>
            <a:r>
              <a:rPr sz="2600" spc="5" dirty="0">
                <a:latin typeface="Calibri"/>
                <a:cs typeface="Calibri"/>
              </a:rPr>
              <a:t>the</a:t>
            </a:r>
            <a:r>
              <a:rPr sz="2600" spc="-30" dirty="0">
                <a:latin typeface="Calibri"/>
                <a:cs typeface="Calibri"/>
              </a:rPr>
              <a:t> </a:t>
            </a:r>
            <a:r>
              <a:rPr sz="2600" dirty="0">
                <a:latin typeface="Calibri"/>
                <a:cs typeface="Calibri"/>
              </a:rPr>
              <a:t>loser</a:t>
            </a:r>
            <a:r>
              <a:rPr sz="2600" spc="-10" dirty="0">
                <a:latin typeface="Calibri"/>
                <a:cs typeface="Calibri"/>
              </a:rPr>
              <a:t> </a:t>
            </a:r>
            <a:r>
              <a:rPr sz="2600" dirty="0">
                <a:latin typeface="Calibri"/>
                <a:cs typeface="Calibri"/>
              </a:rPr>
              <a:t>would</a:t>
            </a:r>
            <a:r>
              <a:rPr sz="2600" spc="-25" dirty="0">
                <a:latin typeface="Calibri"/>
                <a:cs typeface="Calibri"/>
              </a:rPr>
              <a:t> </a:t>
            </a:r>
            <a:r>
              <a:rPr sz="2600" dirty="0">
                <a:latin typeface="Calibri"/>
                <a:cs typeface="Calibri"/>
              </a:rPr>
              <a:t>be</a:t>
            </a:r>
            <a:r>
              <a:rPr sz="2600" spc="-30" dirty="0">
                <a:latin typeface="Calibri"/>
                <a:cs typeface="Calibri"/>
              </a:rPr>
              <a:t> </a:t>
            </a:r>
            <a:r>
              <a:rPr sz="2600" spc="15" dirty="0">
                <a:latin typeface="Calibri"/>
                <a:cs typeface="Calibri"/>
              </a:rPr>
              <a:t>misclassified</a:t>
            </a:r>
            <a:r>
              <a:rPr sz="2600" spc="-240" dirty="0">
                <a:latin typeface="Calibri"/>
                <a:cs typeface="Calibri"/>
              </a:rPr>
              <a:t> </a:t>
            </a:r>
            <a:r>
              <a:rPr sz="2600" spc="15" dirty="0">
                <a:latin typeface="Calibri"/>
                <a:cs typeface="Calibri"/>
              </a:rPr>
              <a:t>as</a:t>
            </a:r>
            <a:r>
              <a:rPr sz="2600" spc="-45" dirty="0">
                <a:latin typeface="Calibri"/>
                <a:cs typeface="Calibri"/>
              </a:rPr>
              <a:t> </a:t>
            </a:r>
            <a:r>
              <a:rPr sz="2600" spc="-15" dirty="0">
                <a:latin typeface="Calibri"/>
                <a:cs typeface="Calibri"/>
              </a:rPr>
              <a:t>winners.</a:t>
            </a:r>
            <a:endParaRPr sz="2600">
              <a:latin typeface="Calibri"/>
              <a:cs typeface="Calibri"/>
            </a:endParaRPr>
          </a:p>
          <a:p>
            <a:pPr marL="241300" marR="5080" indent="-229235">
              <a:lnSpc>
                <a:spcPct val="69800"/>
              </a:lnSpc>
              <a:spcBef>
                <a:spcPts val="975"/>
              </a:spcBef>
              <a:buFont typeface="Arial MT"/>
              <a:buChar char="•"/>
              <a:tabLst>
                <a:tab pos="241935" algn="l"/>
              </a:tabLst>
            </a:pPr>
            <a:r>
              <a:rPr sz="2600" spc="10" dirty="0">
                <a:solidFill>
                  <a:srgbClr val="FF0000"/>
                </a:solidFill>
                <a:latin typeface="Calibri"/>
                <a:cs typeface="Calibri"/>
              </a:rPr>
              <a:t>By</a:t>
            </a:r>
            <a:r>
              <a:rPr sz="2600" spc="-55" dirty="0">
                <a:solidFill>
                  <a:srgbClr val="FF0000"/>
                </a:solidFill>
                <a:latin typeface="Calibri"/>
                <a:cs typeface="Calibri"/>
              </a:rPr>
              <a:t> </a:t>
            </a:r>
            <a:r>
              <a:rPr sz="2600" spc="-5" dirty="0">
                <a:solidFill>
                  <a:srgbClr val="FF0000"/>
                </a:solidFill>
                <a:latin typeface="Calibri"/>
                <a:cs typeface="Calibri"/>
              </a:rPr>
              <a:t>inspection,</a:t>
            </a:r>
            <a:r>
              <a:rPr sz="2600" spc="-45" dirty="0">
                <a:solidFill>
                  <a:srgbClr val="FF0000"/>
                </a:solidFill>
                <a:latin typeface="Calibri"/>
                <a:cs typeface="Calibri"/>
              </a:rPr>
              <a:t> </a:t>
            </a:r>
            <a:r>
              <a:rPr sz="2600" spc="15" dirty="0">
                <a:solidFill>
                  <a:srgbClr val="FF0000"/>
                </a:solidFill>
                <a:latin typeface="Calibri"/>
                <a:cs typeface="Calibri"/>
              </a:rPr>
              <a:t>we</a:t>
            </a:r>
            <a:r>
              <a:rPr sz="2600" spc="-30" dirty="0">
                <a:solidFill>
                  <a:srgbClr val="FF0000"/>
                </a:solidFill>
                <a:latin typeface="Calibri"/>
                <a:cs typeface="Calibri"/>
              </a:rPr>
              <a:t> </a:t>
            </a:r>
            <a:r>
              <a:rPr sz="2600" spc="5" dirty="0">
                <a:solidFill>
                  <a:srgbClr val="FF0000"/>
                </a:solidFill>
                <a:latin typeface="Calibri"/>
                <a:cs typeface="Calibri"/>
              </a:rPr>
              <a:t>see</a:t>
            </a:r>
            <a:r>
              <a:rPr sz="2600" spc="-25" dirty="0">
                <a:solidFill>
                  <a:srgbClr val="FF0000"/>
                </a:solidFill>
                <a:latin typeface="Calibri"/>
                <a:cs typeface="Calibri"/>
              </a:rPr>
              <a:t> </a:t>
            </a:r>
            <a:r>
              <a:rPr sz="2600" spc="10" dirty="0">
                <a:solidFill>
                  <a:srgbClr val="FF0000"/>
                </a:solidFill>
                <a:latin typeface="Calibri"/>
                <a:cs typeface="Calibri"/>
              </a:rPr>
              <a:t>that</a:t>
            </a:r>
            <a:r>
              <a:rPr sz="2600" spc="-114" dirty="0">
                <a:solidFill>
                  <a:srgbClr val="FF0000"/>
                </a:solidFill>
                <a:latin typeface="Calibri"/>
                <a:cs typeface="Calibri"/>
              </a:rPr>
              <a:t> </a:t>
            </a:r>
            <a:r>
              <a:rPr sz="2600" spc="-5" dirty="0">
                <a:solidFill>
                  <a:srgbClr val="FF0000"/>
                </a:solidFill>
                <a:latin typeface="Calibri"/>
                <a:cs typeface="Calibri"/>
              </a:rPr>
              <a:t>when</a:t>
            </a:r>
            <a:r>
              <a:rPr sz="2600" spc="-15" dirty="0">
                <a:solidFill>
                  <a:srgbClr val="FF0000"/>
                </a:solidFill>
                <a:latin typeface="Calibri"/>
                <a:cs typeface="Calibri"/>
              </a:rPr>
              <a:t> </a:t>
            </a:r>
            <a:r>
              <a:rPr sz="2600" spc="10" dirty="0">
                <a:solidFill>
                  <a:srgbClr val="FF0000"/>
                </a:solidFill>
                <a:latin typeface="Calibri"/>
                <a:cs typeface="Calibri"/>
              </a:rPr>
              <a:t>a</a:t>
            </a:r>
            <a:r>
              <a:rPr sz="2600" spc="30" dirty="0">
                <a:solidFill>
                  <a:srgbClr val="FF0000"/>
                </a:solidFill>
                <a:latin typeface="Calibri"/>
                <a:cs typeface="Calibri"/>
              </a:rPr>
              <a:t> </a:t>
            </a:r>
            <a:r>
              <a:rPr sz="2600" dirty="0">
                <a:solidFill>
                  <a:srgbClr val="FF0000"/>
                </a:solidFill>
                <a:latin typeface="Calibri"/>
                <a:cs typeface="Calibri"/>
              </a:rPr>
              <a:t>decision</a:t>
            </a:r>
            <a:r>
              <a:rPr sz="2600" spc="-20" dirty="0">
                <a:solidFill>
                  <a:srgbClr val="FF0000"/>
                </a:solidFill>
                <a:latin typeface="Calibri"/>
                <a:cs typeface="Calibri"/>
              </a:rPr>
              <a:t> </a:t>
            </a:r>
            <a:r>
              <a:rPr sz="2600" spc="-10" dirty="0">
                <a:solidFill>
                  <a:srgbClr val="FF0000"/>
                </a:solidFill>
                <a:latin typeface="Calibri"/>
                <a:cs typeface="Calibri"/>
              </a:rPr>
              <a:t>boundary</a:t>
            </a:r>
            <a:r>
              <a:rPr sz="2600" spc="20" dirty="0">
                <a:solidFill>
                  <a:srgbClr val="FF0000"/>
                </a:solidFill>
                <a:latin typeface="Calibri"/>
                <a:cs typeface="Calibri"/>
              </a:rPr>
              <a:t> </a:t>
            </a:r>
            <a:r>
              <a:rPr sz="2600" spc="5" dirty="0">
                <a:solidFill>
                  <a:srgbClr val="FF0000"/>
                </a:solidFill>
                <a:latin typeface="Calibri"/>
                <a:cs typeface="Calibri"/>
              </a:rPr>
              <a:t>is</a:t>
            </a:r>
            <a:r>
              <a:rPr sz="2600" spc="30" dirty="0">
                <a:solidFill>
                  <a:srgbClr val="FF0000"/>
                </a:solidFill>
                <a:latin typeface="Calibri"/>
                <a:cs typeface="Calibri"/>
              </a:rPr>
              <a:t> </a:t>
            </a:r>
            <a:r>
              <a:rPr sz="2600" dirty="0">
                <a:solidFill>
                  <a:srgbClr val="FF0000"/>
                </a:solidFill>
                <a:latin typeface="Calibri"/>
                <a:cs typeface="Calibri"/>
              </a:rPr>
              <a:t>used</a:t>
            </a:r>
            <a:r>
              <a:rPr sz="2600" spc="-90" dirty="0">
                <a:solidFill>
                  <a:srgbClr val="FF0000"/>
                </a:solidFill>
                <a:latin typeface="Calibri"/>
                <a:cs typeface="Calibri"/>
              </a:rPr>
              <a:t> </a:t>
            </a:r>
            <a:r>
              <a:rPr sz="2600" spc="15" dirty="0">
                <a:solidFill>
                  <a:srgbClr val="FF0000"/>
                </a:solidFill>
                <a:latin typeface="Calibri"/>
                <a:cs typeface="Calibri"/>
              </a:rPr>
              <a:t>to</a:t>
            </a:r>
            <a:r>
              <a:rPr sz="2600" spc="-25" dirty="0">
                <a:solidFill>
                  <a:srgbClr val="FF0000"/>
                </a:solidFill>
                <a:latin typeface="Calibri"/>
                <a:cs typeface="Calibri"/>
              </a:rPr>
              <a:t> </a:t>
            </a:r>
            <a:r>
              <a:rPr sz="2600" spc="20" dirty="0">
                <a:solidFill>
                  <a:srgbClr val="FF0000"/>
                </a:solidFill>
                <a:latin typeface="Calibri"/>
                <a:cs typeface="Calibri"/>
              </a:rPr>
              <a:t>classify</a:t>
            </a:r>
            <a:r>
              <a:rPr sz="2600" spc="-200" dirty="0">
                <a:solidFill>
                  <a:srgbClr val="FF0000"/>
                </a:solidFill>
                <a:latin typeface="Calibri"/>
                <a:cs typeface="Calibri"/>
              </a:rPr>
              <a:t> </a:t>
            </a:r>
            <a:r>
              <a:rPr sz="2600" spc="5" dirty="0">
                <a:solidFill>
                  <a:srgbClr val="FF0000"/>
                </a:solidFill>
                <a:latin typeface="Calibri"/>
                <a:cs typeface="Calibri"/>
              </a:rPr>
              <a:t>the </a:t>
            </a:r>
            <a:r>
              <a:rPr sz="2600" spc="-575" dirty="0">
                <a:solidFill>
                  <a:srgbClr val="FF0000"/>
                </a:solidFill>
                <a:latin typeface="Calibri"/>
                <a:cs typeface="Calibri"/>
              </a:rPr>
              <a:t> </a:t>
            </a:r>
            <a:r>
              <a:rPr sz="2600" spc="5" dirty="0">
                <a:solidFill>
                  <a:srgbClr val="FF0000"/>
                </a:solidFill>
                <a:latin typeface="Calibri"/>
                <a:cs typeface="Calibri"/>
              </a:rPr>
              <a:t>samples</a:t>
            </a:r>
            <a:r>
              <a:rPr sz="2600" spc="-120" dirty="0">
                <a:solidFill>
                  <a:srgbClr val="FF0000"/>
                </a:solidFill>
                <a:latin typeface="Calibri"/>
                <a:cs typeface="Calibri"/>
              </a:rPr>
              <a:t> </a:t>
            </a:r>
            <a:r>
              <a:rPr sz="2600" spc="5" dirty="0">
                <a:solidFill>
                  <a:srgbClr val="FF0000"/>
                </a:solidFill>
                <a:latin typeface="Calibri"/>
                <a:cs typeface="Calibri"/>
              </a:rPr>
              <a:t>the</a:t>
            </a:r>
            <a:r>
              <a:rPr sz="2600" spc="-25" dirty="0">
                <a:solidFill>
                  <a:srgbClr val="FF0000"/>
                </a:solidFill>
                <a:latin typeface="Calibri"/>
                <a:cs typeface="Calibri"/>
              </a:rPr>
              <a:t> </a:t>
            </a:r>
            <a:r>
              <a:rPr sz="2600" spc="5" dirty="0">
                <a:solidFill>
                  <a:srgbClr val="FF0000"/>
                </a:solidFill>
                <a:latin typeface="Calibri"/>
                <a:cs typeface="Calibri"/>
              </a:rPr>
              <a:t>minimum</a:t>
            </a:r>
            <a:r>
              <a:rPr sz="2600" spc="-60" dirty="0">
                <a:solidFill>
                  <a:srgbClr val="FF0000"/>
                </a:solidFill>
                <a:latin typeface="Calibri"/>
                <a:cs typeface="Calibri"/>
              </a:rPr>
              <a:t> </a:t>
            </a:r>
            <a:r>
              <a:rPr sz="2600" spc="-10" dirty="0">
                <a:solidFill>
                  <a:srgbClr val="FF0000"/>
                </a:solidFill>
                <a:latin typeface="Calibri"/>
                <a:cs typeface="Calibri"/>
              </a:rPr>
              <a:t>number</a:t>
            </a:r>
            <a:r>
              <a:rPr sz="2600" spc="75" dirty="0">
                <a:solidFill>
                  <a:srgbClr val="FF0000"/>
                </a:solidFill>
                <a:latin typeface="Calibri"/>
                <a:cs typeface="Calibri"/>
              </a:rPr>
              <a:t> </a:t>
            </a:r>
            <a:r>
              <a:rPr sz="2600" spc="-10" dirty="0">
                <a:solidFill>
                  <a:srgbClr val="FF0000"/>
                </a:solidFill>
                <a:latin typeface="Calibri"/>
                <a:cs typeface="Calibri"/>
              </a:rPr>
              <a:t>of</a:t>
            </a:r>
            <a:r>
              <a:rPr sz="2600" spc="-40" dirty="0">
                <a:solidFill>
                  <a:srgbClr val="FF0000"/>
                </a:solidFill>
                <a:latin typeface="Calibri"/>
                <a:cs typeface="Calibri"/>
              </a:rPr>
              <a:t> </a:t>
            </a:r>
            <a:r>
              <a:rPr sz="2600" spc="5" dirty="0">
                <a:solidFill>
                  <a:srgbClr val="FF0000"/>
                </a:solidFill>
                <a:latin typeface="Calibri"/>
                <a:cs typeface="Calibri"/>
              </a:rPr>
              <a:t>samples</a:t>
            </a:r>
            <a:r>
              <a:rPr sz="2600" spc="-40" dirty="0">
                <a:solidFill>
                  <a:srgbClr val="FF0000"/>
                </a:solidFill>
                <a:latin typeface="Calibri"/>
                <a:cs typeface="Calibri"/>
              </a:rPr>
              <a:t> </a:t>
            </a:r>
            <a:r>
              <a:rPr sz="2600" spc="10" dirty="0">
                <a:solidFill>
                  <a:srgbClr val="FF0000"/>
                </a:solidFill>
                <a:latin typeface="Calibri"/>
                <a:cs typeface="Calibri"/>
              </a:rPr>
              <a:t>that</a:t>
            </a:r>
            <a:r>
              <a:rPr sz="2600" spc="-45" dirty="0">
                <a:solidFill>
                  <a:srgbClr val="FF0000"/>
                </a:solidFill>
                <a:latin typeface="Calibri"/>
                <a:cs typeface="Calibri"/>
              </a:rPr>
              <a:t> </a:t>
            </a:r>
            <a:r>
              <a:rPr sz="2600" spc="10" dirty="0">
                <a:solidFill>
                  <a:srgbClr val="FF0000"/>
                </a:solidFill>
                <a:latin typeface="Calibri"/>
                <a:cs typeface="Calibri"/>
              </a:rPr>
              <a:t>are</a:t>
            </a:r>
            <a:r>
              <a:rPr sz="2600" spc="-95" dirty="0">
                <a:solidFill>
                  <a:srgbClr val="FF0000"/>
                </a:solidFill>
                <a:latin typeface="Calibri"/>
                <a:cs typeface="Calibri"/>
              </a:rPr>
              <a:t> </a:t>
            </a:r>
            <a:r>
              <a:rPr sz="2600" spc="10" dirty="0">
                <a:solidFill>
                  <a:srgbClr val="FF0000"/>
                </a:solidFill>
                <a:latin typeface="Calibri"/>
                <a:cs typeface="Calibri"/>
              </a:rPr>
              <a:t>misclassified</a:t>
            </a:r>
            <a:r>
              <a:rPr sz="2600" spc="-245" dirty="0">
                <a:solidFill>
                  <a:srgbClr val="FF0000"/>
                </a:solidFill>
                <a:latin typeface="Calibri"/>
                <a:cs typeface="Calibri"/>
              </a:rPr>
              <a:t> </a:t>
            </a:r>
            <a:r>
              <a:rPr sz="2600" spc="5" dirty="0">
                <a:solidFill>
                  <a:srgbClr val="FF0000"/>
                </a:solidFill>
                <a:latin typeface="Calibri"/>
                <a:cs typeface="Calibri"/>
              </a:rPr>
              <a:t>is</a:t>
            </a:r>
            <a:r>
              <a:rPr sz="2600" spc="25" dirty="0">
                <a:solidFill>
                  <a:srgbClr val="FF0000"/>
                </a:solidFill>
                <a:latin typeface="Calibri"/>
                <a:cs typeface="Calibri"/>
              </a:rPr>
              <a:t> </a:t>
            </a:r>
            <a:r>
              <a:rPr sz="2600" spc="-65" dirty="0">
                <a:solidFill>
                  <a:srgbClr val="FF0000"/>
                </a:solidFill>
                <a:latin typeface="Calibri"/>
                <a:cs typeface="Calibri"/>
              </a:rPr>
              <a:t>four.</a:t>
            </a:r>
            <a:endParaRPr sz="2600">
              <a:latin typeface="Calibri"/>
              <a:cs typeface="Calibri"/>
            </a:endParaRPr>
          </a:p>
          <a:p>
            <a:pPr marL="241300" marR="135890" indent="-229235">
              <a:lnSpc>
                <a:spcPct val="69800"/>
              </a:lnSpc>
              <a:spcBef>
                <a:spcPts val="1055"/>
              </a:spcBef>
              <a:buFont typeface="Arial MT"/>
              <a:buChar char="•"/>
              <a:tabLst>
                <a:tab pos="241935" algn="l"/>
              </a:tabLst>
            </a:pPr>
            <a:r>
              <a:rPr sz="2600" spc="15" dirty="0">
                <a:latin typeface="Calibri"/>
                <a:cs typeface="Calibri"/>
              </a:rPr>
              <a:t>In</a:t>
            </a:r>
            <a:r>
              <a:rPr sz="2600" spc="-15" dirty="0">
                <a:latin typeface="Calibri"/>
                <a:cs typeface="Calibri"/>
              </a:rPr>
              <a:t> </a:t>
            </a:r>
            <a:r>
              <a:rPr sz="2600" spc="5" dirty="0">
                <a:latin typeface="Calibri"/>
                <a:cs typeface="Calibri"/>
              </a:rPr>
              <a:t>the</a:t>
            </a:r>
            <a:r>
              <a:rPr sz="2600" spc="-95" dirty="0">
                <a:latin typeface="Calibri"/>
                <a:cs typeface="Calibri"/>
              </a:rPr>
              <a:t> </a:t>
            </a:r>
            <a:r>
              <a:rPr sz="2600" dirty="0">
                <a:latin typeface="Calibri"/>
                <a:cs typeface="Calibri"/>
              </a:rPr>
              <a:t>above</a:t>
            </a:r>
            <a:r>
              <a:rPr sz="2600" spc="-20" dirty="0">
                <a:latin typeface="Calibri"/>
                <a:cs typeface="Calibri"/>
              </a:rPr>
              <a:t> </a:t>
            </a:r>
            <a:r>
              <a:rPr sz="2600" spc="-5" dirty="0">
                <a:latin typeface="Calibri"/>
                <a:cs typeface="Calibri"/>
              </a:rPr>
              <a:t>observations,</a:t>
            </a:r>
            <a:r>
              <a:rPr sz="2600" spc="-40" dirty="0">
                <a:latin typeface="Calibri"/>
                <a:cs typeface="Calibri"/>
              </a:rPr>
              <a:t> </a:t>
            </a:r>
            <a:r>
              <a:rPr sz="2600" spc="5" dirty="0">
                <a:latin typeface="Calibri"/>
                <a:cs typeface="Calibri"/>
              </a:rPr>
              <a:t>the</a:t>
            </a:r>
            <a:r>
              <a:rPr sz="2600" spc="-20" dirty="0">
                <a:latin typeface="Calibri"/>
                <a:cs typeface="Calibri"/>
              </a:rPr>
              <a:t> </a:t>
            </a:r>
            <a:r>
              <a:rPr sz="2600" spc="5" dirty="0">
                <a:latin typeface="Calibri"/>
                <a:cs typeface="Calibri"/>
              </a:rPr>
              <a:t>minimum</a:t>
            </a:r>
            <a:r>
              <a:rPr sz="2600" spc="-50" dirty="0">
                <a:latin typeface="Calibri"/>
                <a:cs typeface="Calibri"/>
              </a:rPr>
              <a:t> </a:t>
            </a:r>
            <a:r>
              <a:rPr sz="2600" spc="-10" dirty="0">
                <a:latin typeface="Calibri"/>
                <a:cs typeface="Calibri"/>
              </a:rPr>
              <a:t>number</a:t>
            </a:r>
            <a:r>
              <a:rPr sz="2600" dirty="0">
                <a:latin typeface="Calibri"/>
                <a:cs typeface="Calibri"/>
              </a:rPr>
              <a:t> </a:t>
            </a:r>
            <a:r>
              <a:rPr sz="2600" spc="-5" dirty="0">
                <a:latin typeface="Calibri"/>
                <a:cs typeface="Calibri"/>
              </a:rPr>
              <a:t>of</a:t>
            </a:r>
            <a:r>
              <a:rPr sz="2600" spc="40" dirty="0">
                <a:latin typeface="Calibri"/>
                <a:cs typeface="Calibri"/>
              </a:rPr>
              <a:t> </a:t>
            </a:r>
            <a:r>
              <a:rPr sz="2600" spc="5" dirty="0">
                <a:latin typeface="Calibri"/>
                <a:cs typeface="Calibri"/>
              </a:rPr>
              <a:t>samples</a:t>
            </a:r>
            <a:r>
              <a:rPr sz="2600" spc="-114" dirty="0">
                <a:latin typeface="Calibri"/>
                <a:cs typeface="Calibri"/>
              </a:rPr>
              <a:t> </a:t>
            </a:r>
            <a:r>
              <a:rPr sz="2600" spc="10" dirty="0">
                <a:latin typeface="Calibri"/>
                <a:cs typeface="Calibri"/>
              </a:rPr>
              <a:t>misclassified </a:t>
            </a:r>
            <a:r>
              <a:rPr sz="2600" spc="-570" dirty="0">
                <a:latin typeface="Calibri"/>
                <a:cs typeface="Calibri"/>
              </a:rPr>
              <a:t> </a:t>
            </a:r>
            <a:r>
              <a:rPr sz="2600" spc="5" dirty="0">
                <a:latin typeface="Calibri"/>
                <a:cs typeface="Calibri"/>
              </a:rPr>
              <a:t>is</a:t>
            </a:r>
            <a:r>
              <a:rPr sz="2600" spc="-55" dirty="0">
                <a:latin typeface="Calibri"/>
                <a:cs typeface="Calibri"/>
              </a:rPr>
              <a:t> </a:t>
            </a:r>
            <a:r>
              <a:rPr sz="2600" spc="10" dirty="0">
                <a:latin typeface="Calibri"/>
                <a:cs typeface="Calibri"/>
              </a:rPr>
              <a:t>4</a:t>
            </a:r>
            <a:r>
              <a:rPr sz="2600" spc="20" dirty="0">
                <a:latin typeface="Calibri"/>
                <a:cs typeface="Calibri"/>
              </a:rPr>
              <a:t> </a:t>
            </a:r>
            <a:r>
              <a:rPr sz="2600" spc="-5" dirty="0">
                <a:latin typeface="Calibri"/>
                <a:cs typeface="Calibri"/>
              </a:rPr>
              <a:t>when</a:t>
            </a:r>
            <a:r>
              <a:rPr sz="2600" spc="-25" dirty="0">
                <a:latin typeface="Calibri"/>
                <a:cs typeface="Calibri"/>
              </a:rPr>
              <a:t> </a:t>
            </a:r>
            <a:r>
              <a:rPr sz="2600" spc="5" dirty="0">
                <a:latin typeface="Calibri"/>
                <a:cs typeface="Calibri"/>
              </a:rPr>
              <a:t>T=-1</a:t>
            </a:r>
            <a:endParaRPr sz="26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575" y="1703133"/>
            <a:ext cx="9526270" cy="3611879"/>
          </a:xfrm>
          <a:prstGeom prst="rect">
            <a:avLst/>
          </a:prstGeom>
        </p:spPr>
        <p:txBody>
          <a:bodyPr vert="horz" wrap="square" lIns="0" tIns="107950" rIns="0" bIns="0" rtlCol="0">
            <a:spAutoFit/>
          </a:bodyPr>
          <a:lstStyle/>
          <a:p>
            <a:pPr marL="241300" indent="-229235">
              <a:lnSpc>
                <a:spcPct val="100000"/>
              </a:lnSpc>
              <a:spcBef>
                <a:spcPts val="850"/>
              </a:spcBef>
              <a:buFont typeface="Arial MT"/>
              <a:buChar char="•"/>
              <a:tabLst>
                <a:tab pos="241935" algn="l"/>
              </a:tabLst>
            </a:pPr>
            <a:r>
              <a:rPr sz="2750" spc="-105" dirty="0">
                <a:latin typeface="Calibri"/>
                <a:cs typeface="Calibri"/>
              </a:rPr>
              <a:t>To</a:t>
            </a:r>
            <a:r>
              <a:rPr sz="2750" spc="10" dirty="0">
                <a:latin typeface="Calibri"/>
                <a:cs typeface="Calibri"/>
              </a:rPr>
              <a:t> make</a:t>
            </a:r>
            <a:r>
              <a:rPr sz="2750" spc="-55" dirty="0">
                <a:latin typeface="Calibri"/>
                <a:cs typeface="Calibri"/>
              </a:rPr>
              <a:t> </a:t>
            </a:r>
            <a:r>
              <a:rPr sz="2750" spc="-15" dirty="0">
                <a:latin typeface="Calibri"/>
                <a:cs typeface="Calibri"/>
              </a:rPr>
              <a:t>it</a:t>
            </a:r>
            <a:r>
              <a:rPr sz="2750" spc="95" dirty="0">
                <a:latin typeface="Calibri"/>
                <a:cs typeface="Calibri"/>
              </a:rPr>
              <a:t> </a:t>
            </a:r>
            <a:r>
              <a:rPr sz="2750" spc="25" dirty="0">
                <a:latin typeface="Calibri"/>
                <a:cs typeface="Calibri"/>
              </a:rPr>
              <a:t>more</a:t>
            </a:r>
            <a:r>
              <a:rPr sz="2750" spc="-50" dirty="0">
                <a:latin typeface="Calibri"/>
                <a:cs typeface="Calibri"/>
              </a:rPr>
              <a:t> </a:t>
            </a:r>
            <a:r>
              <a:rPr sz="2750" dirty="0">
                <a:latin typeface="Calibri"/>
                <a:cs typeface="Calibri"/>
              </a:rPr>
              <a:t>accurate</a:t>
            </a:r>
            <a:r>
              <a:rPr sz="2750" spc="15" dirty="0">
                <a:latin typeface="Calibri"/>
                <a:cs typeface="Calibri"/>
              </a:rPr>
              <a:t> </a:t>
            </a:r>
            <a:r>
              <a:rPr sz="2750" spc="-20" dirty="0">
                <a:latin typeface="Calibri"/>
                <a:cs typeface="Calibri"/>
              </a:rPr>
              <a:t>let</a:t>
            </a:r>
            <a:r>
              <a:rPr sz="2750" spc="100" dirty="0">
                <a:latin typeface="Calibri"/>
                <a:cs typeface="Calibri"/>
              </a:rPr>
              <a:t> </a:t>
            </a:r>
            <a:r>
              <a:rPr sz="2750" spc="-5" dirty="0">
                <a:latin typeface="Calibri"/>
                <a:cs typeface="Calibri"/>
              </a:rPr>
              <a:t>us</a:t>
            </a:r>
            <a:r>
              <a:rPr sz="2750" spc="85" dirty="0">
                <a:latin typeface="Calibri"/>
                <a:cs typeface="Calibri"/>
              </a:rPr>
              <a:t> </a:t>
            </a:r>
            <a:r>
              <a:rPr sz="2750" spc="-5" dirty="0">
                <a:latin typeface="Calibri"/>
                <a:cs typeface="Calibri"/>
              </a:rPr>
              <a:t>consider</a:t>
            </a:r>
            <a:r>
              <a:rPr sz="2750" spc="130" dirty="0">
                <a:latin typeface="Calibri"/>
                <a:cs typeface="Calibri"/>
              </a:rPr>
              <a:t> </a:t>
            </a:r>
            <a:r>
              <a:rPr sz="2750" spc="-15" dirty="0">
                <a:latin typeface="Calibri"/>
                <a:cs typeface="Calibri"/>
              </a:rPr>
              <a:t>two</a:t>
            </a:r>
            <a:r>
              <a:rPr sz="2750" spc="80" dirty="0">
                <a:latin typeface="Calibri"/>
                <a:cs typeface="Calibri"/>
              </a:rPr>
              <a:t> </a:t>
            </a:r>
            <a:r>
              <a:rPr sz="2750" spc="-20" dirty="0">
                <a:latin typeface="Calibri"/>
                <a:cs typeface="Calibri"/>
              </a:rPr>
              <a:t>features.</a:t>
            </a:r>
            <a:endParaRPr sz="2750">
              <a:latin typeface="Calibri"/>
              <a:cs typeface="Calibri"/>
            </a:endParaRPr>
          </a:p>
          <a:p>
            <a:pPr marL="241300" indent="-229235">
              <a:lnSpc>
                <a:spcPct val="100000"/>
              </a:lnSpc>
              <a:spcBef>
                <a:spcPts val="755"/>
              </a:spcBef>
              <a:buFont typeface="Arial MT"/>
              <a:buChar char="•"/>
              <a:tabLst>
                <a:tab pos="241935" algn="l"/>
              </a:tabLst>
            </a:pPr>
            <a:r>
              <a:rPr sz="2750" spc="-10" dirty="0">
                <a:latin typeface="Calibri"/>
                <a:cs typeface="Calibri"/>
              </a:rPr>
              <a:t>Additional</a:t>
            </a:r>
            <a:r>
              <a:rPr sz="2750" spc="315" dirty="0">
                <a:latin typeface="Calibri"/>
                <a:cs typeface="Calibri"/>
              </a:rPr>
              <a:t> </a:t>
            </a:r>
            <a:r>
              <a:rPr sz="2750" spc="-20" dirty="0">
                <a:latin typeface="Calibri"/>
                <a:cs typeface="Calibri"/>
              </a:rPr>
              <a:t>features</a:t>
            </a:r>
            <a:r>
              <a:rPr sz="2750" spc="95" dirty="0">
                <a:latin typeface="Calibri"/>
                <a:cs typeface="Calibri"/>
              </a:rPr>
              <a:t> </a:t>
            </a:r>
            <a:r>
              <a:rPr sz="2750" spc="-5" dirty="0">
                <a:latin typeface="Calibri"/>
                <a:cs typeface="Calibri"/>
              </a:rPr>
              <a:t>often</a:t>
            </a:r>
            <a:r>
              <a:rPr sz="2750" spc="95" dirty="0">
                <a:latin typeface="Calibri"/>
                <a:cs typeface="Calibri"/>
              </a:rPr>
              <a:t> </a:t>
            </a:r>
            <a:r>
              <a:rPr sz="2750" spc="-5" dirty="0">
                <a:latin typeface="Calibri"/>
                <a:cs typeface="Calibri"/>
              </a:rPr>
              <a:t>increases</a:t>
            </a:r>
            <a:r>
              <a:rPr sz="2750" spc="165" dirty="0">
                <a:latin typeface="Calibri"/>
                <a:cs typeface="Calibri"/>
              </a:rPr>
              <a:t> </a:t>
            </a:r>
            <a:r>
              <a:rPr sz="2750" spc="-15" dirty="0">
                <a:latin typeface="Calibri"/>
                <a:cs typeface="Calibri"/>
              </a:rPr>
              <a:t>the</a:t>
            </a:r>
            <a:r>
              <a:rPr sz="2750" spc="170" dirty="0">
                <a:latin typeface="Calibri"/>
                <a:cs typeface="Calibri"/>
              </a:rPr>
              <a:t> </a:t>
            </a:r>
            <a:r>
              <a:rPr sz="2750" spc="10" dirty="0">
                <a:latin typeface="Calibri"/>
                <a:cs typeface="Calibri"/>
              </a:rPr>
              <a:t>accuracy</a:t>
            </a:r>
            <a:r>
              <a:rPr sz="2750" spc="-5" dirty="0">
                <a:latin typeface="Calibri"/>
                <a:cs typeface="Calibri"/>
              </a:rPr>
              <a:t> </a:t>
            </a:r>
            <a:r>
              <a:rPr sz="2750" spc="25" dirty="0">
                <a:latin typeface="Calibri"/>
                <a:cs typeface="Calibri"/>
              </a:rPr>
              <a:t>of</a:t>
            </a:r>
            <a:r>
              <a:rPr sz="2750" spc="-40" dirty="0">
                <a:latin typeface="Calibri"/>
                <a:cs typeface="Calibri"/>
              </a:rPr>
              <a:t> </a:t>
            </a:r>
            <a:r>
              <a:rPr sz="2750" spc="-10" dirty="0">
                <a:latin typeface="Calibri"/>
                <a:cs typeface="Calibri"/>
              </a:rPr>
              <a:t>classification.</a:t>
            </a:r>
            <a:endParaRPr sz="2750">
              <a:latin typeface="Calibri"/>
              <a:cs typeface="Calibri"/>
            </a:endParaRPr>
          </a:p>
          <a:p>
            <a:pPr marL="241300" indent="-229235">
              <a:lnSpc>
                <a:spcPct val="100000"/>
              </a:lnSpc>
              <a:spcBef>
                <a:spcPts val="755"/>
              </a:spcBef>
              <a:buFont typeface="Arial MT"/>
              <a:buChar char="•"/>
              <a:tabLst>
                <a:tab pos="241935" algn="l"/>
              </a:tabLst>
            </a:pPr>
            <a:r>
              <a:rPr sz="2750" spc="-5" dirty="0">
                <a:latin typeface="Calibri"/>
                <a:cs typeface="Calibri"/>
              </a:rPr>
              <a:t>Along</a:t>
            </a:r>
            <a:r>
              <a:rPr sz="2750" spc="90" dirty="0">
                <a:latin typeface="Calibri"/>
                <a:cs typeface="Calibri"/>
              </a:rPr>
              <a:t> </a:t>
            </a:r>
            <a:r>
              <a:rPr sz="2750" spc="-20" dirty="0">
                <a:latin typeface="Calibri"/>
                <a:cs typeface="Calibri"/>
              </a:rPr>
              <a:t>with</a:t>
            </a:r>
            <a:r>
              <a:rPr sz="2750" spc="165" dirty="0">
                <a:latin typeface="Calibri"/>
                <a:cs typeface="Calibri"/>
              </a:rPr>
              <a:t> </a:t>
            </a:r>
            <a:r>
              <a:rPr sz="2750" spc="-5" dirty="0">
                <a:latin typeface="Calibri"/>
                <a:cs typeface="Calibri"/>
              </a:rPr>
              <a:t>‘dapg’</a:t>
            </a:r>
            <a:r>
              <a:rPr sz="2750" spc="185" dirty="0">
                <a:latin typeface="Calibri"/>
                <a:cs typeface="Calibri"/>
              </a:rPr>
              <a:t> </a:t>
            </a:r>
            <a:r>
              <a:rPr sz="2750" dirty="0">
                <a:latin typeface="Calibri"/>
                <a:cs typeface="Calibri"/>
              </a:rPr>
              <a:t>another</a:t>
            </a:r>
            <a:r>
              <a:rPr sz="2750" spc="130" dirty="0">
                <a:latin typeface="Calibri"/>
                <a:cs typeface="Calibri"/>
              </a:rPr>
              <a:t> </a:t>
            </a:r>
            <a:r>
              <a:rPr sz="2750" spc="-15" dirty="0">
                <a:latin typeface="Calibri"/>
                <a:cs typeface="Calibri"/>
              </a:rPr>
              <a:t>feature</a:t>
            </a:r>
            <a:r>
              <a:rPr sz="2750" spc="95" dirty="0">
                <a:latin typeface="Calibri"/>
                <a:cs typeface="Calibri"/>
              </a:rPr>
              <a:t> </a:t>
            </a:r>
            <a:r>
              <a:rPr sz="2750" spc="-40" dirty="0">
                <a:latin typeface="Calibri"/>
                <a:cs typeface="Calibri"/>
              </a:rPr>
              <a:t>‘dwp’</a:t>
            </a:r>
            <a:r>
              <a:rPr sz="2750" spc="260" dirty="0">
                <a:latin typeface="Calibri"/>
                <a:cs typeface="Calibri"/>
              </a:rPr>
              <a:t> </a:t>
            </a:r>
            <a:r>
              <a:rPr sz="2750" spc="-15" dirty="0">
                <a:latin typeface="Calibri"/>
                <a:cs typeface="Calibri"/>
              </a:rPr>
              <a:t>is</a:t>
            </a:r>
            <a:r>
              <a:rPr sz="2750" spc="85" dirty="0">
                <a:latin typeface="Calibri"/>
                <a:cs typeface="Calibri"/>
              </a:rPr>
              <a:t> </a:t>
            </a:r>
            <a:r>
              <a:rPr sz="2750" spc="-10" dirty="0">
                <a:latin typeface="Calibri"/>
                <a:cs typeface="Calibri"/>
              </a:rPr>
              <a:t>considered.</a:t>
            </a:r>
            <a:endParaRPr sz="2750">
              <a:latin typeface="Calibri"/>
              <a:cs typeface="Calibri"/>
            </a:endParaRPr>
          </a:p>
          <a:p>
            <a:pPr>
              <a:lnSpc>
                <a:spcPct val="100000"/>
              </a:lnSpc>
              <a:spcBef>
                <a:spcPts val="35"/>
              </a:spcBef>
              <a:buFont typeface="Arial MT"/>
              <a:buChar char="•"/>
            </a:pPr>
            <a:endParaRPr sz="3850">
              <a:latin typeface="Calibri"/>
              <a:cs typeface="Calibri"/>
            </a:endParaRPr>
          </a:p>
          <a:p>
            <a:pPr marL="241300" indent="-229235">
              <a:lnSpc>
                <a:spcPct val="100000"/>
              </a:lnSpc>
              <a:buFont typeface="Arial MT"/>
              <a:buChar char="•"/>
              <a:tabLst>
                <a:tab pos="241935" algn="l"/>
              </a:tabLst>
            </a:pPr>
            <a:r>
              <a:rPr sz="2750" spc="-10" dirty="0">
                <a:latin typeface="Calibri"/>
                <a:cs typeface="Calibri"/>
              </a:rPr>
              <a:t>wp=</a:t>
            </a:r>
            <a:r>
              <a:rPr sz="2750" spc="85" dirty="0">
                <a:latin typeface="Calibri"/>
                <a:cs typeface="Calibri"/>
              </a:rPr>
              <a:t> </a:t>
            </a:r>
            <a:r>
              <a:rPr sz="2750" spc="-20" dirty="0">
                <a:latin typeface="Calibri"/>
                <a:cs typeface="Calibri"/>
              </a:rPr>
              <a:t>winning</a:t>
            </a:r>
            <a:r>
              <a:rPr sz="2750" spc="310" dirty="0">
                <a:latin typeface="Calibri"/>
                <a:cs typeface="Calibri"/>
              </a:rPr>
              <a:t> </a:t>
            </a:r>
            <a:r>
              <a:rPr sz="2750" spc="-15" dirty="0">
                <a:latin typeface="Calibri"/>
                <a:cs typeface="Calibri"/>
              </a:rPr>
              <a:t>percentage</a:t>
            </a:r>
            <a:r>
              <a:rPr sz="2750" spc="240" dirty="0">
                <a:latin typeface="Calibri"/>
                <a:cs typeface="Calibri"/>
              </a:rPr>
              <a:t> </a:t>
            </a:r>
            <a:r>
              <a:rPr sz="2750" spc="25" dirty="0">
                <a:latin typeface="Calibri"/>
                <a:cs typeface="Calibri"/>
              </a:rPr>
              <a:t>of</a:t>
            </a:r>
            <a:r>
              <a:rPr sz="2750" spc="-50" dirty="0">
                <a:latin typeface="Calibri"/>
                <a:cs typeface="Calibri"/>
              </a:rPr>
              <a:t> </a:t>
            </a:r>
            <a:r>
              <a:rPr sz="2750" spc="10" dirty="0">
                <a:latin typeface="Calibri"/>
                <a:cs typeface="Calibri"/>
              </a:rPr>
              <a:t>a</a:t>
            </a:r>
            <a:r>
              <a:rPr sz="2750" spc="-10" dirty="0">
                <a:latin typeface="Calibri"/>
                <a:cs typeface="Calibri"/>
              </a:rPr>
              <a:t> </a:t>
            </a:r>
            <a:r>
              <a:rPr sz="2750" dirty="0">
                <a:latin typeface="Calibri"/>
                <a:cs typeface="Calibri"/>
              </a:rPr>
              <a:t>team</a:t>
            </a:r>
            <a:r>
              <a:rPr sz="2750" spc="75" dirty="0">
                <a:latin typeface="Calibri"/>
                <a:cs typeface="Calibri"/>
              </a:rPr>
              <a:t> </a:t>
            </a:r>
            <a:r>
              <a:rPr sz="2750" spc="-10" dirty="0">
                <a:latin typeface="Calibri"/>
                <a:cs typeface="Calibri"/>
              </a:rPr>
              <a:t>in</a:t>
            </a:r>
            <a:r>
              <a:rPr sz="2750" spc="90" dirty="0">
                <a:latin typeface="Calibri"/>
                <a:cs typeface="Calibri"/>
              </a:rPr>
              <a:t> </a:t>
            </a:r>
            <a:r>
              <a:rPr sz="2750" dirty="0">
                <a:latin typeface="Calibri"/>
                <a:cs typeface="Calibri"/>
              </a:rPr>
              <a:t>previous</a:t>
            </a:r>
            <a:r>
              <a:rPr sz="2750" spc="80" dirty="0">
                <a:latin typeface="Calibri"/>
                <a:cs typeface="Calibri"/>
              </a:rPr>
              <a:t> </a:t>
            </a:r>
            <a:r>
              <a:rPr sz="2750" spc="-10" dirty="0">
                <a:latin typeface="Calibri"/>
                <a:cs typeface="Calibri"/>
              </a:rPr>
              <a:t>games</a:t>
            </a:r>
            <a:endParaRPr sz="2750">
              <a:latin typeface="Calibri"/>
              <a:cs typeface="Calibri"/>
            </a:endParaRPr>
          </a:p>
          <a:p>
            <a:pPr marL="241300" indent="-229235">
              <a:lnSpc>
                <a:spcPct val="100000"/>
              </a:lnSpc>
              <a:spcBef>
                <a:spcPts val="755"/>
              </a:spcBef>
              <a:buFont typeface="Arial MT"/>
              <a:buChar char="•"/>
              <a:tabLst>
                <a:tab pos="241935" algn="l"/>
              </a:tabLst>
            </a:pPr>
            <a:r>
              <a:rPr sz="2750" spc="-10" dirty="0">
                <a:latin typeface="Calibri"/>
                <a:cs typeface="Calibri"/>
              </a:rPr>
              <a:t>dwp</a:t>
            </a:r>
            <a:r>
              <a:rPr sz="2750" spc="95" dirty="0">
                <a:latin typeface="Calibri"/>
                <a:cs typeface="Calibri"/>
              </a:rPr>
              <a:t> </a:t>
            </a:r>
            <a:r>
              <a:rPr sz="2750" spc="10" dirty="0">
                <a:latin typeface="Calibri"/>
                <a:cs typeface="Calibri"/>
              </a:rPr>
              <a:t>=</a:t>
            </a:r>
            <a:r>
              <a:rPr sz="2750" spc="90" dirty="0">
                <a:latin typeface="Calibri"/>
                <a:cs typeface="Calibri"/>
              </a:rPr>
              <a:t> </a:t>
            </a:r>
            <a:r>
              <a:rPr sz="2750" spc="-20" dirty="0">
                <a:latin typeface="Calibri"/>
                <a:cs typeface="Calibri"/>
              </a:rPr>
              <a:t>difference</a:t>
            </a:r>
            <a:r>
              <a:rPr sz="2750" spc="170" dirty="0">
                <a:latin typeface="Calibri"/>
                <a:cs typeface="Calibri"/>
              </a:rPr>
              <a:t> </a:t>
            </a:r>
            <a:r>
              <a:rPr sz="2750" spc="-10" dirty="0">
                <a:latin typeface="Calibri"/>
                <a:cs typeface="Calibri"/>
              </a:rPr>
              <a:t>in</a:t>
            </a:r>
            <a:r>
              <a:rPr sz="2750" spc="90" dirty="0">
                <a:latin typeface="Calibri"/>
                <a:cs typeface="Calibri"/>
              </a:rPr>
              <a:t> </a:t>
            </a:r>
            <a:r>
              <a:rPr sz="2750" spc="-20" dirty="0">
                <a:latin typeface="Calibri"/>
                <a:cs typeface="Calibri"/>
              </a:rPr>
              <a:t>winning</a:t>
            </a:r>
            <a:r>
              <a:rPr sz="2750" spc="320" dirty="0">
                <a:latin typeface="Calibri"/>
                <a:cs typeface="Calibri"/>
              </a:rPr>
              <a:t> </a:t>
            </a:r>
            <a:r>
              <a:rPr sz="2750" spc="-15" dirty="0">
                <a:latin typeface="Calibri"/>
                <a:cs typeface="Calibri"/>
              </a:rPr>
              <a:t>percentage</a:t>
            </a:r>
            <a:r>
              <a:rPr sz="2750" spc="165" dirty="0">
                <a:latin typeface="Calibri"/>
                <a:cs typeface="Calibri"/>
              </a:rPr>
              <a:t> </a:t>
            </a:r>
            <a:r>
              <a:rPr sz="2750" spc="-20" dirty="0">
                <a:latin typeface="Calibri"/>
                <a:cs typeface="Calibri"/>
              </a:rPr>
              <a:t>between</a:t>
            </a:r>
            <a:r>
              <a:rPr sz="2750" spc="240" dirty="0">
                <a:latin typeface="Calibri"/>
                <a:cs typeface="Calibri"/>
              </a:rPr>
              <a:t> </a:t>
            </a:r>
            <a:r>
              <a:rPr sz="2750" spc="5" dirty="0">
                <a:latin typeface="Calibri"/>
                <a:cs typeface="Calibri"/>
              </a:rPr>
              <a:t>teams</a:t>
            </a:r>
            <a:endParaRPr sz="2750">
              <a:latin typeface="Calibri"/>
              <a:cs typeface="Calibri"/>
            </a:endParaRPr>
          </a:p>
          <a:p>
            <a:pPr marL="241300" indent="-229235">
              <a:lnSpc>
                <a:spcPct val="100000"/>
              </a:lnSpc>
              <a:spcBef>
                <a:spcPts val="680"/>
              </a:spcBef>
              <a:buFont typeface="Arial MT"/>
              <a:buChar char="•"/>
              <a:tabLst>
                <a:tab pos="241935" algn="l"/>
              </a:tabLst>
            </a:pPr>
            <a:r>
              <a:rPr sz="2750" spc="-10" dirty="0">
                <a:latin typeface="Calibri"/>
                <a:cs typeface="Calibri"/>
              </a:rPr>
              <a:t>dwp</a:t>
            </a:r>
            <a:r>
              <a:rPr sz="2750" spc="90" dirty="0">
                <a:latin typeface="Calibri"/>
                <a:cs typeface="Calibri"/>
              </a:rPr>
              <a:t> </a:t>
            </a:r>
            <a:r>
              <a:rPr sz="2750" spc="10" dirty="0">
                <a:latin typeface="Calibri"/>
                <a:cs typeface="Calibri"/>
              </a:rPr>
              <a:t>=</a:t>
            </a:r>
            <a:r>
              <a:rPr sz="2750" spc="90" dirty="0">
                <a:latin typeface="Calibri"/>
                <a:cs typeface="Calibri"/>
              </a:rPr>
              <a:t> </a:t>
            </a:r>
            <a:r>
              <a:rPr sz="2750" spc="25" dirty="0">
                <a:latin typeface="Calibri"/>
                <a:cs typeface="Calibri"/>
              </a:rPr>
              <a:t>Home</a:t>
            </a:r>
            <a:r>
              <a:rPr sz="2750" spc="-55" dirty="0">
                <a:latin typeface="Calibri"/>
                <a:cs typeface="Calibri"/>
              </a:rPr>
              <a:t> </a:t>
            </a:r>
            <a:r>
              <a:rPr sz="2750" dirty="0">
                <a:latin typeface="Calibri"/>
                <a:cs typeface="Calibri"/>
              </a:rPr>
              <a:t>team</a:t>
            </a:r>
            <a:r>
              <a:rPr sz="2750" spc="75" dirty="0">
                <a:latin typeface="Calibri"/>
                <a:cs typeface="Calibri"/>
              </a:rPr>
              <a:t> </a:t>
            </a:r>
            <a:r>
              <a:rPr sz="2750" spc="-5" dirty="0">
                <a:latin typeface="Calibri"/>
                <a:cs typeface="Calibri"/>
              </a:rPr>
              <a:t>wp</a:t>
            </a:r>
            <a:r>
              <a:rPr sz="2750" spc="120" dirty="0">
                <a:latin typeface="Calibri"/>
                <a:cs typeface="Calibri"/>
              </a:rPr>
              <a:t> </a:t>
            </a:r>
            <a:r>
              <a:rPr sz="2750" spc="10" dirty="0">
                <a:latin typeface="Calibri"/>
                <a:cs typeface="Calibri"/>
              </a:rPr>
              <a:t>–</a:t>
            </a:r>
            <a:r>
              <a:rPr sz="2750" spc="20" dirty="0">
                <a:latin typeface="Calibri"/>
                <a:cs typeface="Calibri"/>
              </a:rPr>
              <a:t> </a:t>
            </a:r>
            <a:r>
              <a:rPr sz="2750" spc="-20" dirty="0">
                <a:latin typeface="Calibri"/>
                <a:cs typeface="Calibri"/>
              </a:rPr>
              <a:t>visiting</a:t>
            </a:r>
            <a:r>
              <a:rPr sz="2750" spc="235" dirty="0">
                <a:latin typeface="Calibri"/>
                <a:cs typeface="Calibri"/>
              </a:rPr>
              <a:t> </a:t>
            </a:r>
            <a:r>
              <a:rPr sz="2750" dirty="0">
                <a:latin typeface="Calibri"/>
                <a:cs typeface="Calibri"/>
              </a:rPr>
              <a:t>team</a:t>
            </a:r>
            <a:r>
              <a:rPr sz="2750" spc="75" dirty="0">
                <a:latin typeface="Calibri"/>
                <a:cs typeface="Calibri"/>
              </a:rPr>
              <a:t> </a:t>
            </a:r>
            <a:r>
              <a:rPr sz="2750" spc="-5" dirty="0">
                <a:latin typeface="Calibri"/>
                <a:cs typeface="Calibri"/>
              </a:rPr>
              <a:t>wp</a:t>
            </a:r>
            <a:endParaRPr sz="275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25792" y="5554345"/>
            <a:ext cx="9873615" cy="611505"/>
          </a:xfrm>
          <a:prstGeom prst="rect">
            <a:avLst/>
          </a:prstGeom>
        </p:spPr>
        <p:txBody>
          <a:bodyPr vert="horz" wrap="square" lIns="0" tIns="48260" rIns="0" bIns="0" rtlCol="0">
            <a:spAutoFit/>
          </a:bodyPr>
          <a:lstStyle/>
          <a:p>
            <a:pPr marL="12700" marR="5080">
              <a:lnSpc>
                <a:spcPts val="2180"/>
              </a:lnSpc>
              <a:spcBef>
                <a:spcPts val="380"/>
              </a:spcBef>
            </a:pPr>
            <a:r>
              <a:rPr sz="2000" spc="10" dirty="0">
                <a:latin typeface="Calibri Light"/>
                <a:cs typeface="Calibri Light"/>
              </a:rPr>
              <a:t>Data</a:t>
            </a:r>
            <a:r>
              <a:rPr sz="2000" spc="-130" dirty="0">
                <a:latin typeface="Calibri Light"/>
                <a:cs typeface="Calibri Light"/>
              </a:rPr>
              <a:t> </a:t>
            </a:r>
            <a:r>
              <a:rPr sz="2000" spc="-10" dirty="0">
                <a:latin typeface="Calibri Light"/>
                <a:cs typeface="Calibri Light"/>
              </a:rPr>
              <a:t>set</a:t>
            </a:r>
            <a:r>
              <a:rPr sz="2000" spc="85" dirty="0">
                <a:latin typeface="Calibri Light"/>
                <a:cs typeface="Calibri Light"/>
              </a:rPr>
              <a:t> </a:t>
            </a:r>
            <a:r>
              <a:rPr sz="2000" spc="5" dirty="0">
                <a:latin typeface="Calibri Light"/>
                <a:cs typeface="Calibri Light"/>
              </a:rPr>
              <a:t>of</a:t>
            </a:r>
            <a:r>
              <a:rPr sz="2000" spc="-85" dirty="0">
                <a:latin typeface="Calibri Light"/>
                <a:cs typeface="Calibri Light"/>
              </a:rPr>
              <a:t> </a:t>
            </a:r>
            <a:r>
              <a:rPr sz="2000" spc="-5" dirty="0">
                <a:latin typeface="Calibri Light"/>
                <a:cs typeface="Calibri Light"/>
              </a:rPr>
              <a:t>games</a:t>
            </a:r>
            <a:r>
              <a:rPr sz="2000" spc="45" dirty="0">
                <a:latin typeface="Calibri Light"/>
                <a:cs typeface="Calibri Light"/>
              </a:rPr>
              <a:t> </a:t>
            </a:r>
            <a:r>
              <a:rPr sz="2000" spc="5" dirty="0">
                <a:latin typeface="Calibri Light"/>
                <a:cs typeface="Calibri Light"/>
              </a:rPr>
              <a:t>showing</a:t>
            </a:r>
            <a:r>
              <a:rPr sz="2000" spc="-120" dirty="0">
                <a:latin typeface="Calibri Light"/>
                <a:cs typeface="Calibri Light"/>
              </a:rPr>
              <a:t> </a:t>
            </a:r>
            <a:r>
              <a:rPr sz="2000" spc="-5" dirty="0">
                <a:latin typeface="Calibri Light"/>
                <a:cs typeface="Calibri Light"/>
              </a:rPr>
              <a:t>outcomes,</a:t>
            </a:r>
            <a:r>
              <a:rPr sz="2000" spc="-45" dirty="0">
                <a:latin typeface="Calibri Light"/>
                <a:cs typeface="Calibri Light"/>
              </a:rPr>
              <a:t> </a:t>
            </a:r>
            <a:r>
              <a:rPr sz="2000" spc="-10" dirty="0">
                <a:latin typeface="Calibri Light"/>
                <a:cs typeface="Calibri Light"/>
              </a:rPr>
              <a:t>differences</a:t>
            </a:r>
            <a:r>
              <a:rPr sz="2000" spc="45" dirty="0">
                <a:latin typeface="Calibri Light"/>
                <a:cs typeface="Calibri Light"/>
              </a:rPr>
              <a:t> </a:t>
            </a:r>
            <a:r>
              <a:rPr sz="2000" dirty="0">
                <a:latin typeface="Calibri Light"/>
                <a:cs typeface="Calibri Light"/>
              </a:rPr>
              <a:t>between</a:t>
            </a:r>
            <a:r>
              <a:rPr sz="2000" spc="-70" dirty="0">
                <a:latin typeface="Calibri Light"/>
                <a:cs typeface="Calibri Light"/>
              </a:rPr>
              <a:t> </a:t>
            </a:r>
            <a:r>
              <a:rPr sz="2000" dirty="0">
                <a:latin typeface="Calibri Light"/>
                <a:cs typeface="Calibri Light"/>
              </a:rPr>
              <a:t>average</a:t>
            </a:r>
            <a:r>
              <a:rPr sz="2000" spc="-175" dirty="0">
                <a:latin typeface="Calibri Light"/>
                <a:cs typeface="Calibri Light"/>
              </a:rPr>
              <a:t> </a:t>
            </a:r>
            <a:r>
              <a:rPr sz="2000" dirty="0">
                <a:latin typeface="Calibri Light"/>
                <a:cs typeface="Calibri Light"/>
              </a:rPr>
              <a:t>number</a:t>
            </a:r>
            <a:r>
              <a:rPr sz="2000" spc="-15" dirty="0">
                <a:latin typeface="Calibri Light"/>
                <a:cs typeface="Calibri Light"/>
              </a:rPr>
              <a:t> </a:t>
            </a:r>
            <a:r>
              <a:rPr sz="2000" spc="5" dirty="0">
                <a:latin typeface="Calibri Light"/>
                <a:cs typeface="Calibri Light"/>
              </a:rPr>
              <a:t>of</a:t>
            </a:r>
            <a:r>
              <a:rPr sz="2000" spc="-5" dirty="0">
                <a:latin typeface="Calibri Light"/>
                <a:cs typeface="Calibri Light"/>
              </a:rPr>
              <a:t> </a:t>
            </a:r>
            <a:r>
              <a:rPr sz="2000" spc="10" dirty="0">
                <a:latin typeface="Calibri Light"/>
                <a:cs typeface="Calibri Light"/>
              </a:rPr>
              <a:t>points</a:t>
            </a:r>
            <a:r>
              <a:rPr sz="2000" spc="-100" dirty="0">
                <a:latin typeface="Calibri Light"/>
                <a:cs typeface="Calibri Light"/>
              </a:rPr>
              <a:t> </a:t>
            </a:r>
            <a:r>
              <a:rPr sz="2000" spc="-15" dirty="0">
                <a:latin typeface="Calibri Light"/>
                <a:cs typeface="Calibri Light"/>
              </a:rPr>
              <a:t>scored</a:t>
            </a:r>
            <a:r>
              <a:rPr sz="2000" spc="5" dirty="0">
                <a:latin typeface="Calibri Light"/>
                <a:cs typeface="Calibri Light"/>
              </a:rPr>
              <a:t> </a:t>
            </a:r>
            <a:r>
              <a:rPr sz="2000" spc="20" dirty="0">
                <a:latin typeface="Calibri Light"/>
                <a:cs typeface="Calibri Light"/>
              </a:rPr>
              <a:t>and </a:t>
            </a:r>
            <a:r>
              <a:rPr sz="2000" spc="-440" dirty="0">
                <a:latin typeface="Calibri Light"/>
                <a:cs typeface="Calibri Light"/>
              </a:rPr>
              <a:t> </a:t>
            </a:r>
            <a:r>
              <a:rPr sz="2000" spc="-10" dirty="0">
                <a:latin typeface="Calibri Light"/>
                <a:cs typeface="Calibri Light"/>
              </a:rPr>
              <a:t>differences</a:t>
            </a:r>
            <a:r>
              <a:rPr sz="2000" spc="-35" dirty="0">
                <a:latin typeface="Calibri Light"/>
                <a:cs typeface="Calibri Light"/>
              </a:rPr>
              <a:t> </a:t>
            </a:r>
            <a:r>
              <a:rPr sz="2000" dirty="0">
                <a:latin typeface="Calibri Light"/>
                <a:cs typeface="Calibri Light"/>
              </a:rPr>
              <a:t>between </a:t>
            </a:r>
            <a:r>
              <a:rPr sz="2000" spc="10" dirty="0">
                <a:latin typeface="Calibri Light"/>
                <a:cs typeface="Calibri Light"/>
              </a:rPr>
              <a:t>winning</a:t>
            </a:r>
            <a:r>
              <a:rPr sz="2000" spc="-125" dirty="0">
                <a:latin typeface="Calibri Light"/>
                <a:cs typeface="Calibri Light"/>
              </a:rPr>
              <a:t> </a:t>
            </a:r>
            <a:r>
              <a:rPr sz="2000" dirty="0">
                <a:latin typeface="Calibri Light"/>
                <a:cs typeface="Calibri Light"/>
              </a:rPr>
              <a:t>percentages</a:t>
            </a:r>
            <a:r>
              <a:rPr sz="2000" spc="-185" dirty="0">
                <a:latin typeface="Calibri Light"/>
                <a:cs typeface="Calibri Light"/>
              </a:rPr>
              <a:t> </a:t>
            </a:r>
            <a:r>
              <a:rPr sz="2000" spc="-20" dirty="0">
                <a:latin typeface="Calibri Light"/>
                <a:cs typeface="Calibri Light"/>
              </a:rPr>
              <a:t>for</a:t>
            </a:r>
            <a:r>
              <a:rPr sz="2000" spc="45" dirty="0">
                <a:latin typeface="Calibri Light"/>
                <a:cs typeface="Calibri Light"/>
              </a:rPr>
              <a:t> </a:t>
            </a:r>
            <a:r>
              <a:rPr sz="2000" spc="10" dirty="0">
                <a:latin typeface="Calibri Light"/>
                <a:cs typeface="Calibri Light"/>
              </a:rPr>
              <a:t>the</a:t>
            </a:r>
            <a:r>
              <a:rPr sz="2000" spc="-25" dirty="0">
                <a:latin typeface="Calibri Light"/>
                <a:cs typeface="Calibri Light"/>
              </a:rPr>
              <a:t> </a:t>
            </a:r>
            <a:r>
              <a:rPr sz="2000" spc="5" dirty="0">
                <a:latin typeface="Calibri Light"/>
                <a:cs typeface="Calibri Light"/>
              </a:rPr>
              <a:t>participating</a:t>
            </a:r>
            <a:r>
              <a:rPr sz="2000" spc="-130" dirty="0">
                <a:latin typeface="Calibri Light"/>
                <a:cs typeface="Calibri Light"/>
              </a:rPr>
              <a:t> </a:t>
            </a:r>
            <a:r>
              <a:rPr sz="2000" spc="5" dirty="0">
                <a:latin typeface="Calibri Light"/>
                <a:cs typeface="Calibri Light"/>
              </a:rPr>
              <a:t>teams</a:t>
            </a:r>
            <a:r>
              <a:rPr sz="2000" spc="-105" dirty="0">
                <a:latin typeface="Calibri Light"/>
                <a:cs typeface="Calibri Light"/>
              </a:rPr>
              <a:t> </a:t>
            </a:r>
            <a:r>
              <a:rPr sz="2000" spc="10" dirty="0">
                <a:latin typeface="Calibri Light"/>
                <a:cs typeface="Calibri Light"/>
              </a:rPr>
              <a:t>in</a:t>
            </a:r>
            <a:r>
              <a:rPr sz="2000" spc="-75" dirty="0">
                <a:latin typeface="Calibri Light"/>
                <a:cs typeface="Calibri Light"/>
              </a:rPr>
              <a:t> </a:t>
            </a:r>
            <a:r>
              <a:rPr sz="2000" spc="5" dirty="0">
                <a:latin typeface="Calibri Light"/>
                <a:cs typeface="Calibri Light"/>
              </a:rPr>
              <a:t>previous</a:t>
            </a:r>
            <a:r>
              <a:rPr sz="2000" spc="-40" dirty="0">
                <a:latin typeface="Calibri Light"/>
                <a:cs typeface="Calibri Light"/>
              </a:rPr>
              <a:t> </a:t>
            </a:r>
            <a:r>
              <a:rPr sz="2000" spc="-5" dirty="0">
                <a:latin typeface="Calibri Light"/>
                <a:cs typeface="Calibri Light"/>
              </a:rPr>
              <a:t>games</a:t>
            </a:r>
            <a:endParaRPr sz="2000">
              <a:latin typeface="Calibri Light"/>
              <a:cs typeface="Calibri Light"/>
            </a:endParaRPr>
          </a:p>
        </p:txBody>
      </p:sp>
      <p:pic>
        <p:nvPicPr>
          <p:cNvPr id="3" name="object 3"/>
          <p:cNvPicPr/>
          <p:nvPr/>
        </p:nvPicPr>
        <p:blipFill>
          <a:blip r:embed="rId2" cstate="print"/>
          <a:stretch>
            <a:fillRect/>
          </a:stretch>
        </p:blipFill>
        <p:spPr>
          <a:xfrm>
            <a:off x="247650" y="200025"/>
            <a:ext cx="11106150" cy="50006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7734300" cy="701040"/>
          </a:xfrm>
          <a:prstGeom prst="rect">
            <a:avLst/>
          </a:prstGeom>
        </p:spPr>
        <p:txBody>
          <a:bodyPr vert="horz" wrap="square" lIns="0" tIns="16510" rIns="0" bIns="0" rtlCol="0">
            <a:spAutoFit/>
          </a:bodyPr>
          <a:lstStyle/>
          <a:p>
            <a:pPr marL="12700">
              <a:lnSpc>
                <a:spcPct val="100000"/>
              </a:lnSpc>
              <a:spcBef>
                <a:spcPts val="130"/>
              </a:spcBef>
            </a:pPr>
            <a:r>
              <a:rPr sz="4400" spc="-40" dirty="0">
                <a:latin typeface="Calibri Light"/>
                <a:cs typeface="Calibri Light"/>
              </a:rPr>
              <a:t>Reference</a:t>
            </a:r>
            <a:r>
              <a:rPr sz="4400" spc="-35" dirty="0">
                <a:latin typeface="Calibri Light"/>
                <a:cs typeface="Calibri Light"/>
              </a:rPr>
              <a:t> </a:t>
            </a:r>
            <a:r>
              <a:rPr sz="4400" spc="5" dirty="0">
                <a:latin typeface="Calibri Light"/>
                <a:cs typeface="Calibri Light"/>
              </a:rPr>
              <a:t>Books</a:t>
            </a:r>
            <a:r>
              <a:rPr sz="4400" spc="-85" dirty="0">
                <a:latin typeface="Calibri Light"/>
                <a:cs typeface="Calibri Light"/>
              </a:rPr>
              <a:t> </a:t>
            </a:r>
            <a:r>
              <a:rPr sz="4400" spc="20" dirty="0">
                <a:latin typeface="Calibri Light"/>
                <a:cs typeface="Calibri Light"/>
              </a:rPr>
              <a:t>and</a:t>
            </a:r>
            <a:r>
              <a:rPr sz="4400" spc="-80" dirty="0">
                <a:latin typeface="Calibri Light"/>
                <a:cs typeface="Calibri Light"/>
              </a:rPr>
              <a:t> </a:t>
            </a:r>
            <a:r>
              <a:rPr sz="4400" spc="-35" dirty="0">
                <a:latin typeface="Calibri Light"/>
                <a:cs typeface="Calibri Light"/>
              </a:rPr>
              <a:t>Web</a:t>
            </a:r>
            <a:r>
              <a:rPr sz="4400" spc="-15" dirty="0">
                <a:latin typeface="Calibri Light"/>
                <a:cs typeface="Calibri Light"/>
              </a:rPr>
              <a:t> </a:t>
            </a:r>
            <a:r>
              <a:rPr sz="4400" dirty="0">
                <a:latin typeface="Calibri Light"/>
                <a:cs typeface="Calibri Light"/>
              </a:rPr>
              <a:t>sources</a:t>
            </a:r>
            <a:endParaRPr sz="4400">
              <a:latin typeface="Calibri Light"/>
              <a:cs typeface="Calibri Light"/>
            </a:endParaRPr>
          </a:p>
        </p:txBody>
      </p:sp>
      <p:pic>
        <p:nvPicPr>
          <p:cNvPr id="3" name="object 3"/>
          <p:cNvPicPr/>
          <p:nvPr/>
        </p:nvPicPr>
        <p:blipFill>
          <a:blip r:embed="rId2" cstate="print"/>
          <a:stretch>
            <a:fillRect/>
          </a:stretch>
        </p:blipFill>
        <p:spPr>
          <a:xfrm>
            <a:off x="1009650" y="1695450"/>
            <a:ext cx="5734050" cy="3619500"/>
          </a:xfrm>
          <a:prstGeom prst="rect">
            <a:avLst/>
          </a:prstGeom>
        </p:spPr>
      </p:pic>
      <p:pic>
        <p:nvPicPr>
          <p:cNvPr id="4" name="object 4"/>
          <p:cNvPicPr/>
          <p:nvPr/>
        </p:nvPicPr>
        <p:blipFill>
          <a:blip r:embed="rId3" cstate="print"/>
          <a:stretch>
            <a:fillRect/>
          </a:stretch>
        </p:blipFill>
        <p:spPr>
          <a:xfrm>
            <a:off x="7038975" y="2009775"/>
            <a:ext cx="1514475" cy="20193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5484" y="5651"/>
            <a:ext cx="5292090" cy="391795"/>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935" algn="l"/>
              </a:tabLst>
            </a:pPr>
            <a:r>
              <a:rPr sz="2400" spc="5" dirty="0">
                <a:latin typeface="Calibri"/>
                <a:cs typeface="Calibri"/>
              </a:rPr>
              <a:t>Now</a:t>
            </a:r>
            <a:r>
              <a:rPr sz="2400" spc="-90" dirty="0">
                <a:latin typeface="Calibri"/>
                <a:cs typeface="Calibri"/>
              </a:rPr>
              <a:t> </a:t>
            </a:r>
            <a:r>
              <a:rPr sz="2400" dirty="0">
                <a:latin typeface="Calibri"/>
                <a:cs typeface="Calibri"/>
              </a:rPr>
              <a:t>observe</a:t>
            </a:r>
            <a:r>
              <a:rPr sz="2400" spc="-15" dirty="0">
                <a:latin typeface="Calibri"/>
                <a:cs typeface="Calibri"/>
              </a:rPr>
              <a:t> </a:t>
            </a:r>
            <a:r>
              <a:rPr sz="2400" spc="5" dirty="0">
                <a:latin typeface="Calibri"/>
                <a:cs typeface="Calibri"/>
              </a:rPr>
              <a:t>the</a:t>
            </a:r>
            <a:r>
              <a:rPr sz="2400" spc="-15" dirty="0">
                <a:latin typeface="Calibri"/>
                <a:cs typeface="Calibri"/>
              </a:rPr>
              <a:t> </a:t>
            </a:r>
            <a:r>
              <a:rPr sz="2400" dirty="0">
                <a:latin typeface="Calibri"/>
                <a:cs typeface="Calibri"/>
              </a:rPr>
              <a:t>results</a:t>
            </a:r>
            <a:r>
              <a:rPr sz="2400" spc="-60" dirty="0">
                <a:latin typeface="Calibri"/>
                <a:cs typeface="Calibri"/>
              </a:rPr>
              <a:t> </a:t>
            </a:r>
            <a:r>
              <a:rPr sz="2400" dirty="0">
                <a:latin typeface="Calibri"/>
                <a:cs typeface="Calibri"/>
              </a:rPr>
              <a:t>on</a:t>
            </a:r>
            <a:r>
              <a:rPr sz="2400" spc="-80" dirty="0">
                <a:latin typeface="Calibri"/>
                <a:cs typeface="Calibri"/>
              </a:rPr>
              <a:t> </a:t>
            </a:r>
            <a:r>
              <a:rPr sz="2400" dirty="0">
                <a:latin typeface="Calibri"/>
                <a:cs typeface="Calibri"/>
              </a:rPr>
              <a:t>a</a:t>
            </a:r>
            <a:r>
              <a:rPr sz="2400" spc="80" dirty="0">
                <a:latin typeface="Calibri"/>
                <a:cs typeface="Calibri"/>
              </a:rPr>
              <a:t> </a:t>
            </a:r>
            <a:r>
              <a:rPr sz="2400" dirty="0">
                <a:solidFill>
                  <a:srgbClr val="FF0000"/>
                </a:solidFill>
                <a:latin typeface="Calibri"/>
                <a:cs typeface="Calibri"/>
              </a:rPr>
              <a:t>scatterplot</a:t>
            </a:r>
            <a:endParaRPr sz="2400">
              <a:latin typeface="Calibri"/>
              <a:cs typeface="Calibri"/>
            </a:endParaRPr>
          </a:p>
        </p:txBody>
      </p:sp>
      <p:sp>
        <p:nvSpPr>
          <p:cNvPr id="3" name="object 3"/>
          <p:cNvSpPr txBox="1"/>
          <p:nvPr/>
        </p:nvSpPr>
        <p:spPr>
          <a:xfrm>
            <a:off x="705484" y="4230623"/>
            <a:ext cx="10435590" cy="2433320"/>
          </a:xfrm>
          <a:prstGeom prst="rect">
            <a:avLst/>
          </a:prstGeom>
        </p:spPr>
        <p:txBody>
          <a:bodyPr vert="horz" wrap="square" lIns="0" tIns="130810" rIns="0" bIns="0" rtlCol="0">
            <a:spAutoFit/>
          </a:bodyPr>
          <a:lstStyle/>
          <a:p>
            <a:pPr marL="241300" marR="5080" indent="-229235">
              <a:lnSpc>
                <a:spcPct val="67800"/>
              </a:lnSpc>
              <a:spcBef>
                <a:spcPts val="1030"/>
              </a:spcBef>
              <a:buFont typeface="Arial MT"/>
              <a:buChar char="•"/>
              <a:tabLst>
                <a:tab pos="241935" algn="l"/>
              </a:tabLst>
            </a:pPr>
            <a:r>
              <a:rPr sz="2400" spc="-15" dirty="0">
                <a:latin typeface="Calibri"/>
                <a:cs typeface="Calibri"/>
              </a:rPr>
              <a:t>Each</a:t>
            </a:r>
            <a:r>
              <a:rPr sz="2400" spc="-5" dirty="0">
                <a:latin typeface="Calibri"/>
                <a:cs typeface="Calibri"/>
              </a:rPr>
              <a:t> </a:t>
            </a:r>
            <a:r>
              <a:rPr sz="2400" dirty="0">
                <a:latin typeface="Calibri"/>
                <a:cs typeface="Calibri"/>
              </a:rPr>
              <a:t>sample</a:t>
            </a:r>
            <a:r>
              <a:rPr sz="2400" spc="-5" dirty="0">
                <a:latin typeface="Calibri"/>
                <a:cs typeface="Calibri"/>
              </a:rPr>
              <a:t> </a:t>
            </a:r>
            <a:r>
              <a:rPr sz="2400" spc="-10" dirty="0">
                <a:latin typeface="Calibri"/>
                <a:cs typeface="Calibri"/>
              </a:rPr>
              <a:t>has</a:t>
            </a:r>
            <a:r>
              <a:rPr sz="2400" spc="-55" dirty="0">
                <a:latin typeface="Calibri"/>
                <a:cs typeface="Calibri"/>
              </a:rPr>
              <a:t> </a:t>
            </a:r>
            <a:r>
              <a:rPr sz="2400" dirty="0">
                <a:latin typeface="Calibri"/>
                <a:cs typeface="Calibri"/>
              </a:rPr>
              <a:t>a</a:t>
            </a:r>
            <a:r>
              <a:rPr sz="2400" spc="35" dirty="0">
                <a:latin typeface="Calibri"/>
                <a:cs typeface="Calibri"/>
              </a:rPr>
              <a:t> </a:t>
            </a:r>
            <a:r>
              <a:rPr sz="2400" dirty="0">
                <a:latin typeface="Calibri"/>
                <a:cs typeface="Calibri"/>
              </a:rPr>
              <a:t>corresponding</a:t>
            </a:r>
            <a:r>
              <a:rPr sz="2400" spc="-170" dirty="0">
                <a:latin typeface="Calibri"/>
                <a:cs typeface="Calibri"/>
              </a:rPr>
              <a:t> </a:t>
            </a:r>
            <a:r>
              <a:rPr sz="2400" spc="-10" dirty="0">
                <a:latin typeface="Calibri"/>
                <a:cs typeface="Calibri"/>
              </a:rPr>
              <a:t>feature</a:t>
            </a:r>
            <a:r>
              <a:rPr sz="2400" spc="-5" dirty="0">
                <a:latin typeface="Calibri"/>
                <a:cs typeface="Calibri"/>
              </a:rPr>
              <a:t> </a:t>
            </a:r>
            <a:r>
              <a:rPr sz="2400" dirty="0">
                <a:latin typeface="Calibri"/>
                <a:cs typeface="Calibri"/>
              </a:rPr>
              <a:t>vector</a:t>
            </a:r>
            <a:r>
              <a:rPr sz="2400" spc="-105" dirty="0">
                <a:latin typeface="Calibri"/>
                <a:cs typeface="Calibri"/>
              </a:rPr>
              <a:t> </a:t>
            </a:r>
            <a:r>
              <a:rPr sz="2400" spc="15" dirty="0">
                <a:latin typeface="Calibri"/>
                <a:cs typeface="Calibri"/>
              </a:rPr>
              <a:t>(dapg,</a:t>
            </a:r>
            <a:r>
              <a:rPr sz="2400" spc="-10" dirty="0">
                <a:latin typeface="Calibri"/>
                <a:cs typeface="Calibri"/>
              </a:rPr>
              <a:t> </a:t>
            </a:r>
            <a:r>
              <a:rPr sz="2400" spc="10" dirty="0">
                <a:latin typeface="Calibri"/>
                <a:cs typeface="Calibri"/>
              </a:rPr>
              <a:t>dwp),</a:t>
            </a:r>
            <a:r>
              <a:rPr sz="2400" spc="-85" dirty="0">
                <a:latin typeface="Calibri"/>
                <a:cs typeface="Calibri"/>
              </a:rPr>
              <a:t> </a:t>
            </a:r>
            <a:r>
              <a:rPr sz="2400" dirty="0">
                <a:latin typeface="Calibri"/>
                <a:cs typeface="Calibri"/>
              </a:rPr>
              <a:t>which</a:t>
            </a:r>
            <a:r>
              <a:rPr sz="2400" spc="-5" dirty="0">
                <a:latin typeface="Calibri"/>
                <a:cs typeface="Calibri"/>
              </a:rPr>
              <a:t> </a:t>
            </a:r>
            <a:r>
              <a:rPr sz="2400" dirty="0">
                <a:latin typeface="Calibri"/>
                <a:cs typeface="Calibri"/>
              </a:rPr>
              <a:t>determines</a:t>
            </a:r>
            <a:r>
              <a:rPr sz="2400" spc="-125" dirty="0">
                <a:latin typeface="Calibri"/>
                <a:cs typeface="Calibri"/>
              </a:rPr>
              <a:t> </a:t>
            </a:r>
            <a:r>
              <a:rPr sz="2400" spc="-5" dirty="0">
                <a:latin typeface="Calibri"/>
                <a:cs typeface="Calibri"/>
              </a:rPr>
              <a:t>its </a:t>
            </a:r>
            <a:r>
              <a:rPr sz="2400" spc="-530" dirty="0">
                <a:latin typeface="Calibri"/>
                <a:cs typeface="Calibri"/>
              </a:rPr>
              <a:t> </a:t>
            </a:r>
            <a:r>
              <a:rPr sz="2400" dirty="0">
                <a:latin typeface="Calibri"/>
                <a:cs typeface="Calibri"/>
              </a:rPr>
              <a:t>position</a:t>
            </a:r>
            <a:r>
              <a:rPr sz="2400" spc="-90" dirty="0">
                <a:latin typeface="Calibri"/>
                <a:cs typeface="Calibri"/>
              </a:rPr>
              <a:t> </a:t>
            </a:r>
            <a:r>
              <a:rPr sz="2400" spc="-15" dirty="0">
                <a:latin typeface="Calibri"/>
                <a:cs typeface="Calibri"/>
              </a:rPr>
              <a:t>in</a:t>
            </a:r>
            <a:r>
              <a:rPr sz="2400" spc="60" dirty="0">
                <a:latin typeface="Calibri"/>
                <a:cs typeface="Calibri"/>
              </a:rPr>
              <a:t> </a:t>
            </a:r>
            <a:r>
              <a:rPr sz="2400" spc="5" dirty="0">
                <a:latin typeface="Calibri"/>
                <a:cs typeface="Calibri"/>
              </a:rPr>
              <a:t>the</a:t>
            </a:r>
            <a:r>
              <a:rPr sz="2400" spc="-90" dirty="0">
                <a:latin typeface="Calibri"/>
                <a:cs typeface="Calibri"/>
              </a:rPr>
              <a:t> </a:t>
            </a:r>
            <a:r>
              <a:rPr sz="2400" spc="-5" dirty="0">
                <a:latin typeface="Calibri"/>
                <a:cs typeface="Calibri"/>
              </a:rPr>
              <a:t>plot.</a:t>
            </a:r>
            <a:endParaRPr sz="2400">
              <a:latin typeface="Calibri"/>
              <a:cs typeface="Calibri"/>
            </a:endParaRPr>
          </a:p>
          <a:p>
            <a:pPr marL="241300" marR="193675" indent="-229235">
              <a:lnSpc>
                <a:spcPct val="69100"/>
              </a:lnSpc>
              <a:spcBef>
                <a:spcPts val="1090"/>
              </a:spcBef>
              <a:buFont typeface="Arial MT"/>
              <a:buChar char="•"/>
              <a:tabLst>
                <a:tab pos="241935" algn="l"/>
              </a:tabLst>
            </a:pPr>
            <a:r>
              <a:rPr sz="2400" spc="10" dirty="0">
                <a:latin typeface="Calibri"/>
                <a:cs typeface="Calibri"/>
              </a:rPr>
              <a:t>Note </a:t>
            </a:r>
            <a:r>
              <a:rPr sz="2400" spc="-5" dirty="0">
                <a:latin typeface="Calibri"/>
                <a:cs typeface="Calibri"/>
              </a:rPr>
              <a:t>that </a:t>
            </a:r>
            <a:r>
              <a:rPr sz="2400" spc="5" dirty="0">
                <a:latin typeface="Calibri"/>
                <a:cs typeface="Calibri"/>
              </a:rPr>
              <a:t>the </a:t>
            </a:r>
            <a:r>
              <a:rPr sz="2400" spc="-10" dirty="0">
                <a:latin typeface="Calibri"/>
                <a:cs typeface="Calibri"/>
              </a:rPr>
              <a:t>feature </a:t>
            </a:r>
            <a:r>
              <a:rPr sz="2400" spc="5" dirty="0">
                <a:latin typeface="Calibri"/>
                <a:cs typeface="Calibri"/>
              </a:rPr>
              <a:t>space </a:t>
            </a:r>
            <a:r>
              <a:rPr sz="2400" dirty="0">
                <a:latin typeface="Calibri"/>
                <a:cs typeface="Calibri"/>
              </a:rPr>
              <a:t>can </a:t>
            </a:r>
            <a:r>
              <a:rPr sz="2400" spc="5" dirty="0">
                <a:latin typeface="Calibri"/>
                <a:cs typeface="Calibri"/>
              </a:rPr>
              <a:t>be </a:t>
            </a:r>
            <a:r>
              <a:rPr sz="2400" spc="-5" dirty="0">
                <a:latin typeface="Calibri"/>
                <a:cs typeface="Calibri"/>
              </a:rPr>
              <a:t>classified into </a:t>
            </a:r>
            <a:r>
              <a:rPr sz="2400" spc="5" dirty="0">
                <a:latin typeface="Calibri"/>
                <a:cs typeface="Calibri"/>
              </a:rPr>
              <a:t>two </a:t>
            </a:r>
            <a:r>
              <a:rPr sz="2400" dirty="0">
                <a:latin typeface="Calibri"/>
                <a:cs typeface="Calibri"/>
              </a:rPr>
              <a:t>decision </a:t>
            </a:r>
            <a:r>
              <a:rPr sz="2400" spc="-5" dirty="0">
                <a:latin typeface="Calibri"/>
                <a:cs typeface="Calibri"/>
              </a:rPr>
              <a:t>regions </a:t>
            </a:r>
            <a:r>
              <a:rPr sz="2400" spc="5" dirty="0">
                <a:latin typeface="Calibri"/>
                <a:cs typeface="Calibri"/>
              </a:rPr>
              <a:t>by </a:t>
            </a:r>
            <a:r>
              <a:rPr sz="2400" dirty="0">
                <a:latin typeface="Calibri"/>
                <a:cs typeface="Calibri"/>
              </a:rPr>
              <a:t>a </a:t>
            </a:r>
            <a:r>
              <a:rPr sz="2400" spc="5" dirty="0">
                <a:latin typeface="Calibri"/>
                <a:cs typeface="Calibri"/>
              </a:rPr>
              <a:t> </a:t>
            </a:r>
            <a:r>
              <a:rPr sz="2400" spc="-15" dirty="0">
                <a:latin typeface="Calibri"/>
                <a:cs typeface="Calibri"/>
              </a:rPr>
              <a:t>straight </a:t>
            </a:r>
            <a:r>
              <a:rPr sz="2400" spc="-10" dirty="0">
                <a:latin typeface="Calibri"/>
                <a:cs typeface="Calibri"/>
              </a:rPr>
              <a:t>line, called </a:t>
            </a:r>
            <a:r>
              <a:rPr sz="2400" dirty="0">
                <a:latin typeface="Calibri"/>
                <a:cs typeface="Calibri"/>
              </a:rPr>
              <a:t>a </a:t>
            </a:r>
            <a:r>
              <a:rPr sz="2400" spc="-15" dirty="0">
                <a:solidFill>
                  <a:srgbClr val="FF0000"/>
                </a:solidFill>
                <a:latin typeface="Calibri"/>
                <a:cs typeface="Calibri"/>
              </a:rPr>
              <a:t>linear </a:t>
            </a:r>
            <a:r>
              <a:rPr sz="2400" dirty="0">
                <a:solidFill>
                  <a:srgbClr val="FF0000"/>
                </a:solidFill>
                <a:latin typeface="Calibri"/>
                <a:cs typeface="Calibri"/>
              </a:rPr>
              <a:t>decision </a:t>
            </a:r>
            <a:r>
              <a:rPr sz="2400" spc="-25" dirty="0">
                <a:solidFill>
                  <a:srgbClr val="FF0000"/>
                </a:solidFill>
                <a:latin typeface="Calibri"/>
                <a:cs typeface="Calibri"/>
              </a:rPr>
              <a:t>boundary. </a:t>
            </a:r>
            <a:r>
              <a:rPr sz="2400" spc="-10" dirty="0">
                <a:solidFill>
                  <a:srgbClr val="FF0000"/>
                </a:solidFill>
                <a:latin typeface="Calibri"/>
                <a:cs typeface="Calibri"/>
              </a:rPr>
              <a:t>(refer </a:t>
            </a:r>
            <a:r>
              <a:rPr sz="2400" spc="-15" dirty="0">
                <a:solidFill>
                  <a:srgbClr val="FF0000"/>
                </a:solidFill>
                <a:latin typeface="Calibri"/>
                <a:cs typeface="Calibri"/>
              </a:rPr>
              <a:t>line </a:t>
            </a:r>
            <a:r>
              <a:rPr sz="2400" dirty="0">
                <a:solidFill>
                  <a:srgbClr val="FF0000"/>
                </a:solidFill>
                <a:latin typeface="Calibri"/>
                <a:cs typeface="Calibri"/>
              </a:rPr>
              <a:t>equation). Prediction of </a:t>
            </a:r>
            <a:r>
              <a:rPr sz="2400" spc="-530" dirty="0">
                <a:solidFill>
                  <a:srgbClr val="FF0000"/>
                </a:solidFill>
                <a:latin typeface="Calibri"/>
                <a:cs typeface="Calibri"/>
              </a:rPr>
              <a:t> </a:t>
            </a:r>
            <a:r>
              <a:rPr sz="2400" spc="-5" dirty="0">
                <a:solidFill>
                  <a:srgbClr val="FF0000"/>
                </a:solidFill>
                <a:latin typeface="Calibri"/>
                <a:cs typeface="Calibri"/>
              </a:rPr>
              <a:t>this</a:t>
            </a:r>
            <a:r>
              <a:rPr sz="2400" spc="-70" dirty="0">
                <a:solidFill>
                  <a:srgbClr val="FF0000"/>
                </a:solidFill>
                <a:latin typeface="Calibri"/>
                <a:cs typeface="Calibri"/>
              </a:rPr>
              <a:t> </a:t>
            </a:r>
            <a:r>
              <a:rPr sz="2400" spc="-15" dirty="0">
                <a:solidFill>
                  <a:srgbClr val="FF0000"/>
                </a:solidFill>
                <a:latin typeface="Calibri"/>
                <a:cs typeface="Calibri"/>
              </a:rPr>
              <a:t>line</a:t>
            </a:r>
            <a:r>
              <a:rPr sz="2400" spc="55" dirty="0">
                <a:solidFill>
                  <a:srgbClr val="FF0000"/>
                </a:solidFill>
                <a:latin typeface="Calibri"/>
                <a:cs typeface="Calibri"/>
              </a:rPr>
              <a:t> </a:t>
            </a:r>
            <a:r>
              <a:rPr sz="2400" spc="-15" dirty="0">
                <a:solidFill>
                  <a:srgbClr val="FF0000"/>
                </a:solidFill>
                <a:latin typeface="Calibri"/>
                <a:cs typeface="Calibri"/>
              </a:rPr>
              <a:t>is</a:t>
            </a:r>
            <a:r>
              <a:rPr sz="2400" spc="10" dirty="0">
                <a:solidFill>
                  <a:srgbClr val="FF0000"/>
                </a:solidFill>
                <a:latin typeface="Calibri"/>
                <a:cs typeface="Calibri"/>
              </a:rPr>
              <a:t> </a:t>
            </a:r>
            <a:r>
              <a:rPr sz="2400" spc="-10" dirty="0">
                <a:solidFill>
                  <a:srgbClr val="FF0000"/>
                </a:solidFill>
                <a:latin typeface="Calibri"/>
                <a:cs typeface="Calibri"/>
              </a:rPr>
              <a:t>logistic</a:t>
            </a:r>
            <a:r>
              <a:rPr sz="2400" spc="-65" dirty="0">
                <a:solidFill>
                  <a:srgbClr val="FF0000"/>
                </a:solidFill>
                <a:latin typeface="Calibri"/>
                <a:cs typeface="Calibri"/>
              </a:rPr>
              <a:t> </a:t>
            </a:r>
            <a:r>
              <a:rPr sz="2400" dirty="0">
                <a:solidFill>
                  <a:srgbClr val="FF0000"/>
                </a:solidFill>
                <a:latin typeface="Calibri"/>
                <a:cs typeface="Calibri"/>
              </a:rPr>
              <a:t>regression.</a:t>
            </a:r>
            <a:endParaRPr sz="2400">
              <a:latin typeface="Calibri"/>
              <a:cs typeface="Calibri"/>
            </a:endParaRPr>
          </a:p>
          <a:p>
            <a:pPr marL="241300" marR="535305" indent="-229235">
              <a:lnSpc>
                <a:spcPct val="69100"/>
              </a:lnSpc>
              <a:spcBef>
                <a:spcPts val="1090"/>
              </a:spcBef>
              <a:buFont typeface="Arial MT"/>
              <a:buChar char="•"/>
              <a:tabLst>
                <a:tab pos="241935" algn="l"/>
                <a:tab pos="1838960" algn="l"/>
              </a:tabLst>
            </a:pPr>
            <a:r>
              <a:rPr sz="2400" dirty="0">
                <a:latin typeface="Calibri"/>
                <a:cs typeface="Calibri"/>
              </a:rPr>
              <a:t>If </a:t>
            </a:r>
            <a:r>
              <a:rPr sz="2400" spc="5" dirty="0">
                <a:latin typeface="Calibri"/>
                <a:cs typeface="Calibri"/>
              </a:rPr>
              <a:t>the </a:t>
            </a:r>
            <a:r>
              <a:rPr sz="2400" dirty="0">
                <a:latin typeface="Calibri"/>
                <a:cs typeface="Calibri"/>
              </a:rPr>
              <a:t>sample </a:t>
            </a:r>
            <a:r>
              <a:rPr sz="2400" spc="-15" dirty="0">
                <a:latin typeface="Calibri"/>
                <a:cs typeface="Calibri"/>
              </a:rPr>
              <a:t>lies </a:t>
            </a:r>
            <a:r>
              <a:rPr sz="2400" spc="-10" dirty="0">
                <a:latin typeface="Calibri"/>
                <a:cs typeface="Calibri"/>
              </a:rPr>
              <a:t>above </a:t>
            </a:r>
            <a:r>
              <a:rPr sz="2400" spc="5" dirty="0">
                <a:latin typeface="Calibri"/>
                <a:cs typeface="Calibri"/>
              </a:rPr>
              <a:t>the </a:t>
            </a:r>
            <a:r>
              <a:rPr sz="2400" dirty="0">
                <a:latin typeface="Calibri"/>
                <a:cs typeface="Calibri"/>
              </a:rPr>
              <a:t>decision </a:t>
            </a:r>
            <a:r>
              <a:rPr sz="2400" spc="-20" dirty="0">
                <a:latin typeface="Calibri"/>
                <a:cs typeface="Calibri"/>
              </a:rPr>
              <a:t>boundary, </a:t>
            </a:r>
            <a:r>
              <a:rPr sz="2400" spc="5" dirty="0">
                <a:latin typeface="Calibri"/>
                <a:cs typeface="Calibri"/>
              </a:rPr>
              <a:t>the </a:t>
            </a:r>
            <a:r>
              <a:rPr sz="2400" spc="10" dirty="0">
                <a:latin typeface="Calibri"/>
                <a:cs typeface="Calibri"/>
              </a:rPr>
              <a:t>home </a:t>
            </a:r>
            <a:r>
              <a:rPr sz="2400" spc="-5" dirty="0">
                <a:latin typeface="Calibri"/>
                <a:cs typeface="Calibri"/>
              </a:rPr>
              <a:t>team would </a:t>
            </a:r>
            <a:r>
              <a:rPr sz="2400" spc="5" dirty="0">
                <a:latin typeface="Calibri"/>
                <a:cs typeface="Calibri"/>
              </a:rPr>
              <a:t>be </a:t>
            </a:r>
            <a:r>
              <a:rPr sz="2400" spc="10" dirty="0">
                <a:latin typeface="Calibri"/>
                <a:cs typeface="Calibri"/>
              </a:rPr>
              <a:t> </a:t>
            </a:r>
            <a:r>
              <a:rPr sz="2400" spc="-5" dirty="0">
                <a:latin typeface="Calibri"/>
                <a:cs typeface="Calibri"/>
              </a:rPr>
              <a:t>classified</a:t>
            </a:r>
            <a:r>
              <a:rPr sz="2400" spc="20" dirty="0">
                <a:latin typeface="Calibri"/>
                <a:cs typeface="Calibri"/>
              </a:rPr>
              <a:t> </a:t>
            </a:r>
            <a:r>
              <a:rPr sz="2400" spc="-15" dirty="0">
                <a:latin typeface="Calibri"/>
                <a:cs typeface="Calibri"/>
              </a:rPr>
              <a:t>as	</a:t>
            </a:r>
            <a:r>
              <a:rPr sz="2400" spc="5" dirty="0">
                <a:latin typeface="Calibri"/>
                <a:cs typeface="Calibri"/>
              </a:rPr>
              <a:t>the </a:t>
            </a:r>
            <a:r>
              <a:rPr sz="2400" spc="-5" dirty="0">
                <a:latin typeface="Calibri"/>
                <a:cs typeface="Calibri"/>
              </a:rPr>
              <a:t>winner </a:t>
            </a:r>
            <a:r>
              <a:rPr sz="2400" spc="-10" dirty="0">
                <a:latin typeface="Calibri"/>
                <a:cs typeface="Calibri"/>
              </a:rPr>
              <a:t>and </a:t>
            </a:r>
            <a:r>
              <a:rPr sz="2400" spc="-15" dirty="0">
                <a:latin typeface="Calibri"/>
                <a:cs typeface="Calibri"/>
              </a:rPr>
              <a:t>it is </a:t>
            </a:r>
            <a:r>
              <a:rPr sz="2400" spc="-5" dirty="0">
                <a:latin typeface="Calibri"/>
                <a:cs typeface="Calibri"/>
              </a:rPr>
              <a:t>below </a:t>
            </a:r>
            <a:r>
              <a:rPr sz="2400" spc="5" dirty="0">
                <a:latin typeface="Calibri"/>
                <a:cs typeface="Calibri"/>
              </a:rPr>
              <a:t>the </a:t>
            </a:r>
            <a:r>
              <a:rPr sz="2400" dirty="0">
                <a:latin typeface="Calibri"/>
                <a:cs typeface="Calibri"/>
              </a:rPr>
              <a:t>decision </a:t>
            </a:r>
            <a:r>
              <a:rPr sz="2400" spc="-5" dirty="0">
                <a:latin typeface="Calibri"/>
                <a:cs typeface="Calibri"/>
              </a:rPr>
              <a:t>boundary </a:t>
            </a:r>
            <a:r>
              <a:rPr sz="2400" spc="-15" dirty="0">
                <a:latin typeface="Calibri"/>
                <a:cs typeface="Calibri"/>
              </a:rPr>
              <a:t>it is </a:t>
            </a:r>
            <a:r>
              <a:rPr sz="2400" spc="-5" dirty="0">
                <a:latin typeface="Calibri"/>
                <a:cs typeface="Calibri"/>
              </a:rPr>
              <a:t>classified </a:t>
            </a:r>
            <a:r>
              <a:rPr sz="2400" spc="-15" dirty="0">
                <a:latin typeface="Calibri"/>
                <a:cs typeface="Calibri"/>
              </a:rPr>
              <a:t>as </a:t>
            </a:r>
            <a:r>
              <a:rPr sz="2400" spc="-525" dirty="0">
                <a:latin typeface="Calibri"/>
                <a:cs typeface="Calibri"/>
              </a:rPr>
              <a:t> </a:t>
            </a:r>
            <a:r>
              <a:rPr sz="2400" spc="-40" dirty="0">
                <a:latin typeface="Calibri"/>
                <a:cs typeface="Calibri"/>
              </a:rPr>
              <a:t>loser.</a:t>
            </a:r>
            <a:endParaRPr sz="2400">
              <a:latin typeface="Calibri"/>
              <a:cs typeface="Calibri"/>
            </a:endParaRPr>
          </a:p>
        </p:txBody>
      </p:sp>
      <p:pic>
        <p:nvPicPr>
          <p:cNvPr id="4" name="object 4"/>
          <p:cNvPicPr/>
          <p:nvPr/>
        </p:nvPicPr>
        <p:blipFill>
          <a:blip r:embed="rId2" cstate="print"/>
          <a:stretch>
            <a:fillRect/>
          </a:stretch>
        </p:blipFill>
        <p:spPr>
          <a:xfrm>
            <a:off x="1876425" y="495300"/>
            <a:ext cx="6115050" cy="37528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7261225" cy="701040"/>
          </a:xfrm>
          <a:prstGeom prst="rect">
            <a:avLst/>
          </a:prstGeom>
        </p:spPr>
        <p:txBody>
          <a:bodyPr vert="horz" wrap="square" lIns="0" tIns="16510" rIns="0" bIns="0" rtlCol="0">
            <a:spAutoFit/>
          </a:bodyPr>
          <a:lstStyle/>
          <a:p>
            <a:pPr marL="12700">
              <a:lnSpc>
                <a:spcPct val="100000"/>
              </a:lnSpc>
              <a:spcBef>
                <a:spcPts val="130"/>
              </a:spcBef>
            </a:pPr>
            <a:r>
              <a:rPr sz="4400" spc="-10" dirty="0">
                <a:latin typeface="Calibri Light"/>
                <a:cs typeface="Calibri Light"/>
              </a:rPr>
              <a:t>Prediction</a:t>
            </a:r>
            <a:r>
              <a:rPr sz="4400" spc="-20" dirty="0">
                <a:latin typeface="Calibri Light"/>
                <a:cs typeface="Calibri Light"/>
              </a:rPr>
              <a:t> </a:t>
            </a:r>
            <a:r>
              <a:rPr sz="4400" dirty="0">
                <a:latin typeface="Calibri Light"/>
                <a:cs typeface="Calibri Light"/>
              </a:rPr>
              <a:t>with</a:t>
            </a:r>
            <a:r>
              <a:rPr sz="4400" spc="-20" dirty="0">
                <a:latin typeface="Calibri Light"/>
                <a:cs typeface="Calibri Light"/>
              </a:rPr>
              <a:t> </a:t>
            </a:r>
            <a:r>
              <a:rPr sz="4400" spc="-30" dirty="0">
                <a:latin typeface="Calibri Light"/>
                <a:cs typeface="Calibri Light"/>
              </a:rPr>
              <a:t>two</a:t>
            </a:r>
            <a:r>
              <a:rPr sz="4400" spc="40" dirty="0">
                <a:latin typeface="Calibri Light"/>
                <a:cs typeface="Calibri Light"/>
              </a:rPr>
              <a:t> </a:t>
            </a:r>
            <a:r>
              <a:rPr sz="4400" spc="-15" dirty="0">
                <a:latin typeface="Calibri Light"/>
                <a:cs typeface="Calibri Light"/>
              </a:rPr>
              <a:t>parameters.</a:t>
            </a:r>
            <a:endParaRPr sz="4400">
              <a:latin typeface="Calibri Light"/>
              <a:cs typeface="Calibri Light"/>
            </a:endParaRPr>
          </a:p>
        </p:txBody>
      </p:sp>
      <p:sp>
        <p:nvSpPr>
          <p:cNvPr id="3" name="object 3"/>
          <p:cNvSpPr txBox="1"/>
          <p:nvPr/>
        </p:nvSpPr>
        <p:spPr>
          <a:xfrm>
            <a:off x="917575" y="1765680"/>
            <a:ext cx="6778625" cy="426720"/>
          </a:xfrm>
          <a:prstGeom prst="rect">
            <a:avLst/>
          </a:prstGeom>
        </p:spPr>
        <p:txBody>
          <a:bodyPr vert="horz" wrap="square" lIns="0" tIns="16510" rIns="0" bIns="0" rtlCol="0">
            <a:spAutoFit/>
          </a:bodyPr>
          <a:lstStyle/>
          <a:p>
            <a:pPr marL="241300" indent="-229235">
              <a:lnSpc>
                <a:spcPct val="100000"/>
              </a:lnSpc>
              <a:spcBef>
                <a:spcPts val="130"/>
              </a:spcBef>
              <a:buFont typeface="Arial MT"/>
              <a:buChar char="•"/>
              <a:tabLst>
                <a:tab pos="241935" algn="l"/>
              </a:tabLst>
            </a:pPr>
            <a:r>
              <a:rPr sz="2600" spc="-5" dirty="0">
                <a:latin typeface="Calibri"/>
                <a:cs typeface="Calibri"/>
              </a:rPr>
              <a:t>Consider</a:t>
            </a:r>
            <a:r>
              <a:rPr sz="2600" spc="-10" dirty="0">
                <a:latin typeface="Calibri"/>
                <a:cs typeface="Calibri"/>
              </a:rPr>
              <a:t> </a:t>
            </a:r>
            <a:r>
              <a:rPr sz="2600" spc="5" dirty="0">
                <a:latin typeface="Calibri"/>
                <a:cs typeface="Calibri"/>
              </a:rPr>
              <a:t>the</a:t>
            </a:r>
            <a:r>
              <a:rPr sz="2600" spc="-25" dirty="0">
                <a:latin typeface="Calibri"/>
                <a:cs typeface="Calibri"/>
              </a:rPr>
              <a:t> </a:t>
            </a:r>
            <a:r>
              <a:rPr sz="2600" spc="-10" dirty="0">
                <a:latin typeface="Calibri"/>
                <a:cs typeface="Calibri"/>
              </a:rPr>
              <a:t>following</a:t>
            </a:r>
            <a:r>
              <a:rPr sz="2600" spc="-30" dirty="0">
                <a:latin typeface="Calibri"/>
                <a:cs typeface="Calibri"/>
              </a:rPr>
              <a:t> </a:t>
            </a:r>
            <a:r>
              <a:rPr sz="2600" spc="5" dirty="0">
                <a:latin typeface="Calibri"/>
                <a:cs typeface="Calibri"/>
              </a:rPr>
              <a:t>:</a:t>
            </a:r>
            <a:r>
              <a:rPr sz="2600" spc="30" dirty="0">
                <a:latin typeface="Calibri"/>
                <a:cs typeface="Calibri"/>
              </a:rPr>
              <a:t> </a:t>
            </a:r>
            <a:r>
              <a:rPr sz="2600" spc="-5" dirty="0">
                <a:latin typeface="Calibri"/>
                <a:cs typeface="Calibri"/>
              </a:rPr>
              <a:t>springfield</a:t>
            </a:r>
            <a:r>
              <a:rPr sz="2600" dirty="0">
                <a:latin typeface="Calibri"/>
                <a:cs typeface="Calibri"/>
              </a:rPr>
              <a:t> </a:t>
            </a:r>
            <a:r>
              <a:rPr sz="2600" spc="10" dirty="0">
                <a:latin typeface="Calibri"/>
                <a:cs typeface="Calibri"/>
              </a:rPr>
              <a:t>(Home</a:t>
            </a:r>
            <a:r>
              <a:rPr sz="2600" spc="-95" dirty="0">
                <a:latin typeface="Calibri"/>
                <a:cs typeface="Calibri"/>
              </a:rPr>
              <a:t> </a:t>
            </a:r>
            <a:r>
              <a:rPr sz="2600" spc="10" dirty="0">
                <a:latin typeface="Calibri"/>
                <a:cs typeface="Calibri"/>
              </a:rPr>
              <a:t>team)</a:t>
            </a:r>
            <a:endParaRPr sz="2600">
              <a:latin typeface="Calibri"/>
              <a:cs typeface="Calibri"/>
            </a:endParaRPr>
          </a:p>
        </p:txBody>
      </p:sp>
      <p:sp>
        <p:nvSpPr>
          <p:cNvPr id="4" name="object 4"/>
          <p:cNvSpPr txBox="1"/>
          <p:nvPr/>
        </p:nvSpPr>
        <p:spPr>
          <a:xfrm>
            <a:off x="917575" y="3940556"/>
            <a:ext cx="10282555" cy="2124075"/>
          </a:xfrm>
          <a:prstGeom prst="rect">
            <a:avLst/>
          </a:prstGeom>
        </p:spPr>
        <p:txBody>
          <a:bodyPr vert="horz" wrap="square" lIns="0" tIns="63500" rIns="0" bIns="0" rtlCol="0">
            <a:spAutoFit/>
          </a:bodyPr>
          <a:lstStyle/>
          <a:p>
            <a:pPr marL="241300" indent="-229235">
              <a:lnSpc>
                <a:spcPct val="100000"/>
              </a:lnSpc>
              <a:spcBef>
                <a:spcPts val="500"/>
              </a:spcBef>
              <a:buFont typeface="Arial MT"/>
              <a:buChar char="•"/>
              <a:tabLst>
                <a:tab pos="241935" algn="l"/>
              </a:tabLst>
            </a:pPr>
            <a:r>
              <a:rPr sz="2600" spc="-5" dirty="0">
                <a:latin typeface="Calibri"/>
                <a:cs typeface="Calibri"/>
              </a:rPr>
              <a:t>dapg=</a:t>
            </a:r>
            <a:r>
              <a:rPr sz="2600" spc="-30" dirty="0">
                <a:latin typeface="Calibri"/>
                <a:cs typeface="Calibri"/>
              </a:rPr>
              <a:t> </a:t>
            </a:r>
            <a:r>
              <a:rPr sz="2600" dirty="0">
                <a:latin typeface="Calibri"/>
                <a:cs typeface="Calibri"/>
              </a:rPr>
              <a:t>home</a:t>
            </a:r>
            <a:r>
              <a:rPr sz="2600" spc="45" dirty="0">
                <a:latin typeface="Calibri"/>
                <a:cs typeface="Calibri"/>
              </a:rPr>
              <a:t> </a:t>
            </a:r>
            <a:r>
              <a:rPr sz="2600" spc="10" dirty="0">
                <a:latin typeface="Calibri"/>
                <a:cs typeface="Calibri"/>
              </a:rPr>
              <a:t>team</a:t>
            </a:r>
            <a:r>
              <a:rPr sz="2600" spc="-120" dirty="0">
                <a:latin typeface="Calibri"/>
                <a:cs typeface="Calibri"/>
              </a:rPr>
              <a:t> </a:t>
            </a:r>
            <a:r>
              <a:rPr sz="2600" spc="5" dirty="0">
                <a:latin typeface="Calibri"/>
                <a:cs typeface="Calibri"/>
              </a:rPr>
              <a:t>apg</a:t>
            </a:r>
            <a:r>
              <a:rPr sz="2600" spc="-20" dirty="0">
                <a:latin typeface="Calibri"/>
                <a:cs typeface="Calibri"/>
              </a:rPr>
              <a:t> </a:t>
            </a:r>
            <a:r>
              <a:rPr sz="2600" spc="10" dirty="0">
                <a:latin typeface="Calibri"/>
                <a:cs typeface="Calibri"/>
              </a:rPr>
              <a:t>–</a:t>
            </a:r>
            <a:r>
              <a:rPr sz="2600" spc="-25" dirty="0">
                <a:latin typeface="Calibri"/>
                <a:cs typeface="Calibri"/>
              </a:rPr>
              <a:t> </a:t>
            </a:r>
            <a:r>
              <a:rPr sz="2600" spc="5" dirty="0">
                <a:latin typeface="Calibri"/>
                <a:cs typeface="Calibri"/>
              </a:rPr>
              <a:t>visiting</a:t>
            </a:r>
            <a:r>
              <a:rPr sz="2600" spc="-30" dirty="0">
                <a:latin typeface="Calibri"/>
                <a:cs typeface="Calibri"/>
              </a:rPr>
              <a:t> </a:t>
            </a:r>
            <a:r>
              <a:rPr sz="2600" spc="10" dirty="0">
                <a:latin typeface="Calibri"/>
                <a:cs typeface="Calibri"/>
              </a:rPr>
              <a:t>team</a:t>
            </a:r>
            <a:r>
              <a:rPr sz="2600" spc="-114" dirty="0">
                <a:latin typeface="Calibri"/>
                <a:cs typeface="Calibri"/>
              </a:rPr>
              <a:t> </a:t>
            </a:r>
            <a:r>
              <a:rPr sz="2600" spc="5" dirty="0">
                <a:latin typeface="Calibri"/>
                <a:cs typeface="Calibri"/>
              </a:rPr>
              <a:t>apg</a:t>
            </a:r>
            <a:r>
              <a:rPr sz="2600" spc="-15" dirty="0">
                <a:latin typeface="Calibri"/>
                <a:cs typeface="Calibri"/>
              </a:rPr>
              <a:t> </a:t>
            </a:r>
            <a:r>
              <a:rPr sz="2600" spc="10" dirty="0">
                <a:latin typeface="Calibri"/>
                <a:cs typeface="Calibri"/>
              </a:rPr>
              <a:t>=</a:t>
            </a:r>
            <a:r>
              <a:rPr sz="2600" spc="-30" dirty="0">
                <a:latin typeface="Calibri"/>
                <a:cs typeface="Calibri"/>
              </a:rPr>
              <a:t> </a:t>
            </a:r>
            <a:r>
              <a:rPr sz="2600" spc="25" dirty="0">
                <a:latin typeface="Calibri"/>
                <a:cs typeface="Calibri"/>
              </a:rPr>
              <a:t>98.3-102.9</a:t>
            </a:r>
            <a:r>
              <a:rPr sz="2600" spc="-270" dirty="0">
                <a:latin typeface="Calibri"/>
                <a:cs typeface="Calibri"/>
              </a:rPr>
              <a:t> </a:t>
            </a:r>
            <a:r>
              <a:rPr sz="2600" spc="10" dirty="0">
                <a:latin typeface="Calibri"/>
                <a:cs typeface="Calibri"/>
              </a:rPr>
              <a:t>=</a:t>
            </a:r>
            <a:r>
              <a:rPr sz="2600" spc="-15" dirty="0">
                <a:latin typeface="Calibri"/>
                <a:cs typeface="Calibri"/>
              </a:rPr>
              <a:t> </a:t>
            </a:r>
            <a:r>
              <a:rPr sz="2600" spc="15" dirty="0">
                <a:latin typeface="Calibri"/>
                <a:cs typeface="Calibri"/>
              </a:rPr>
              <a:t>-4.6</a:t>
            </a:r>
            <a:endParaRPr sz="2600">
              <a:latin typeface="Calibri"/>
              <a:cs typeface="Calibri"/>
            </a:endParaRPr>
          </a:p>
          <a:p>
            <a:pPr marL="241300" indent="-229235">
              <a:lnSpc>
                <a:spcPct val="100000"/>
              </a:lnSpc>
              <a:spcBef>
                <a:spcPts val="409"/>
              </a:spcBef>
              <a:buFont typeface="Arial MT"/>
              <a:buChar char="•"/>
              <a:tabLst>
                <a:tab pos="241935" algn="l"/>
              </a:tabLst>
            </a:pPr>
            <a:r>
              <a:rPr sz="2600" spc="5" dirty="0">
                <a:latin typeface="Calibri"/>
                <a:cs typeface="Calibri"/>
              </a:rPr>
              <a:t>dwp</a:t>
            </a:r>
            <a:r>
              <a:rPr sz="2600" spc="-20" dirty="0">
                <a:latin typeface="Calibri"/>
                <a:cs typeface="Calibri"/>
              </a:rPr>
              <a:t> </a:t>
            </a:r>
            <a:r>
              <a:rPr sz="2600" spc="10" dirty="0">
                <a:latin typeface="Calibri"/>
                <a:cs typeface="Calibri"/>
              </a:rPr>
              <a:t>=</a:t>
            </a:r>
            <a:r>
              <a:rPr sz="2600" spc="-30" dirty="0">
                <a:latin typeface="Calibri"/>
                <a:cs typeface="Calibri"/>
              </a:rPr>
              <a:t> </a:t>
            </a:r>
            <a:r>
              <a:rPr sz="2600" spc="10" dirty="0">
                <a:latin typeface="Calibri"/>
                <a:cs typeface="Calibri"/>
              </a:rPr>
              <a:t>Home</a:t>
            </a:r>
            <a:r>
              <a:rPr sz="2600" spc="-25" dirty="0">
                <a:latin typeface="Calibri"/>
                <a:cs typeface="Calibri"/>
              </a:rPr>
              <a:t> </a:t>
            </a:r>
            <a:r>
              <a:rPr sz="2600" spc="10" dirty="0">
                <a:latin typeface="Calibri"/>
                <a:cs typeface="Calibri"/>
              </a:rPr>
              <a:t>team</a:t>
            </a:r>
            <a:r>
              <a:rPr sz="2600" spc="-140" dirty="0">
                <a:latin typeface="Calibri"/>
                <a:cs typeface="Calibri"/>
              </a:rPr>
              <a:t> </a:t>
            </a:r>
            <a:r>
              <a:rPr sz="2600" spc="15" dirty="0">
                <a:latin typeface="Calibri"/>
                <a:cs typeface="Calibri"/>
              </a:rPr>
              <a:t>wp</a:t>
            </a:r>
            <a:r>
              <a:rPr sz="2600" spc="-10" dirty="0">
                <a:latin typeface="Calibri"/>
                <a:cs typeface="Calibri"/>
              </a:rPr>
              <a:t> </a:t>
            </a:r>
            <a:r>
              <a:rPr sz="2600" spc="10" dirty="0">
                <a:latin typeface="Calibri"/>
                <a:cs typeface="Calibri"/>
              </a:rPr>
              <a:t>–</a:t>
            </a:r>
            <a:r>
              <a:rPr sz="2600" spc="-15" dirty="0">
                <a:latin typeface="Calibri"/>
                <a:cs typeface="Calibri"/>
              </a:rPr>
              <a:t> </a:t>
            </a:r>
            <a:r>
              <a:rPr sz="2600" spc="5" dirty="0">
                <a:latin typeface="Calibri"/>
                <a:cs typeface="Calibri"/>
              </a:rPr>
              <a:t>visiting</a:t>
            </a:r>
            <a:r>
              <a:rPr sz="2600" spc="-35" dirty="0">
                <a:latin typeface="Calibri"/>
                <a:cs typeface="Calibri"/>
              </a:rPr>
              <a:t> </a:t>
            </a:r>
            <a:r>
              <a:rPr sz="2600" spc="10" dirty="0">
                <a:latin typeface="Calibri"/>
                <a:cs typeface="Calibri"/>
              </a:rPr>
              <a:t>team</a:t>
            </a:r>
            <a:r>
              <a:rPr sz="2600" spc="-135" dirty="0">
                <a:latin typeface="Calibri"/>
                <a:cs typeface="Calibri"/>
              </a:rPr>
              <a:t> </a:t>
            </a:r>
            <a:r>
              <a:rPr sz="2600" spc="15" dirty="0">
                <a:latin typeface="Calibri"/>
                <a:cs typeface="Calibri"/>
              </a:rPr>
              <a:t>wp</a:t>
            </a:r>
            <a:r>
              <a:rPr sz="2600" spc="-25" dirty="0">
                <a:latin typeface="Calibri"/>
                <a:cs typeface="Calibri"/>
              </a:rPr>
              <a:t> </a:t>
            </a:r>
            <a:r>
              <a:rPr sz="2600" spc="10" dirty="0">
                <a:latin typeface="Calibri"/>
                <a:cs typeface="Calibri"/>
              </a:rPr>
              <a:t>=</a:t>
            </a:r>
            <a:r>
              <a:rPr sz="2600" dirty="0">
                <a:latin typeface="Calibri"/>
                <a:cs typeface="Calibri"/>
              </a:rPr>
              <a:t> </a:t>
            </a:r>
            <a:r>
              <a:rPr sz="2600" spc="25" dirty="0">
                <a:latin typeface="Calibri"/>
                <a:cs typeface="Calibri"/>
              </a:rPr>
              <a:t>-21.4-58.1</a:t>
            </a:r>
            <a:r>
              <a:rPr sz="2600" spc="-270" dirty="0">
                <a:latin typeface="Calibri"/>
                <a:cs typeface="Calibri"/>
              </a:rPr>
              <a:t> </a:t>
            </a:r>
            <a:r>
              <a:rPr sz="2600" spc="10" dirty="0">
                <a:latin typeface="Calibri"/>
                <a:cs typeface="Calibri"/>
              </a:rPr>
              <a:t>=</a:t>
            </a:r>
            <a:r>
              <a:rPr sz="2600" spc="-15" dirty="0">
                <a:latin typeface="Calibri"/>
                <a:cs typeface="Calibri"/>
              </a:rPr>
              <a:t> </a:t>
            </a:r>
            <a:r>
              <a:rPr sz="2600" spc="20" dirty="0">
                <a:latin typeface="Calibri"/>
                <a:cs typeface="Calibri"/>
              </a:rPr>
              <a:t>-36.7</a:t>
            </a:r>
            <a:endParaRPr sz="2600">
              <a:latin typeface="Calibri"/>
              <a:cs typeface="Calibri"/>
            </a:endParaRPr>
          </a:p>
          <a:p>
            <a:pPr>
              <a:lnSpc>
                <a:spcPct val="100000"/>
              </a:lnSpc>
              <a:spcBef>
                <a:spcPts val="55"/>
              </a:spcBef>
              <a:buFont typeface="Arial MT"/>
              <a:buChar char="•"/>
            </a:pPr>
            <a:endParaRPr sz="3650">
              <a:latin typeface="Calibri"/>
              <a:cs typeface="Calibri"/>
            </a:endParaRPr>
          </a:p>
          <a:p>
            <a:pPr marL="241300" marR="5080" indent="-229235">
              <a:lnSpc>
                <a:spcPct val="79400"/>
              </a:lnSpc>
              <a:buFont typeface="Arial MT"/>
              <a:buChar char="•"/>
              <a:tabLst>
                <a:tab pos="241935" algn="l"/>
              </a:tabLst>
            </a:pPr>
            <a:r>
              <a:rPr sz="2600" dirty="0">
                <a:latin typeface="Calibri"/>
                <a:cs typeface="Calibri"/>
              </a:rPr>
              <a:t>Since</a:t>
            </a:r>
            <a:r>
              <a:rPr sz="2600" spc="-25" dirty="0">
                <a:latin typeface="Calibri"/>
                <a:cs typeface="Calibri"/>
              </a:rPr>
              <a:t> </a:t>
            </a:r>
            <a:r>
              <a:rPr sz="2600" spc="5" dirty="0">
                <a:latin typeface="Calibri"/>
                <a:cs typeface="Calibri"/>
              </a:rPr>
              <a:t>the</a:t>
            </a:r>
            <a:r>
              <a:rPr sz="2600" spc="-25" dirty="0">
                <a:latin typeface="Calibri"/>
                <a:cs typeface="Calibri"/>
              </a:rPr>
              <a:t> </a:t>
            </a:r>
            <a:r>
              <a:rPr sz="2600" spc="-10" dirty="0">
                <a:latin typeface="Calibri"/>
                <a:cs typeface="Calibri"/>
              </a:rPr>
              <a:t>point</a:t>
            </a:r>
            <a:r>
              <a:rPr sz="2600" spc="30" dirty="0">
                <a:latin typeface="Calibri"/>
                <a:cs typeface="Calibri"/>
              </a:rPr>
              <a:t> </a:t>
            </a:r>
            <a:r>
              <a:rPr sz="2600" spc="5" dirty="0">
                <a:latin typeface="Calibri"/>
                <a:cs typeface="Calibri"/>
              </a:rPr>
              <a:t>(dapg,</a:t>
            </a:r>
            <a:r>
              <a:rPr sz="2600" spc="-40" dirty="0">
                <a:latin typeface="Calibri"/>
                <a:cs typeface="Calibri"/>
              </a:rPr>
              <a:t> </a:t>
            </a:r>
            <a:r>
              <a:rPr sz="2600" spc="-5" dirty="0">
                <a:latin typeface="Calibri"/>
                <a:cs typeface="Calibri"/>
              </a:rPr>
              <a:t>dwp)</a:t>
            </a:r>
            <a:r>
              <a:rPr sz="2600" spc="35" dirty="0">
                <a:latin typeface="Calibri"/>
                <a:cs typeface="Calibri"/>
              </a:rPr>
              <a:t> </a:t>
            </a:r>
            <a:r>
              <a:rPr sz="2600" spc="10" dirty="0">
                <a:latin typeface="Calibri"/>
                <a:cs typeface="Calibri"/>
              </a:rPr>
              <a:t>=</a:t>
            </a:r>
            <a:r>
              <a:rPr sz="2600" spc="-15" dirty="0">
                <a:latin typeface="Calibri"/>
                <a:cs typeface="Calibri"/>
              </a:rPr>
              <a:t> </a:t>
            </a:r>
            <a:r>
              <a:rPr sz="2600" spc="15" dirty="0">
                <a:latin typeface="Calibri"/>
                <a:cs typeface="Calibri"/>
              </a:rPr>
              <a:t>(-4.6,-36.7)</a:t>
            </a:r>
            <a:r>
              <a:rPr sz="2600" spc="-254" dirty="0">
                <a:latin typeface="Calibri"/>
                <a:cs typeface="Calibri"/>
              </a:rPr>
              <a:t> </a:t>
            </a:r>
            <a:r>
              <a:rPr sz="2600" spc="-5" dirty="0">
                <a:latin typeface="Calibri"/>
                <a:cs typeface="Calibri"/>
              </a:rPr>
              <a:t>lies</a:t>
            </a:r>
            <a:r>
              <a:rPr sz="2600" spc="-40" dirty="0">
                <a:latin typeface="Calibri"/>
                <a:cs typeface="Calibri"/>
              </a:rPr>
              <a:t> </a:t>
            </a:r>
            <a:r>
              <a:rPr sz="2600" spc="-10" dirty="0">
                <a:latin typeface="Calibri"/>
                <a:cs typeface="Calibri"/>
              </a:rPr>
              <a:t>below</a:t>
            </a:r>
            <a:r>
              <a:rPr sz="2600" spc="85" dirty="0">
                <a:latin typeface="Calibri"/>
                <a:cs typeface="Calibri"/>
              </a:rPr>
              <a:t> </a:t>
            </a:r>
            <a:r>
              <a:rPr sz="2600" spc="5" dirty="0">
                <a:latin typeface="Calibri"/>
                <a:cs typeface="Calibri"/>
              </a:rPr>
              <a:t>the</a:t>
            </a:r>
            <a:r>
              <a:rPr sz="2600" spc="-85" dirty="0">
                <a:latin typeface="Calibri"/>
                <a:cs typeface="Calibri"/>
              </a:rPr>
              <a:t> </a:t>
            </a:r>
            <a:r>
              <a:rPr sz="2600" dirty="0">
                <a:latin typeface="Calibri"/>
                <a:cs typeface="Calibri"/>
              </a:rPr>
              <a:t>decision</a:t>
            </a:r>
            <a:r>
              <a:rPr sz="2600" spc="-25" dirty="0">
                <a:latin typeface="Calibri"/>
                <a:cs typeface="Calibri"/>
              </a:rPr>
              <a:t> boundary, </a:t>
            </a:r>
            <a:r>
              <a:rPr sz="2600" spc="-575" dirty="0">
                <a:latin typeface="Calibri"/>
                <a:cs typeface="Calibri"/>
              </a:rPr>
              <a:t> </a:t>
            </a:r>
            <a:r>
              <a:rPr sz="2600" spc="15" dirty="0">
                <a:latin typeface="Calibri"/>
                <a:cs typeface="Calibri"/>
              </a:rPr>
              <a:t>we</a:t>
            </a:r>
            <a:r>
              <a:rPr sz="2600" spc="-40" dirty="0">
                <a:latin typeface="Calibri"/>
                <a:cs typeface="Calibri"/>
              </a:rPr>
              <a:t> </a:t>
            </a:r>
            <a:r>
              <a:rPr sz="2600" spc="-5" dirty="0">
                <a:latin typeface="Calibri"/>
                <a:cs typeface="Calibri"/>
              </a:rPr>
              <a:t>predict</a:t>
            </a:r>
            <a:r>
              <a:rPr sz="2600" spc="-40" dirty="0">
                <a:latin typeface="Calibri"/>
                <a:cs typeface="Calibri"/>
              </a:rPr>
              <a:t> </a:t>
            </a:r>
            <a:r>
              <a:rPr sz="2600" spc="10" dirty="0">
                <a:latin typeface="Calibri"/>
                <a:cs typeface="Calibri"/>
              </a:rPr>
              <a:t>that</a:t>
            </a:r>
            <a:r>
              <a:rPr sz="2600" spc="-50" dirty="0">
                <a:latin typeface="Calibri"/>
                <a:cs typeface="Calibri"/>
              </a:rPr>
              <a:t> </a:t>
            </a:r>
            <a:r>
              <a:rPr sz="2600" spc="5" dirty="0">
                <a:latin typeface="Calibri"/>
                <a:cs typeface="Calibri"/>
              </a:rPr>
              <a:t>the</a:t>
            </a:r>
            <a:r>
              <a:rPr sz="2600" spc="-95" dirty="0">
                <a:latin typeface="Calibri"/>
                <a:cs typeface="Calibri"/>
              </a:rPr>
              <a:t> </a:t>
            </a:r>
            <a:r>
              <a:rPr sz="2600" spc="-5" dirty="0">
                <a:latin typeface="Calibri"/>
                <a:cs typeface="Calibri"/>
              </a:rPr>
              <a:t>home</a:t>
            </a:r>
            <a:r>
              <a:rPr sz="2600" spc="50" dirty="0">
                <a:latin typeface="Calibri"/>
                <a:cs typeface="Calibri"/>
              </a:rPr>
              <a:t> </a:t>
            </a:r>
            <a:r>
              <a:rPr sz="2600" spc="10" dirty="0">
                <a:latin typeface="Calibri"/>
                <a:cs typeface="Calibri"/>
              </a:rPr>
              <a:t>team</a:t>
            </a:r>
            <a:r>
              <a:rPr sz="2600" spc="-135" dirty="0">
                <a:latin typeface="Calibri"/>
                <a:cs typeface="Calibri"/>
              </a:rPr>
              <a:t> </a:t>
            </a:r>
            <a:r>
              <a:rPr sz="2600" spc="5" dirty="0">
                <a:latin typeface="Calibri"/>
                <a:cs typeface="Calibri"/>
              </a:rPr>
              <a:t>will</a:t>
            </a:r>
            <a:r>
              <a:rPr sz="2600" spc="-5" dirty="0">
                <a:latin typeface="Calibri"/>
                <a:cs typeface="Calibri"/>
              </a:rPr>
              <a:t> </a:t>
            </a:r>
            <a:r>
              <a:rPr sz="2600" spc="5" dirty="0">
                <a:latin typeface="Calibri"/>
                <a:cs typeface="Calibri"/>
              </a:rPr>
              <a:t>lose</a:t>
            </a:r>
            <a:r>
              <a:rPr sz="2600" spc="-30" dirty="0">
                <a:latin typeface="Calibri"/>
                <a:cs typeface="Calibri"/>
              </a:rPr>
              <a:t> </a:t>
            </a:r>
            <a:r>
              <a:rPr sz="2600" spc="5" dirty="0">
                <a:latin typeface="Calibri"/>
                <a:cs typeface="Calibri"/>
              </a:rPr>
              <a:t>the</a:t>
            </a:r>
            <a:r>
              <a:rPr sz="2600" spc="-30" dirty="0">
                <a:latin typeface="Calibri"/>
                <a:cs typeface="Calibri"/>
              </a:rPr>
              <a:t> </a:t>
            </a:r>
            <a:r>
              <a:rPr sz="2600" spc="-15" dirty="0">
                <a:latin typeface="Calibri"/>
                <a:cs typeface="Calibri"/>
              </a:rPr>
              <a:t>game.</a:t>
            </a:r>
            <a:endParaRPr sz="2600">
              <a:latin typeface="Calibri"/>
              <a:cs typeface="Calibri"/>
            </a:endParaRPr>
          </a:p>
        </p:txBody>
      </p:sp>
      <p:pic>
        <p:nvPicPr>
          <p:cNvPr id="5" name="object 5"/>
          <p:cNvPicPr/>
          <p:nvPr/>
        </p:nvPicPr>
        <p:blipFill>
          <a:blip r:embed="rId2" cstate="print"/>
          <a:stretch>
            <a:fillRect/>
          </a:stretch>
        </p:blipFill>
        <p:spPr>
          <a:xfrm>
            <a:off x="2219325" y="2419350"/>
            <a:ext cx="3876675" cy="1666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575" y="762380"/>
            <a:ext cx="10233660" cy="840105"/>
          </a:xfrm>
          <a:prstGeom prst="rect">
            <a:avLst/>
          </a:prstGeom>
        </p:spPr>
        <p:txBody>
          <a:bodyPr vert="horz" wrap="square" lIns="0" tIns="52705" rIns="0" bIns="0" rtlCol="0">
            <a:spAutoFit/>
          </a:bodyPr>
          <a:lstStyle/>
          <a:p>
            <a:pPr marL="241300" marR="5080" indent="-229235">
              <a:lnSpc>
                <a:spcPts val="3080"/>
              </a:lnSpc>
              <a:spcBef>
                <a:spcPts val="415"/>
              </a:spcBef>
              <a:buFont typeface="Arial MT"/>
              <a:buChar char="•"/>
              <a:tabLst>
                <a:tab pos="241935" algn="l"/>
              </a:tabLst>
            </a:pPr>
            <a:r>
              <a:rPr sz="2750" spc="-5" dirty="0">
                <a:latin typeface="Calibri"/>
                <a:cs typeface="Calibri"/>
              </a:rPr>
              <a:t>If</a:t>
            </a:r>
            <a:r>
              <a:rPr sz="2750" spc="25" dirty="0">
                <a:latin typeface="Calibri"/>
                <a:cs typeface="Calibri"/>
              </a:rPr>
              <a:t> </a:t>
            </a:r>
            <a:r>
              <a:rPr sz="2750" spc="-10" dirty="0">
                <a:latin typeface="Calibri"/>
                <a:cs typeface="Calibri"/>
              </a:rPr>
              <a:t>the</a:t>
            </a:r>
            <a:r>
              <a:rPr sz="2750" spc="95" dirty="0">
                <a:latin typeface="Calibri"/>
                <a:cs typeface="Calibri"/>
              </a:rPr>
              <a:t> </a:t>
            </a:r>
            <a:r>
              <a:rPr sz="2750" spc="-15" dirty="0">
                <a:latin typeface="Calibri"/>
                <a:cs typeface="Calibri"/>
              </a:rPr>
              <a:t>feature</a:t>
            </a:r>
            <a:r>
              <a:rPr sz="2750" spc="95" dirty="0">
                <a:latin typeface="Calibri"/>
                <a:cs typeface="Calibri"/>
              </a:rPr>
              <a:t> </a:t>
            </a:r>
            <a:r>
              <a:rPr sz="2750" spc="5" dirty="0">
                <a:latin typeface="Calibri"/>
                <a:cs typeface="Calibri"/>
              </a:rPr>
              <a:t>space</a:t>
            </a:r>
            <a:r>
              <a:rPr sz="2750" spc="95" dirty="0">
                <a:latin typeface="Calibri"/>
                <a:cs typeface="Calibri"/>
              </a:rPr>
              <a:t> </a:t>
            </a:r>
            <a:r>
              <a:rPr sz="2750" spc="10" dirty="0">
                <a:latin typeface="Calibri"/>
                <a:cs typeface="Calibri"/>
              </a:rPr>
              <a:t>cannot</a:t>
            </a:r>
            <a:r>
              <a:rPr sz="2750" spc="95" dirty="0">
                <a:latin typeface="Calibri"/>
                <a:cs typeface="Calibri"/>
              </a:rPr>
              <a:t> </a:t>
            </a:r>
            <a:r>
              <a:rPr sz="2750" spc="-5" dirty="0">
                <a:latin typeface="Calibri"/>
                <a:cs typeface="Calibri"/>
              </a:rPr>
              <a:t>be</a:t>
            </a:r>
            <a:r>
              <a:rPr sz="2750" spc="20" dirty="0">
                <a:latin typeface="Calibri"/>
                <a:cs typeface="Calibri"/>
              </a:rPr>
              <a:t> </a:t>
            </a:r>
            <a:r>
              <a:rPr sz="2750" spc="-20" dirty="0">
                <a:latin typeface="Calibri"/>
                <a:cs typeface="Calibri"/>
              </a:rPr>
              <a:t>perfectly</a:t>
            </a:r>
            <a:r>
              <a:rPr sz="2750" spc="295" dirty="0">
                <a:latin typeface="Calibri"/>
                <a:cs typeface="Calibri"/>
              </a:rPr>
              <a:t> </a:t>
            </a:r>
            <a:r>
              <a:rPr sz="2750" spc="-15" dirty="0">
                <a:latin typeface="Calibri"/>
                <a:cs typeface="Calibri"/>
              </a:rPr>
              <a:t>separated</a:t>
            </a:r>
            <a:r>
              <a:rPr sz="2750" spc="165" dirty="0">
                <a:latin typeface="Calibri"/>
                <a:cs typeface="Calibri"/>
              </a:rPr>
              <a:t> </a:t>
            </a:r>
            <a:r>
              <a:rPr sz="2750" spc="-5" dirty="0">
                <a:latin typeface="Calibri"/>
                <a:cs typeface="Calibri"/>
              </a:rPr>
              <a:t>by</a:t>
            </a:r>
            <a:r>
              <a:rPr sz="2750" spc="70" dirty="0">
                <a:latin typeface="Calibri"/>
                <a:cs typeface="Calibri"/>
              </a:rPr>
              <a:t> </a:t>
            </a:r>
            <a:r>
              <a:rPr sz="2750" spc="10" dirty="0">
                <a:latin typeface="Calibri"/>
                <a:cs typeface="Calibri"/>
              </a:rPr>
              <a:t>a</a:t>
            </a:r>
            <a:r>
              <a:rPr sz="2750" spc="-5" dirty="0">
                <a:latin typeface="Calibri"/>
                <a:cs typeface="Calibri"/>
              </a:rPr>
              <a:t> </a:t>
            </a:r>
            <a:r>
              <a:rPr sz="2750" spc="-20" dirty="0">
                <a:latin typeface="Calibri"/>
                <a:cs typeface="Calibri"/>
              </a:rPr>
              <a:t>straight</a:t>
            </a:r>
            <a:r>
              <a:rPr sz="2750" spc="175" dirty="0">
                <a:latin typeface="Calibri"/>
                <a:cs typeface="Calibri"/>
              </a:rPr>
              <a:t> </a:t>
            </a:r>
            <a:r>
              <a:rPr sz="2750" spc="-20" dirty="0">
                <a:latin typeface="Calibri"/>
                <a:cs typeface="Calibri"/>
              </a:rPr>
              <a:t>line,</a:t>
            </a:r>
            <a:r>
              <a:rPr sz="2750" spc="185" dirty="0">
                <a:latin typeface="Calibri"/>
                <a:cs typeface="Calibri"/>
              </a:rPr>
              <a:t> </a:t>
            </a:r>
            <a:r>
              <a:rPr sz="2750" spc="10" dirty="0">
                <a:latin typeface="Calibri"/>
                <a:cs typeface="Calibri"/>
              </a:rPr>
              <a:t>a </a:t>
            </a:r>
            <a:r>
              <a:rPr sz="2750" spc="-610" dirty="0">
                <a:latin typeface="Calibri"/>
                <a:cs typeface="Calibri"/>
              </a:rPr>
              <a:t> </a:t>
            </a:r>
            <a:r>
              <a:rPr sz="2750" spc="30" dirty="0">
                <a:solidFill>
                  <a:srgbClr val="FF0000"/>
                </a:solidFill>
                <a:latin typeface="Calibri"/>
                <a:cs typeface="Calibri"/>
              </a:rPr>
              <a:t>more</a:t>
            </a:r>
            <a:r>
              <a:rPr sz="2750" spc="-55" dirty="0">
                <a:solidFill>
                  <a:srgbClr val="FF0000"/>
                </a:solidFill>
                <a:latin typeface="Calibri"/>
                <a:cs typeface="Calibri"/>
              </a:rPr>
              <a:t> </a:t>
            </a:r>
            <a:r>
              <a:rPr sz="2750" spc="-5" dirty="0">
                <a:solidFill>
                  <a:srgbClr val="FF0000"/>
                </a:solidFill>
                <a:latin typeface="Calibri"/>
                <a:cs typeface="Calibri"/>
              </a:rPr>
              <a:t>complex</a:t>
            </a:r>
            <a:r>
              <a:rPr sz="2750" spc="120" dirty="0">
                <a:solidFill>
                  <a:srgbClr val="FF0000"/>
                </a:solidFill>
                <a:latin typeface="Calibri"/>
                <a:cs typeface="Calibri"/>
              </a:rPr>
              <a:t> </a:t>
            </a:r>
            <a:r>
              <a:rPr sz="2750" dirty="0">
                <a:solidFill>
                  <a:srgbClr val="FF0000"/>
                </a:solidFill>
                <a:latin typeface="Calibri"/>
                <a:cs typeface="Calibri"/>
              </a:rPr>
              <a:t>boundary</a:t>
            </a:r>
            <a:r>
              <a:rPr sz="2750" spc="140" dirty="0">
                <a:solidFill>
                  <a:srgbClr val="FF0000"/>
                </a:solidFill>
                <a:latin typeface="Calibri"/>
                <a:cs typeface="Calibri"/>
              </a:rPr>
              <a:t> </a:t>
            </a:r>
            <a:r>
              <a:rPr sz="2750" spc="-5" dirty="0">
                <a:solidFill>
                  <a:srgbClr val="FF0000"/>
                </a:solidFill>
                <a:latin typeface="Calibri"/>
                <a:cs typeface="Calibri"/>
              </a:rPr>
              <a:t>might</a:t>
            </a:r>
            <a:r>
              <a:rPr sz="2750" spc="170" dirty="0">
                <a:solidFill>
                  <a:srgbClr val="FF0000"/>
                </a:solidFill>
                <a:latin typeface="Calibri"/>
                <a:cs typeface="Calibri"/>
              </a:rPr>
              <a:t> </a:t>
            </a:r>
            <a:r>
              <a:rPr sz="2750" spc="-5" dirty="0">
                <a:solidFill>
                  <a:srgbClr val="FF0000"/>
                </a:solidFill>
                <a:latin typeface="Calibri"/>
                <a:cs typeface="Calibri"/>
              </a:rPr>
              <a:t>be</a:t>
            </a:r>
            <a:r>
              <a:rPr sz="2750" spc="15" dirty="0">
                <a:solidFill>
                  <a:srgbClr val="FF0000"/>
                </a:solidFill>
                <a:latin typeface="Calibri"/>
                <a:cs typeface="Calibri"/>
              </a:rPr>
              <a:t> </a:t>
            </a:r>
            <a:r>
              <a:rPr sz="2750" spc="-10" dirty="0">
                <a:solidFill>
                  <a:srgbClr val="FF0000"/>
                </a:solidFill>
                <a:latin typeface="Calibri"/>
                <a:cs typeface="Calibri"/>
              </a:rPr>
              <a:t>used</a:t>
            </a:r>
            <a:r>
              <a:rPr sz="2750" spc="-10" dirty="0">
                <a:latin typeface="Calibri"/>
                <a:cs typeface="Calibri"/>
              </a:rPr>
              <a:t>.</a:t>
            </a:r>
            <a:r>
              <a:rPr sz="2750" spc="254" dirty="0">
                <a:latin typeface="Calibri"/>
                <a:cs typeface="Calibri"/>
              </a:rPr>
              <a:t> </a:t>
            </a:r>
            <a:r>
              <a:rPr sz="2750" spc="-10" dirty="0">
                <a:latin typeface="Calibri"/>
                <a:cs typeface="Calibri"/>
              </a:rPr>
              <a:t>(non-linear)</a:t>
            </a:r>
            <a:endParaRPr sz="2750">
              <a:latin typeface="Calibri"/>
              <a:cs typeface="Calibri"/>
            </a:endParaRPr>
          </a:p>
        </p:txBody>
      </p:sp>
      <p:sp>
        <p:nvSpPr>
          <p:cNvPr id="3" name="object 3"/>
          <p:cNvSpPr txBox="1"/>
          <p:nvPr/>
        </p:nvSpPr>
        <p:spPr>
          <a:xfrm>
            <a:off x="917575" y="4730813"/>
            <a:ext cx="10260330" cy="1221740"/>
          </a:xfrm>
          <a:prstGeom prst="rect">
            <a:avLst/>
          </a:prstGeom>
        </p:spPr>
        <p:txBody>
          <a:bodyPr vert="horz" wrap="square" lIns="0" tIns="48894" rIns="0" bIns="0" rtlCol="0">
            <a:spAutoFit/>
          </a:bodyPr>
          <a:lstStyle/>
          <a:p>
            <a:pPr marL="241300" marR="5080" indent="-229235">
              <a:lnSpc>
                <a:spcPct val="92200"/>
              </a:lnSpc>
              <a:spcBef>
                <a:spcPts val="384"/>
              </a:spcBef>
              <a:buFont typeface="Arial MT"/>
              <a:buChar char="•"/>
              <a:tabLst>
                <a:tab pos="241935" algn="l"/>
                <a:tab pos="6256020" algn="l"/>
                <a:tab pos="9253220" algn="l"/>
              </a:tabLst>
            </a:pPr>
            <a:r>
              <a:rPr sz="2750" spc="-15" dirty="0">
                <a:latin typeface="Calibri"/>
                <a:cs typeface="Calibri"/>
              </a:rPr>
              <a:t>Alternatively</a:t>
            </a:r>
            <a:r>
              <a:rPr sz="2750" spc="305" dirty="0">
                <a:latin typeface="Calibri"/>
                <a:cs typeface="Calibri"/>
              </a:rPr>
              <a:t> </a:t>
            </a:r>
            <a:r>
              <a:rPr sz="2750" spc="10" dirty="0">
                <a:latin typeface="Calibri"/>
                <a:cs typeface="Calibri"/>
              </a:rPr>
              <a:t>a</a:t>
            </a:r>
            <a:r>
              <a:rPr sz="2750" spc="5" dirty="0">
                <a:latin typeface="Calibri"/>
                <a:cs typeface="Calibri"/>
              </a:rPr>
              <a:t> </a:t>
            </a:r>
            <a:r>
              <a:rPr sz="2750" spc="-10" dirty="0">
                <a:latin typeface="Calibri"/>
                <a:cs typeface="Calibri"/>
              </a:rPr>
              <a:t>simple</a:t>
            </a:r>
            <a:r>
              <a:rPr sz="2750" spc="180" dirty="0">
                <a:latin typeface="Calibri"/>
                <a:cs typeface="Calibri"/>
              </a:rPr>
              <a:t> </a:t>
            </a:r>
            <a:r>
              <a:rPr sz="2750" spc="-10" dirty="0">
                <a:latin typeface="Calibri"/>
                <a:cs typeface="Calibri"/>
              </a:rPr>
              <a:t>decision</a:t>
            </a:r>
            <a:r>
              <a:rPr sz="2750" spc="260" dirty="0">
                <a:latin typeface="Calibri"/>
                <a:cs typeface="Calibri"/>
              </a:rPr>
              <a:t> </a:t>
            </a:r>
            <a:r>
              <a:rPr sz="2750" dirty="0">
                <a:latin typeface="Calibri"/>
                <a:cs typeface="Calibri"/>
              </a:rPr>
              <a:t>boundary	</a:t>
            </a:r>
            <a:r>
              <a:rPr sz="2750" spc="-5" dirty="0">
                <a:latin typeface="Calibri"/>
                <a:cs typeface="Calibri"/>
              </a:rPr>
              <a:t>such</a:t>
            </a:r>
            <a:r>
              <a:rPr sz="2750" spc="95" dirty="0">
                <a:latin typeface="Calibri"/>
                <a:cs typeface="Calibri"/>
              </a:rPr>
              <a:t> </a:t>
            </a:r>
            <a:r>
              <a:rPr sz="2750" spc="15" dirty="0">
                <a:latin typeface="Calibri"/>
                <a:cs typeface="Calibri"/>
              </a:rPr>
              <a:t>as</a:t>
            </a:r>
            <a:r>
              <a:rPr sz="2750" spc="20" dirty="0">
                <a:latin typeface="Calibri"/>
                <a:cs typeface="Calibri"/>
              </a:rPr>
              <a:t> </a:t>
            </a:r>
            <a:r>
              <a:rPr sz="2750" spc="-20" dirty="0">
                <a:latin typeface="Calibri"/>
                <a:cs typeface="Calibri"/>
              </a:rPr>
              <a:t>straight</a:t>
            </a:r>
            <a:r>
              <a:rPr sz="2750" spc="175" dirty="0">
                <a:latin typeface="Calibri"/>
                <a:cs typeface="Calibri"/>
              </a:rPr>
              <a:t> </a:t>
            </a:r>
            <a:r>
              <a:rPr sz="2750" spc="-20" dirty="0">
                <a:latin typeface="Calibri"/>
                <a:cs typeface="Calibri"/>
              </a:rPr>
              <a:t>line	</a:t>
            </a:r>
            <a:r>
              <a:rPr sz="2750" spc="-5" dirty="0">
                <a:latin typeface="Calibri"/>
                <a:cs typeface="Calibri"/>
              </a:rPr>
              <a:t>might </a:t>
            </a:r>
            <a:r>
              <a:rPr sz="2750" dirty="0">
                <a:latin typeface="Calibri"/>
                <a:cs typeface="Calibri"/>
              </a:rPr>
              <a:t> </a:t>
            </a:r>
            <a:r>
              <a:rPr sz="2750" spc="-5" dirty="0">
                <a:latin typeface="Calibri"/>
                <a:cs typeface="Calibri"/>
              </a:rPr>
              <a:t>be</a:t>
            </a:r>
            <a:r>
              <a:rPr sz="2750" spc="90" dirty="0">
                <a:latin typeface="Calibri"/>
                <a:cs typeface="Calibri"/>
              </a:rPr>
              <a:t> </a:t>
            </a:r>
            <a:r>
              <a:rPr sz="2750" spc="-15" dirty="0">
                <a:latin typeface="Calibri"/>
                <a:cs typeface="Calibri"/>
              </a:rPr>
              <a:t>used</a:t>
            </a:r>
            <a:r>
              <a:rPr sz="2750" spc="170" dirty="0">
                <a:latin typeface="Calibri"/>
                <a:cs typeface="Calibri"/>
              </a:rPr>
              <a:t> </a:t>
            </a:r>
            <a:r>
              <a:rPr sz="2750" spc="-5" dirty="0">
                <a:latin typeface="Calibri"/>
                <a:cs typeface="Calibri"/>
              </a:rPr>
              <a:t>even</a:t>
            </a:r>
            <a:r>
              <a:rPr sz="2750" spc="15" dirty="0">
                <a:latin typeface="Calibri"/>
                <a:cs typeface="Calibri"/>
              </a:rPr>
              <a:t> </a:t>
            </a:r>
            <a:r>
              <a:rPr sz="2750" spc="-15" dirty="0">
                <a:latin typeface="Calibri"/>
                <a:cs typeface="Calibri"/>
              </a:rPr>
              <a:t>if</a:t>
            </a:r>
            <a:r>
              <a:rPr sz="2750" spc="30" dirty="0">
                <a:latin typeface="Calibri"/>
                <a:cs typeface="Calibri"/>
              </a:rPr>
              <a:t> </a:t>
            </a:r>
            <a:r>
              <a:rPr sz="2750" spc="-15" dirty="0">
                <a:latin typeface="Calibri"/>
                <a:cs typeface="Calibri"/>
              </a:rPr>
              <a:t>it</a:t>
            </a:r>
            <a:r>
              <a:rPr sz="2750" spc="100" dirty="0">
                <a:latin typeface="Calibri"/>
                <a:cs typeface="Calibri"/>
              </a:rPr>
              <a:t> </a:t>
            </a:r>
            <a:r>
              <a:rPr sz="2750" spc="-15" dirty="0">
                <a:latin typeface="Calibri"/>
                <a:cs typeface="Calibri"/>
              </a:rPr>
              <a:t>did</a:t>
            </a:r>
            <a:r>
              <a:rPr sz="2750" spc="90" dirty="0">
                <a:latin typeface="Calibri"/>
                <a:cs typeface="Calibri"/>
              </a:rPr>
              <a:t> </a:t>
            </a:r>
            <a:r>
              <a:rPr sz="2750" spc="10" dirty="0">
                <a:latin typeface="Calibri"/>
                <a:cs typeface="Calibri"/>
              </a:rPr>
              <a:t>not</a:t>
            </a:r>
            <a:r>
              <a:rPr sz="2750" spc="100" dirty="0">
                <a:latin typeface="Calibri"/>
                <a:cs typeface="Calibri"/>
              </a:rPr>
              <a:t> </a:t>
            </a:r>
            <a:r>
              <a:rPr sz="2750" spc="-20" dirty="0">
                <a:latin typeface="Calibri"/>
                <a:cs typeface="Calibri"/>
              </a:rPr>
              <a:t>perfectly</a:t>
            </a:r>
            <a:r>
              <a:rPr sz="2750" spc="215" dirty="0">
                <a:latin typeface="Calibri"/>
                <a:cs typeface="Calibri"/>
              </a:rPr>
              <a:t> </a:t>
            </a:r>
            <a:r>
              <a:rPr sz="2750" spc="-15" dirty="0">
                <a:latin typeface="Calibri"/>
                <a:cs typeface="Calibri"/>
              </a:rPr>
              <a:t>separate</a:t>
            </a:r>
            <a:r>
              <a:rPr sz="2750" spc="95" dirty="0">
                <a:latin typeface="Calibri"/>
                <a:cs typeface="Calibri"/>
              </a:rPr>
              <a:t> </a:t>
            </a:r>
            <a:r>
              <a:rPr sz="2750" spc="-15" dirty="0">
                <a:latin typeface="Calibri"/>
                <a:cs typeface="Calibri"/>
              </a:rPr>
              <a:t>the</a:t>
            </a:r>
            <a:r>
              <a:rPr sz="2750" spc="170" dirty="0">
                <a:latin typeface="Calibri"/>
                <a:cs typeface="Calibri"/>
              </a:rPr>
              <a:t> </a:t>
            </a:r>
            <a:r>
              <a:rPr sz="2750" spc="-10" dirty="0">
                <a:latin typeface="Calibri"/>
                <a:cs typeface="Calibri"/>
              </a:rPr>
              <a:t>classes,</a:t>
            </a:r>
            <a:r>
              <a:rPr sz="2750" spc="180" dirty="0">
                <a:latin typeface="Calibri"/>
                <a:cs typeface="Calibri"/>
              </a:rPr>
              <a:t> </a:t>
            </a:r>
            <a:r>
              <a:rPr sz="2750" spc="-10" dirty="0">
                <a:latin typeface="Calibri"/>
                <a:cs typeface="Calibri"/>
              </a:rPr>
              <a:t>provided</a:t>
            </a:r>
            <a:r>
              <a:rPr sz="2750" spc="170" dirty="0">
                <a:latin typeface="Calibri"/>
                <a:cs typeface="Calibri"/>
              </a:rPr>
              <a:t> </a:t>
            </a:r>
            <a:r>
              <a:rPr sz="2750" spc="-5" dirty="0">
                <a:latin typeface="Calibri"/>
                <a:cs typeface="Calibri"/>
              </a:rPr>
              <a:t>that </a:t>
            </a:r>
            <a:r>
              <a:rPr sz="2750" spc="-605" dirty="0">
                <a:latin typeface="Calibri"/>
                <a:cs typeface="Calibri"/>
              </a:rPr>
              <a:t> </a:t>
            </a:r>
            <a:r>
              <a:rPr sz="2750" spc="-10" dirty="0">
                <a:latin typeface="Calibri"/>
                <a:cs typeface="Calibri"/>
              </a:rPr>
              <a:t>the</a:t>
            </a:r>
            <a:r>
              <a:rPr sz="2750" spc="85" dirty="0">
                <a:latin typeface="Calibri"/>
                <a:cs typeface="Calibri"/>
              </a:rPr>
              <a:t> </a:t>
            </a:r>
            <a:r>
              <a:rPr sz="2750" spc="-5" dirty="0">
                <a:latin typeface="Calibri"/>
                <a:cs typeface="Calibri"/>
              </a:rPr>
              <a:t>error</a:t>
            </a:r>
            <a:r>
              <a:rPr sz="2750" spc="55" dirty="0">
                <a:latin typeface="Calibri"/>
                <a:cs typeface="Calibri"/>
              </a:rPr>
              <a:t> </a:t>
            </a:r>
            <a:r>
              <a:rPr sz="2750" spc="-15" dirty="0">
                <a:latin typeface="Calibri"/>
                <a:cs typeface="Calibri"/>
              </a:rPr>
              <a:t>rates</a:t>
            </a:r>
            <a:r>
              <a:rPr sz="2750" spc="85" dirty="0">
                <a:latin typeface="Calibri"/>
                <a:cs typeface="Calibri"/>
              </a:rPr>
              <a:t> </a:t>
            </a:r>
            <a:r>
              <a:rPr sz="2750" spc="-5" dirty="0">
                <a:latin typeface="Calibri"/>
                <a:cs typeface="Calibri"/>
              </a:rPr>
              <a:t>were</a:t>
            </a:r>
            <a:r>
              <a:rPr sz="2750" spc="20" dirty="0">
                <a:latin typeface="Calibri"/>
                <a:cs typeface="Calibri"/>
              </a:rPr>
              <a:t> </a:t>
            </a:r>
            <a:r>
              <a:rPr sz="2750" dirty="0">
                <a:latin typeface="Calibri"/>
                <a:cs typeface="Calibri"/>
              </a:rPr>
              <a:t>acceptably</a:t>
            </a:r>
            <a:r>
              <a:rPr sz="2750" spc="140" dirty="0">
                <a:latin typeface="Calibri"/>
                <a:cs typeface="Calibri"/>
              </a:rPr>
              <a:t> </a:t>
            </a:r>
            <a:r>
              <a:rPr sz="2750" spc="-40" dirty="0">
                <a:latin typeface="Calibri"/>
                <a:cs typeface="Calibri"/>
              </a:rPr>
              <a:t>low.</a:t>
            </a:r>
            <a:endParaRPr sz="2750">
              <a:latin typeface="Calibri"/>
              <a:cs typeface="Calibri"/>
            </a:endParaRPr>
          </a:p>
        </p:txBody>
      </p:sp>
      <p:pic>
        <p:nvPicPr>
          <p:cNvPr id="4" name="object 4"/>
          <p:cNvPicPr/>
          <p:nvPr/>
        </p:nvPicPr>
        <p:blipFill>
          <a:blip r:embed="rId2" cstate="print"/>
          <a:stretch>
            <a:fillRect/>
          </a:stretch>
        </p:blipFill>
        <p:spPr>
          <a:xfrm>
            <a:off x="4136301" y="2276284"/>
            <a:ext cx="3111194" cy="209321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9468485" cy="701040"/>
          </a:xfrm>
          <a:prstGeom prst="rect">
            <a:avLst/>
          </a:prstGeom>
        </p:spPr>
        <p:txBody>
          <a:bodyPr vert="horz" wrap="square" lIns="0" tIns="16510" rIns="0" bIns="0" rtlCol="0">
            <a:spAutoFit/>
          </a:bodyPr>
          <a:lstStyle/>
          <a:p>
            <a:pPr marL="12700">
              <a:lnSpc>
                <a:spcPct val="100000"/>
              </a:lnSpc>
              <a:spcBef>
                <a:spcPts val="130"/>
              </a:spcBef>
            </a:pPr>
            <a:r>
              <a:rPr sz="4400" spc="20" dirty="0">
                <a:latin typeface="Calibri Light"/>
                <a:cs typeface="Calibri Light"/>
              </a:rPr>
              <a:t>Simple</a:t>
            </a:r>
            <a:r>
              <a:rPr sz="4400" spc="-114" dirty="0">
                <a:latin typeface="Calibri Light"/>
                <a:cs typeface="Calibri Light"/>
              </a:rPr>
              <a:t> </a:t>
            </a:r>
            <a:r>
              <a:rPr sz="4400" spc="-15" dirty="0">
                <a:latin typeface="Calibri Light"/>
                <a:cs typeface="Calibri Light"/>
              </a:rPr>
              <a:t>illustration</a:t>
            </a:r>
            <a:r>
              <a:rPr sz="4400" spc="-80" dirty="0">
                <a:latin typeface="Calibri Light"/>
                <a:cs typeface="Calibri Light"/>
              </a:rPr>
              <a:t> </a:t>
            </a:r>
            <a:r>
              <a:rPr sz="4400" spc="15" dirty="0">
                <a:latin typeface="Calibri Light"/>
                <a:cs typeface="Calibri Light"/>
              </a:rPr>
              <a:t>of</a:t>
            </a:r>
            <a:r>
              <a:rPr sz="4400" dirty="0">
                <a:latin typeface="Calibri Light"/>
                <a:cs typeface="Calibri Light"/>
              </a:rPr>
              <a:t> </a:t>
            </a:r>
            <a:r>
              <a:rPr sz="4400" spc="-45" dirty="0">
                <a:latin typeface="Calibri Light"/>
                <a:cs typeface="Calibri Light"/>
              </a:rPr>
              <a:t>Pattern</a:t>
            </a:r>
            <a:r>
              <a:rPr sz="4400" spc="60" dirty="0">
                <a:latin typeface="Calibri Light"/>
                <a:cs typeface="Calibri Light"/>
              </a:rPr>
              <a:t> </a:t>
            </a:r>
            <a:r>
              <a:rPr sz="4400" spc="5" dirty="0">
                <a:latin typeface="Calibri Light"/>
                <a:cs typeface="Calibri Light"/>
              </a:rPr>
              <a:t>Classification</a:t>
            </a:r>
            <a:endParaRPr sz="4400">
              <a:latin typeface="Calibri Light"/>
              <a:cs typeface="Calibri Light"/>
            </a:endParaRPr>
          </a:p>
        </p:txBody>
      </p:sp>
      <p:sp>
        <p:nvSpPr>
          <p:cNvPr id="3" name="object 3"/>
          <p:cNvSpPr txBox="1"/>
          <p:nvPr/>
        </p:nvSpPr>
        <p:spPr>
          <a:xfrm>
            <a:off x="917575" y="1721746"/>
            <a:ext cx="10111105" cy="4394835"/>
          </a:xfrm>
          <a:prstGeom prst="rect">
            <a:avLst/>
          </a:prstGeom>
        </p:spPr>
        <p:txBody>
          <a:bodyPr vert="horz" wrap="square" lIns="0" tIns="66675" rIns="0" bIns="0" rtlCol="0">
            <a:spAutoFit/>
          </a:bodyPr>
          <a:lstStyle/>
          <a:p>
            <a:pPr marL="241300" indent="-229235">
              <a:lnSpc>
                <a:spcPct val="100000"/>
              </a:lnSpc>
              <a:spcBef>
                <a:spcPts val="525"/>
              </a:spcBef>
              <a:buFont typeface="Arial MT"/>
              <a:buChar char="•"/>
              <a:tabLst>
                <a:tab pos="241935" algn="l"/>
              </a:tabLst>
            </a:pPr>
            <a:r>
              <a:rPr sz="2400" dirty="0">
                <a:latin typeface="Calibri"/>
                <a:cs typeface="Calibri"/>
              </a:rPr>
              <a:t>A</a:t>
            </a:r>
            <a:r>
              <a:rPr sz="2400" spc="10" dirty="0">
                <a:latin typeface="Calibri"/>
                <a:cs typeface="Calibri"/>
              </a:rPr>
              <a:t> </a:t>
            </a:r>
            <a:r>
              <a:rPr sz="2400" spc="-5" dirty="0">
                <a:latin typeface="Calibri"/>
                <a:cs typeface="Calibri"/>
              </a:rPr>
              <a:t>pattern/object</a:t>
            </a:r>
            <a:r>
              <a:rPr sz="2400" spc="-155" dirty="0">
                <a:latin typeface="Calibri"/>
                <a:cs typeface="Calibri"/>
              </a:rPr>
              <a:t> </a:t>
            </a:r>
            <a:r>
              <a:rPr sz="2400" dirty="0">
                <a:latin typeface="Calibri"/>
                <a:cs typeface="Calibri"/>
              </a:rPr>
              <a:t>can</a:t>
            </a:r>
            <a:r>
              <a:rPr sz="2400" spc="-85" dirty="0">
                <a:latin typeface="Calibri"/>
                <a:cs typeface="Calibri"/>
              </a:rPr>
              <a:t> </a:t>
            </a:r>
            <a:r>
              <a:rPr sz="2400" spc="5" dirty="0">
                <a:latin typeface="Calibri"/>
                <a:cs typeface="Calibri"/>
              </a:rPr>
              <a:t>be</a:t>
            </a:r>
            <a:r>
              <a:rPr sz="2400" spc="-15" dirty="0">
                <a:latin typeface="Calibri"/>
                <a:cs typeface="Calibri"/>
              </a:rPr>
              <a:t> </a:t>
            </a:r>
            <a:r>
              <a:rPr sz="2400" spc="-5" dirty="0">
                <a:latin typeface="Calibri"/>
                <a:cs typeface="Calibri"/>
              </a:rPr>
              <a:t>identified</a:t>
            </a:r>
            <a:r>
              <a:rPr sz="2400" spc="-10" dirty="0">
                <a:latin typeface="Calibri"/>
                <a:cs typeface="Calibri"/>
              </a:rPr>
              <a:t> </a:t>
            </a:r>
            <a:r>
              <a:rPr sz="2400" dirty="0">
                <a:latin typeface="Calibri"/>
                <a:cs typeface="Calibri"/>
              </a:rPr>
              <a:t>by</a:t>
            </a:r>
            <a:r>
              <a:rPr sz="2400" spc="-60" dirty="0">
                <a:latin typeface="Calibri"/>
                <a:cs typeface="Calibri"/>
              </a:rPr>
              <a:t> </a:t>
            </a:r>
            <a:r>
              <a:rPr sz="2400" spc="10" dirty="0">
                <a:latin typeface="Calibri"/>
                <a:cs typeface="Calibri"/>
              </a:rPr>
              <a:t>set</a:t>
            </a:r>
            <a:r>
              <a:rPr sz="2400" spc="-70" dirty="0">
                <a:latin typeface="Calibri"/>
                <a:cs typeface="Calibri"/>
              </a:rPr>
              <a:t> </a:t>
            </a:r>
            <a:r>
              <a:rPr sz="2400" dirty="0">
                <a:latin typeface="Calibri"/>
                <a:cs typeface="Calibri"/>
              </a:rPr>
              <a:t>of</a:t>
            </a:r>
            <a:r>
              <a:rPr sz="2400" spc="-5" dirty="0">
                <a:latin typeface="Calibri"/>
                <a:cs typeface="Calibri"/>
              </a:rPr>
              <a:t> features.</a:t>
            </a:r>
            <a:endParaRPr sz="2400">
              <a:latin typeface="Calibri"/>
              <a:cs typeface="Calibri"/>
            </a:endParaRPr>
          </a:p>
          <a:p>
            <a:pPr marL="241300" indent="-229235">
              <a:lnSpc>
                <a:spcPct val="100000"/>
              </a:lnSpc>
              <a:spcBef>
                <a:spcPts val="425"/>
              </a:spcBef>
              <a:buFont typeface="Arial MT"/>
              <a:buChar char="•"/>
              <a:tabLst>
                <a:tab pos="241935" algn="l"/>
              </a:tabLst>
            </a:pPr>
            <a:r>
              <a:rPr sz="2400" spc="-5" dirty="0">
                <a:latin typeface="Calibri"/>
                <a:cs typeface="Calibri"/>
              </a:rPr>
              <a:t>Collection</a:t>
            </a:r>
            <a:r>
              <a:rPr sz="2400" spc="-15" dirty="0">
                <a:latin typeface="Calibri"/>
                <a:cs typeface="Calibri"/>
              </a:rPr>
              <a:t> </a:t>
            </a:r>
            <a:r>
              <a:rPr sz="2400" dirty="0">
                <a:latin typeface="Calibri"/>
                <a:cs typeface="Calibri"/>
              </a:rPr>
              <a:t>of</a:t>
            </a:r>
            <a:r>
              <a:rPr sz="2400" spc="-5" dirty="0">
                <a:latin typeface="Calibri"/>
                <a:cs typeface="Calibri"/>
              </a:rPr>
              <a:t> </a:t>
            </a:r>
            <a:r>
              <a:rPr sz="2400" spc="-10" dirty="0">
                <a:latin typeface="Calibri"/>
                <a:cs typeface="Calibri"/>
              </a:rPr>
              <a:t>features</a:t>
            </a:r>
            <a:r>
              <a:rPr sz="2400" spc="-60" dirty="0">
                <a:latin typeface="Calibri"/>
                <a:cs typeface="Calibri"/>
              </a:rPr>
              <a:t> </a:t>
            </a:r>
            <a:r>
              <a:rPr sz="2400" spc="-20" dirty="0">
                <a:latin typeface="Calibri"/>
                <a:cs typeface="Calibri"/>
              </a:rPr>
              <a:t>for</a:t>
            </a:r>
            <a:r>
              <a:rPr sz="2400" spc="-30" dirty="0">
                <a:latin typeface="Calibri"/>
                <a:cs typeface="Calibri"/>
              </a:rPr>
              <a:t> </a:t>
            </a:r>
            <a:r>
              <a:rPr sz="2400" dirty="0">
                <a:latin typeface="Calibri"/>
                <a:cs typeface="Calibri"/>
              </a:rPr>
              <a:t>a</a:t>
            </a:r>
            <a:r>
              <a:rPr sz="2400" spc="-45" dirty="0">
                <a:latin typeface="Calibri"/>
                <a:cs typeface="Calibri"/>
              </a:rPr>
              <a:t> </a:t>
            </a:r>
            <a:r>
              <a:rPr sz="2400" dirty="0">
                <a:latin typeface="Calibri"/>
                <a:cs typeface="Calibri"/>
              </a:rPr>
              <a:t>pattern</a:t>
            </a:r>
            <a:r>
              <a:rPr sz="2400" spc="-85" dirty="0">
                <a:latin typeface="Calibri"/>
                <a:cs typeface="Calibri"/>
              </a:rPr>
              <a:t> </a:t>
            </a:r>
            <a:r>
              <a:rPr sz="2400" spc="-10" dirty="0">
                <a:latin typeface="Calibri"/>
                <a:cs typeface="Calibri"/>
              </a:rPr>
              <a:t>forms</a:t>
            </a:r>
            <a:r>
              <a:rPr sz="2400" spc="-60" dirty="0">
                <a:latin typeface="Calibri"/>
                <a:cs typeface="Calibri"/>
              </a:rPr>
              <a:t> </a:t>
            </a:r>
            <a:r>
              <a:rPr sz="2400" spc="-10" dirty="0">
                <a:latin typeface="Calibri"/>
                <a:cs typeface="Calibri"/>
              </a:rPr>
              <a:t>feature</a:t>
            </a:r>
            <a:r>
              <a:rPr sz="2400" spc="-15" dirty="0">
                <a:latin typeface="Calibri"/>
                <a:cs typeface="Calibri"/>
              </a:rPr>
              <a:t> </a:t>
            </a:r>
            <a:r>
              <a:rPr sz="2400" spc="-35" dirty="0">
                <a:latin typeface="Calibri"/>
                <a:cs typeface="Calibri"/>
              </a:rPr>
              <a:t>vector.</a:t>
            </a:r>
            <a:endParaRPr sz="2400">
              <a:latin typeface="Calibri"/>
              <a:cs typeface="Calibri"/>
            </a:endParaRPr>
          </a:p>
          <a:p>
            <a:pPr>
              <a:lnSpc>
                <a:spcPct val="100000"/>
              </a:lnSpc>
              <a:spcBef>
                <a:spcPts val="5"/>
              </a:spcBef>
              <a:buFont typeface="Arial MT"/>
              <a:buChar char="•"/>
            </a:pPr>
            <a:endParaRPr sz="3050">
              <a:latin typeface="Calibri"/>
              <a:cs typeface="Calibri"/>
            </a:endParaRPr>
          </a:p>
          <a:p>
            <a:pPr marL="241300" indent="-229235">
              <a:lnSpc>
                <a:spcPct val="100000"/>
              </a:lnSpc>
              <a:buFont typeface="Arial MT"/>
              <a:buChar char="•"/>
              <a:tabLst>
                <a:tab pos="241935" algn="l"/>
              </a:tabLst>
            </a:pPr>
            <a:r>
              <a:rPr sz="2400" spc="-10" dirty="0">
                <a:latin typeface="Calibri"/>
                <a:cs typeface="Calibri"/>
              </a:rPr>
              <a:t>Example</a:t>
            </a:r>
            <a:r>
              <a:rPr sz="2400" spc="-30" dirty="0">
                <a:latin typeface="Calibri"/>
                <a:cs typeface="Calibri"/>
              </a:rPr>
              <a:t> </a:t>
            </a:r>
            <a:r>
              <a:rPr sz="2400" dirty="0">
                <a:latin typeface="Calibri"/>
                <a:cs typeface="Calibri"/>
              </a:rPr>
              <a:t>:</a:t>
            </a:r>
            <a:r>
              <a:rPr sz="2400" spc="-5" dirty="0">
                <a:latin typeface="Calibri"/>
                <a:cs typeface="Calibri"/>
              </a:rPr>
              <a:t> (in</a:t>
            </a:r>
            <a:r>
              <a:rPr sz="2400" spc="-25" dirty="0">
                <a:latin typeface="Calibri"/>
                <a:cs typeface="Calibri"/>
              </a:rPr>
              <a:t> </a:t>
            </a:r>
            <a:r>
              <a:rPr sz="2400" spc="5" dirty="0">
                <a:latin typeface="Calibri"/>
                <a:cs typeface="Calibri"/>
              </a:rPr>
              <a:t>next</a:t>
            </a:r>
            <a:r>
              <a:rPr sz="2400" spc="-90" dirty="0">
                <a:latin typeface="Calibri"/>
                <a:cs typeface="Calibri"/>
              </a:rPr>
              <a:t> </a:t>
            </a:r>
            <a:r>
              <a:rPr sz="2400" spc="-5" dirty="0">
                <a:latin typeface="Calibri"/>
                <a:cs typeface="Calibri"/>
              </a:rPr>
              <a:t>slide)</a:t>
            </a:r>
            <a:endParaRPr sz="2400">
              <a:latin typeface="Calibri"/>
              <a:cs typeface="Calibri"/>
            </a:endParaRPr>
          </a:p>
          <a:p>
            <a:pPr marL="241300" indent="-229235">
              <a:lnSpc>
                <a:spcPct val="100000"/>
              </a:lnSpc>
              <a:spcBef>
                <a:spcPts val="425"/>
              </a:spcBef>
              <a:buFont typeface="Arial MT"/>
              <a:buChar char="•"/>
              <a:tabLst>
                <a:tab pos="241935" algn="l"/>
              </a:tabLst>
            </a:pPr>
            <a:r>
              <a:rPr sz="2400" spc="15" dirty="0">
                <a:latin typeface="Calibri"/>
                <a:cs typeface="Calibri"/>
              </a:rPr>
              <a:t>P1</a:t>
            </a:r>
            <a:r>
              <a:rPr sz="2400" spc="-40" dirty="0">
                <a:latin typeface="Calibri"/>
                <a:cs typeface="Calibri"/>
              </a:rPr>
              <a:t> </a:t>
            </a:r>
            <a:r>
              <a:rPr sz="2400" spc="-10" dirty="0">
                <a:latin typeface="Calibri"/>
                <a:cs typeface="Calibri"/>
              </a:rPr>
              <a:t>and</a:t>
            </a:r>
            <a:r>
              <a:rPr sz="2400" spc="-5" dirty="0">
                <a:latin typeface="Calibri"/>
                <a:cs typeface="Calibri"/>
              </a:rPr>
              <a:t> </a:t>
            </a:r>
            <a:r>
              <a:rPr sz="2400" spc="15" dirty="0">
                <a:latin typeface="Calibri"/>
                <a:cs typeface="Calibri"/>
              </a:rPr>
              <a:t>P2</a:t>
            </a:r>
            <a:r>
              <a:rPr sz="2400" spc="-40" dirty="0">
                <a:latin typeface="Calibri"/>
                <a:cs typeface="Calibri"/>
              </a:rPr>
              <a:t> </a:t>
            </a:r>
            <a:r>
              <a:rPr sz="2400" spc="-15" dirty="0">
                <a:latin typeface="Calibri"/>
                <a:cs typeface="Calibri"/>
              </a:rPr>
              <a:t>are</a:t>
            </a:r>
            <a:r>
              <a:rPr sz="2400" spc="-10" dirty="0">
                <a:latin typeface="Calibri"/>
                <a:cs typeface="Calibri"/>
              </a:rPr>
              <a:t> </a:t>
            </a:r>
            <a:r>
              <a:rPr sz="2400" spc="5" dirty="0">
                <a:latin typeface="Calibri"/>
                <a:cs typeface="Calibri"/>
              </a:rPr>
              <a:t>two</a:t>
            </a:r>
            <a:r>
              <a:rPr sz="2400" spc="-90" dirty="0">
                <a:latin typeface="Calibri"/>
                <a:cs typeface="Calibri"/>
              </a:rPr>
              <a:t> </a:t>
            </a:r>
            <a:r>
              <a:rPr sz="2400" dirty="0">
                <a:latin typeface="Calibri"/>
                <a:cs typeface="Calibri"/>
              </a:rPr>
              <a:t>patterns</a:t>
            </a:r>
            <a:r>
              <a:rPr sz="2400" spc="-135" dirty="0">
                <a:latin typeface="Calibri"/>
                <a:cs typeface="Calibri"/>
              </a:rPr>
              <a:t> </a:t>
            </a:r>
            <a:r>
              <a:rPr sz="2400" spc="-5" dirty="0">
                <a:latin typeface="Calibri"/>
                <a:cs typeface="Calibri"/>
              </a:rPr>
              <a:t>with </a:t>
            </a:r>
            <a:r>
              <a:rPr sz="2400" dirty="0">
                <a:latin typeface="Calibri"/>
                <a:cs typeface="Calibri"/>
              </a:rPr>
              <a:t>3</a:t>
            </a:r>
            <a:r>
              <a:rPr sz="2400" spc="35" dirty="0">
                <a:latin typeface="Calibri"/>
                <a:cs typeface="Calibri"/>
              </a:rPr>
              <a:t> </a:t>
            </a:r>
            <a:r>
              <a:rPr sz="2400" spc="-5" dirty="0">
                <a:latin typeface="Calibri"/>
                <a:cs typeface="Calibri"/>
              </a:rPr>
              <a:t>features,</a:t>
            </a:r>
            <a:r>
              <a:rPr sz="2400" spc="-165" dirty="0">
                <a:latin typeface="Calibri"/>
                <a:cs typeface="Calibri"/>
              </a:rPr>
              <a:t> </a:t>
            </a:r>
            <a:r>
              <a:rPr sz="2400" spc="15" dirty="0">
                <a:latin typeface="Calibri"/>
                <a:cs typeface="Calibri"/>
              </a:rPr>
              <a:t>so</a:t>
            </a:r>
            <a:r>
              <a:rPr sz="2400" spc="-10" dirty="0">
                <a:latin typeface="Calibri"/>
                <a:cs typeface="Calibri"/>
              </a:rPr>
              <a:t> </a:t>
            </a:r>
            <a:r>
              <a:rPr sz="2400" dirty="0">
                <a:latin typeface="Calibri"/>
                <a:cs typeface="Calibri"/>
              </a:rPr>
              <a:t>3</a:t>
            </a:r>
            <a:r>
              <a:rPr sz="2400" spc="-35" dirty="0">
                <a:latin typeface="Calibri"/>
                <a:cs typeface="Calibri"/>
              </a:rPr>
              <a:t> </a:t>
            </a:r>
            <a:r>
              <a:rPr sz="2400" dirty="0">
                <a:latin typeface="Calibri"/>
                <a:cs typeface="Calibri"/>
              </a:rPr>
              <a:t>Dimensional</a:t>
            </a:r>
            <a:r>
              <a:rPr sz="2400" spc="-45" dirty="0">
                <a:latin typeface="Calibri"/>
                <a:cs typeface="Calibri"/>
              </a:rPr>
              <a:t> </a:t>
            </a:r>
            <a:r>
              <a:rPr sz="2400" spc="-10" dirty="0">
                <a:latin typeface="Calibri"/>
                <a:cs typeface="Calibri"/>
              </a:rPr>
              <a:t>feature</a:t>
            </a:r>
            <a:r>
              <a:rPr sz="2400" spc="-85" dirty="0">
                <a:latin typeface="Calibri"/>
                <a:cs typeface="Calibri"/>
              </a:rPr>
              <a:t> </a:t>
            </a:r>
            <a:r>
              <a:rPr sz="2400" spc="-35" dirty="0">
                <a:latin typeface="Calibri"/>
                <a:cs typeface="Calibri"/>
              </a:rPr>
              <a:t>vector.</a:t>
            </a:r>
            <a:endParaRPr sz="2400">
              <a:latin typeface="Calibri"/>
              <a:cs typeface="Calibri"/>
            </a:endParaRPr>
          </a:p>
          <a:p>
            <a:pPr marL="241300" indent="-229235">
              <a:lnSpc>
                <a:spcPct val="100000"/>
              </a:lnSpc>
              <a:spcBef>
                <a:spcPts val="425"/>
              </a:spcBef>
              <a:buFont typeface="Arial MT"/>
              <a:buChar char="•"/>
              <a:tabLst>
                <a:tab pos="241935" algn="l"/>
              </a:tabLst>
            </a:pPr>
            <a:r>
              <a:rPr sz="2400" spc="5" dirty="0">
                <a:latin typeface="Calibri"/>
                <a:cs typeface="Calibri"/>
              </a:rPr>
              <a:t>There</a:t>
            </a:r>
            <a:r>
              <a:rPr sz="2400" spc="-100" dirty="0">
                <a:latin typeface="Calibri"/>
                <a:cs typeface="Calibri"/>
              </a:rPr>
              <a:t> </a:t>
            </a:r>
            <a:r>
              <a:rPr sz="2400" spc="-15" dirty="0">
                <a:latin typeface="Calibri"/>
                <a:cs typeface="Calibri"/>
              </a:rPr>
              <a:t>are</a:t>
            </a:r>
            <a:r>
              <a:rPr sz="2400" spc="50" dirty="0">
                <a:latin typeface="Calibri"/>
                <a:cs typeface="Calibri"/>
              </a:rPr>
              <a:t> </a:t>
            </a:r>
            <a:r>
              <a:rPr sz="2400" spc="5" dirty="0">
                <a:latin typeface="Calibri"/>
                <a:cs typeface="Calibri"/>
              </a:rPr>
              <a:t>two</a:t>
            </a:r>
            <a:r>
              <a:rPr sz="2400" spc="-95" dirty="0">
                <a:latin typeface="Calibri"/>
                <a:cs typeface="Calibri"/>
              </a:rPr>
              <a:t> </a:t>
            </a:r>
            <a:r>
              <a:rPr sz="2400" spc="5" dirty="0">
                <a:latin typeface="Calibri"/>
                <a:cs typeface="Calibri"/>
              </a:rPr>
              <a:t>classes</a:t>
            </a:r>
            <a:r>
              <a:rPr sz="2400" spc="-65" dirty="0">
                <a:latin typeface="Calibri"/>
                <a:cs typeface="Calibri"/>
              </a:rPr>
              <a:t> </a:t>
            </a:r>
            <a:r>
              <a:rPr sz="2400" spc="-5" dirty="0">
                <a:latin typeface="Calibri"/>
                <a:cs typeface="Calibri"/>
              </a:rPr>
              <a:t>C1</a:t>
            </a:r>
            <a:r>
              <a:rPr sz="2400" spc="-55" dirty="0">
                <a:latin typeface="Calibri"/>
                <a:cs typeface="Calibri"/>
              </a:rPr>
              <a:t> </a:t>
            </a:r>
            <a:r>
              <a:rPr sz="2400" spc="-10" dirty="0">
                <a:latin typeface="Calibri"/>
                <a:cs typeface="Calibri"/>
              </a:rPr>
              <a:t>and</a:t>
            </a:r>
            <a:r>
              <a:rPr sz="2400" spc="-15" dirty="0">
                <a:latin typeface="Calibri"/>
                <a:cs typeface="Calibri"/>
              </a:rPr>
              <a:t> </a:t>
            </a:r>
            <a:r>
              <a:rPr sz="2400" spc="-10" dirty="0">
                <a:latin typeface="Calibri"/>
                <a:cs typeface="Calibri"/>
              </a:rPr>
              <a:t>C2.</a:t>
            </a:r>
            <a:endParaRPr sz="2400">
              <a:latin typeface="Calibri"/>
              <a:cs typeface="Calibri"/>
            </a:endParaRPr>
          </a:p>
          <a:p>
            <a:pPr marL="241300" indent="-229235">
              <a:lnSpc>
                <a:spcPct val="100000"/>
              </a:lnSpc>
              <a:spcBef>
                <a:spcPts val="425"/>
              </a:spcBef>
              <a:buFont typeface="Arial MT"/>
              <a:buChar char="•"/>
              <a:tabLst>
                <a:tab pos="241935" algn="l"/>
              </a:tabLst>
            </a:pPr>
            <a:r>
              <a:rPr sz="2400" spc="15" dirty="0">
                <a:latin typeface="Calibri"/>
                <a:cs typeface="Calibri"/>
              </a:rPr>
              <a:t>P1</a:t>
            </a:r>
            <a:r>
              <a:rPr sz="2400" spc="-45" dirty="0">
                <a:latin typeface="Calibri"/>
                <a:cs typeface="Calibri"/>
              </a:rPr>
              <a:t> </a:t>
            </a:r>
            <a:r>
              <a:rPr sz="2400" spc="-5" dirty="0">
                <a:latin typeface="Calibri"/>
                <a:cs typeface="Calibri"/>
              </a:rPr>
              <a:t>belongs</a:t>
            </a:r>
            <a:r>
              <a:rPr sz="2400" spc="-65" dirty="0">
                <a:latin typeface="Calibri"/>
                <a:cs typeface="Calibri"/>
              </a:rPr>
              <a:t> </a:t>
            </a:r>
            <a:r>
              <a:rPr sz="2400" spc="5" dirty="0">
                <a:latin typeface="Calibri"/>
                <a:cs typeface="Calibri"/>
              </a:rPr>
              <a:t>to</a:t>
            </a:r>
            <a:r>
              <a:rPr sz="2400" spc="-20" dirty="0">
                <a:latin typeface="Calibri"/>
                <a:cs typeface="Calibri"/>
              </a:rPr>
              <a:t> </a:t>
            </a:r>
            <a:r>
              <a:rPr sz="2400" dirty="0">
                <a:latin typeface="Calibri"/>
                <a:cs typeface="Calibri"/>
              </a:rPr>
              <a:t>C1</a:t>
            </a:r>
            <a:r>
              <a:rPr sz="2400" spc="-50" dirty="0">
                <a:latin typeface="Calibri"/>
                <a:cs typeface="Calibri"/>
              </a:rPr>
              <a:t> </a:t>
            </a:r>
            <a:r>
              <a:rPr sz="2400" spc="-10" dirty="0">
                <a:latin typeface="Calibri"/>
                <a:cs typeface="Calibri"/>
              </a:rPr>
              <a:t>and</a:t>
            </a:r>
            <a:r>
              <a:rPr sz="2400" spc="-15" dirty="0">
                <a:latin typeface="Calibri"/>
                <a:cs typeface="Calibri"/>
              </a:rPr>
              <a:t> </a:t>
            </a:r>
            <a:r>
              <a:rPr sz="2400" spc="15" dirty="0">
                <a:latin typeface="Calibri"/>
                <a:cs typeface="Calibri"/>
              </a:rPr>
              <a:t>P2</a:t>
            </a:r>
            <a:r>
              <a:rPr sz="2400" spc="-40" dirty="0">
                <a:latin typeface="Calibri"/>
                <a:cs typeface="Calibri"/>
              </a:rPr>
              <a:t> </a:t>
            </a:r>
            <a:r>
              <a:rPr sz="2400" spc="-5" dirty="0">
                <a:latin typeface="Calibri"/>
                <a:cs typeface="Calibri"/>
              </a:rPr>
              <a:t>belongs</a:t>
            </a:r>
            <a:r>
              <a:rPr sz="2400" spc="5" dirty="0">
                <a:latin typeface="Calibri"/>
                <a:cs typeface="Calibri"/>
              </a:rPr>
              <a:t> to</a:t>
            </a:r>
            <a:r>
              <a:rPr sz="2400" spc="-90" dirty="0">
                <a:latin typeface="Calibri"/>
                <a:cs typeface="Calibri"/>
              </a:rPr>
              <a:t> </a:t>
            </a:r>
            <a:r>
              <a:rPr sz="2400" spc="-5" dirty="0">
                <a:latin typeface="Calibri"/>
                <a:cs typeface="Calibri"/>
              </a:rPr>
              <a:t>C2</a:t>
            </a:r>
            <a:endParaRPr sz="2400">
              <a:latin typeface="Calibri"/>
              <a:cs typeface="Calibri"/>
            </a:endParaRPr>
          </a:p>
          <a:p>
            <a:pPr marL="241300" indent="-229235">
              <a:lnSpc>
                <a:spcPts val="2605"/>
              </a:lnSpc>
              <a:spcBef>
                <a:spcPts val="425"/>
              </a:spcBef>
              <a:buFont typeface="Arial MT"/>
              <a:buChar char="•"/>
              <a:tabLst>
                <a:tab pos="241935" algn="l"/>
                <a:tab pos="1355090" algn="l"/>
              </a:tabLst>
            </a:pPr>
            <a:r>
              <a:rPr sz="2400" spc="-20" dirty="0">
                <a:latin typeface="Calibri"/>
                <a:cs typeface="Calibri"/>
              </a:rPr>
              <a:t>Given</a:t>
            </a:r>
            <a:r>
              <a:rPr sz="2400" spc="80" dirty="0">
                <a:latin typeface="Calibri"/>
                <a:cs typeface="Calibri"/>
              </a:rPr>
              <a:t> </a:t>
            </a:r>
            <a:r>
              <a:rPr sz="2400" spc="-135" dirty="0">
                <a:latin typeface="Calibri"/>
                <a:cs typeface="Calibri"/>
              </a:rPr>
              <a:t>P,	</a:t>
            </a:r>
            <a:r>
              <a:rPr sz="2400" dirty="0">
                <a:latin typeface="Calibri"/>
                <a:cs typeface="Calibri"/>
              </a:rPr>
              <a:t>a</a:t>
            </a:r>
            <a:r>
              <a:rPr sz="2400" spc="-35" dirty="0">
                <a:latin typeface="Calibri"/>
                <a:cs typeface="Calibri"/>
              </a:rPr>
              <a:t> </a:t>
            </a:r>
            <a:r>
              <a:rPr sz="2400" dirty="0">
                <a:latin typeface="Calibri"/>
                <a:cs typeface="Calibri"/>
              </a:rPr>
              <a:t>new</a:t>
            </a:r>
            <a:r>
              <a:rPr sz="2400" spc="-10" dirty="0">
                <a:latin typeface="Calibri"/>
                <a:cs typeface="Calibri"/>
              </a:rPr>
              <a:t> </a:t>
            </a:r>
            <a:r>
              <a:rPr sz="2400" dirty="0">
                <a:latin typeface="Calibri"/>
                <a:cs typeface="Calibri"/>
              </a:rPr>
              <a:t>pattern</a:t>
            </a:r>
            <a:r>
              <a:rPr sz="2400" spc="-155" dirty="0">
                <a:latin typeface="Calibri"/>
                <a:cs typeface="Calibri"/>
              </a:rPr>
              <a:t> </a:t>
            </a:r>
            <a:r>
              <a:rPr sz="2400" spc="-5" dirty="0">
                <a:latin typeface="Calibri"/>
                <a:cs typeface="Calibri"/>
              </a:rPr>
              <a:t>with </a:t>
            </a:r>
            <a:r>
              <a:rPr sz="2400" spc="-10" dirty="0">
                <a:latin typeface="Calibri"/>
                <a:cs typeface="Calibri"/>
              </a:rPr>
              <a:t>feature </a:t>
            </a:r>
            <a:r>
              <a:rPr sz="2400" spc="-35" dirty="0">
                <a:latin typeface="Calibri"/>
                <a:cs typeface="Calibri"/>
              </a:rPr>
              <a:t>vector,</a:t>
            </a:r>
            <a:r>
              <a:rPr sz="2400" spc="-90" dirty="0">
                <a:latin typeface="Calibri"/>
                <a:cs typeface="Calibri"/>
              </a:rPr>
              <a:t> </a:t>
            </a:r>
            <a:r>
              <a:rPr sz="2400" spc="-15" dirty="0">
                <a:latin typeface="Calibri"/>
                <a:cs typeface="Calibri"/>
              </a:rPr>
              <a:t>it</a:t>
            </a:r>
            <a:r>
              <a:rPr sz="2400" spc="5" dirty="0">
                <a:latin typeface="Calibri"/>
                <a:cs typeface="Calibri"/>
              </a:rPr>
              <a:t> </a:t>
            </a:r>
            <a:r>
              <a:rPr sz="2400" spc="-10" dirty="0">
                <a:latin typeface="Calibri"/>
                <a:cs typeface="Calibri"/>
              </a:rPr>
              <a:t>has</a:t>
            </a:r>
            <a:r>
              <a:rPr sz="2400" spc="15" dirty="0">
                <a:latin typeface="Calibri"/>
                <a:cs typeface="Calibri"/>
              </a:rPr>
              <a:t> </a:t>
            </a:r>
            <a:r>
              <a:rPr sz="2400" spc="5" dirty="0">
                <a:latin typeface="Calibri"/>
                <a:cs typeface="Calibri"/>
              </a:rPr>
              <a:t>to</a:t>
            </a:r>
            <a:r>
              <a:rPr sz="2400" spc="-85" dirty="0">
                <a:latin typeface="Calibri"/>
                <a:cs typeface="Calibri"/>
              </a:rPr>
              <a:t> </a:t>
            </a:r>
            <a:r>
              <a:rPr sz="2400" spc="5" dirty="0">
                <a:latin typeface="Calibri"/>
                <a:cs typeface="Calibri"/>
              </a:rPr>
              <a:t>be</a:t>
            </a:r>
            <a:r>
              <a:rPr sz="2400" spc="-10" dirty="0">
                <a:latin typeface="Calibri"/>
                <a:cs typeface="Calibri"/>
              </a:rPr>
              <a:t> </a:t>
            </a:r>
            <a:r>
              <a:rPr sz="2400" spc="-5" dirty="0">
                <a:latin typeface="Calibri"/>
                <a:cs typeface="Calibri"/>
              </a:rPr>
              <a:t>classified</a:t>
            </a:r>
            <a:r>
              <a:rPr sz="2400" dirty="0">
                <a:latin typeface="Calibri"/>
                <a:cs typeface="Calibri"/>
              </a:rPr>
              <a:t> </a:t>
            </a:r>
            <a:r>
              <a:rPr sz="2400" spc="-5" dirty="0">
                <a:latin typeface="Calibri"/>
                <a:cs typeface="Calibri"/>
              </a:rPr>
              <a:t>into</a:t>
            </a:r>
            <a:r>
              <a:rPr sz="2400" spc="-85" dirty="0">
                <a:latin typeface="Calibri"/>
                <a:cs typeface="Calibri"/>
              </a:rPr>
              <a:t> </a:t>
            </a:r>
            <a:r>
              <a:rPr sz="2400" dirty="0">
                <a:latin typeface="Calibri"/>
                <a:cs typeface="Calibri"/>
              </a:rPr>
              <a:t>one</a:t>
            </a:r>
            <a:r>
              <a:rPr sz="2400" spc="-10" dirty="0">
                <a:latin typeface="Calibri"/>
                <a:cs typeface="Calibri"/>
              </a:rPr>
              <a:t> </a:t>
            </a:r>
            <a:r>
              <a:rPr sz="2400" dirty="0">
                <a:latin typeface="Calibri"/>
                <a:cs typeface="Calibri"/>
              </a:rPr>
              <a:t>of </a:t>
            </a:r>
            <a:r>
              <a:rPr sz="2400" spc="5" dirty="0">
                <a:latin typeface="Calibri"/>
                <a:cs typeface="Calibri"/>
              </a:rPr>
              <a:t>the</a:t>
            </a:r>
            <a:endParaRPr sz="2400">
              <a:latin typeface="Calibri"/>
              <a:cs typeface="Calibri"/>
            </a:endParaRPr>
          </a:p>
          <a:p>
            <a:pPr marL="241300">
              <a:lnSpc>
                <a:spcPts val="2605"/>
              </a:lnSpc>
            </a:pPr>
            <a:r>
              <a:rPr sz="2400" dirty="0">
                <a:latin typeface="Calibri"/>
                <a:cs typeface="Calibri"/>
              </a:rPr>
              <a:t>class</a:t>
            </a:r>
            <a:r>
              <a:rPr sz="2400" spc="-70" dirty="0">
                <a:latin typeface="Calibri"/>
                <a:cs typeface="Calibri"/>
              </a:rPr>
              <a:t> </a:t>
            </a:r>
            <a:r>
              <a:rPr sz="2400" dirty="0">
                <a:latin typeface="Calibri"/>
                <a:cs typeface="Calibri"/>
              </a:rPr>
              <a:t>based</a:t>
            </a:r>
            <a:r>
              <a:rPr sz="2400" spc="-10" dirty="0">
                <a:latin typeface="Calibri"/>
                <a:cs typeface="Calibri"/>
              </a:rPr>
              <a:t> </a:t>
            </a:r>
            <a:r>
              <a:rPr sz="2400" dirty="0">
                <a:latin typeface="Calibri"/>
                <a:cs typeface="Calibri"/>
              </a:rPr>
              <a:t>on</a:t>
            </a:r>
            <a:r>
              <a:rPr sz="2400" spc="-15" dirty="0">
                <a:latin typeface="Calibri"/>
                <a:cs typeface="Calibri"/>
              </a:rPr>
              <a:t> </a:t>
            </a:r>
            <a:r>
              <a:rPr sz="2400" spc="5" dirty="0">
                <a:latin typeface="Calibri"/>
                <a:cs typeface="Calibri"/>
              </a:rPr>
              <a:t>the</a:t>
            </a:r>
            <a:r>
              <a:rPr sz="2400" spc="-95" dirty="0">
                <a:latin typeface="Calibri"/>
                <a:cs typeface="Calibri"/>
              </a:rPr>
              <a:t> </a:t>
            </a:r>
            <a:r>
              <a:rPr sz="2400" spc="-10" dirty="0">
                <a:latin typeface="Calibri"/>
                <a:cs typeface="Calibri"/>
              </a:rPr>
              <a:t>similarity</a:t>
            </a:r>
            <a:r>
              <a:rPr sz="2400" spc="85" dirty="0">
                <a:latin typeface="Calibri"/>
                <a:cs typeface="Calibri"/>
              </a:rPr>
              <a:t> </a:t>
            </a:r>
            <a:r>
              <a:rPr sz="2400" spc="-15" dirty="0">
                <a:latin typeface="Calibri"/>
                <a:cs typeface="Calibri"/>
              </a:rPr>
              <a:t>value.</a:t>
            </a:r>
            <a:endParaRPr sz="2400">
              <a:latin typeface="Calibri"/>
              <a:cs typeface="Calibri"/>
            </a:endParaRPr>
          </a:p>
          <a:p>
            <a:pPr marL="241300" indent="-229235">
              <a:lnSpc>
                <a:spcPts val="2605"/>
              </a:lnSpc>
              <a:spcBef>
                <a:spcPts val="420"/>
              </a:spcBef>
              <a:buFont typeface="Arial MT"/>
              <a:buChar char="•"/>
              <a:tabLst>
                <a:tab pos="241935" algn="l"/>
              </a:tabLst>
            </a:pPr>
            <a:r>
              <a:rPr sz="2400" dirty="0">
                <a:latin typeface="Calibri"/>
                <a:cs typeface="Calibri"/>
              </a:rPr>
              <a:t>If</a:t>
            </a:r>
            <a:r>
              <a:rPr sz="2400" spc="-15" dirty="0">
                <a:latin typeface="Calibri"/>
                <a:cs typeface="Calibri"/>
              </a:rPr>
              <a:t> </a:t>
            </a:r>
            <a:r>
              <a:rPr sz="2400" spc="5" dirty="0">
                <a:latin typeface="Calibri"/>
                <a:cs typeface="Calibri"/>
              </a:rPr>
              <a:t>d1</a:t>
            </a:r>
            <a:r>
              <a:rPr sz="2400" spc="-40" dirty="0">
                <a:latin typeface="Calibri"/>
                <a:cs typeface="Calibri"/>
              </a:rPr>
              <a:t> </a:t>
            </a:r>
            <a:r>
              <a:rPr sz="2400" spc="-15" dirty="0">
                <a:latin typeface="Calibri"/>
                <a:cs typeface="Calibri"/>
              </a:rPr>
              <a:t>is</a:t>
            </a:r>
            <a:r>
              <a:rPr sz="2400" spc="10" dirty="0">
                <a:latin typeface="Calibri"/>
                <a:cs typeface="Calibri"/>
              </a:rPr>
              <a:t> </a:t>
            </a:r>
            <a:r>
              <a:rPr sz="2400" spc="5" dirty="0">
                <a:latin typeface="Calibri"/>
                <a:cs typeface="Calibri"/>
              </a:rPr>
              <a:t>the</a:t>
            </a:r>
            <a:r>
              <a:rPr sz="2400" spc="-10" dirty="0">
                <a:latin typeface="Calibri"/>
                <a:cs typeface="Calibri"/>
              </a:rPr>
              <a:t> </a:t>
            </a:r>
            <a:r>
              <a:rPr sz="2400" spc="5" dirty="0">
                <a:latin typeface="Calibri"/>
                <a:cs typeface="Calibri"/>
              </a:rPr>
              <a:t>distance</a:t>
            </a:r>
            <a:r>
              <a:rPr sz="2400" spc="-165" dirty="0">
                <a:latin typeface="Calibri"/>
                <a:cs typeface="Calibri"/>
              </a:rPr>
              <a:t> </a:t>
            </a:r>
            <a:r>
              <a:rPr sz="2400" spc="5" dirty="0">
                <a:latin typeface="Calibri"/>
                <a:cs typeface="Calibri"/>
              </a:rPr>
              <a:t>between</a:t>
            </a:r>
            <a:r>
              <a:rPr sz="2400" spc="-80" dirty="0">
                <a:latin typeface="Calibri"/>
                <a:cs typeface="Calibri"/>
              </a:rPr>
              <a:t> </a:t>
            </a:r>
            <a:r>
              <a:rPr sz="2400" spc="5" dirty="0">
                <a:latin typeface="Calibri"/>
                <a:cs typeface="Calibri"/>
              </a:rPr>
              <a:t>(p</a:t>
            </a:r>
            <a:r>
              <a:rPr sz="2400" spc="-5" dirty="0">
                <a:latin typeface="Calibri"/>
                <a:cs typeface="Calibri"/>
              </a:rPr>
              <a:t> </a:t>
            </a:r>
            <a:r>
              <a:rPr sz="2400" spc="-10" dirty="0">
                <a:latin typeface="Calibri"/>
                <a:cs typeface="Calibri"/>
              </a:rPr>
              <a:t>and </a:t>
            </a:r>
            <a:r>
              <a:rPr sz="2400" spc="-5" dirty="0">
                <a:latin typeface="Calibri"/>
                <a:cs typeface="Calibri"/>
              </a:rPr>
              <a:t>p1)</a:t>
            </a:r>
            <a:r>
              <a:rPr sz="2400" dirty="0">
                <a:latin typeface="Calibri"/>
                <a:cs typeface="Calibri"/>
              </a:rPr>
              <a:t> </a:t>
            </a:r>
            <a:r>
              <a:rPr sz="2400" spc="-10" dirty="0">
                <a:latin typeface="Calibri"/>
                <a:cs typeface="Calibri"/>
              </a:rPr>
              <a:t>and </a:t>
            </a:r>
            <a:r>
              <a:rPr sz="2400" spc="5" dirty="0">
                <a:latin typeface="Calibri"/>
                <a:cs typeface="Calibri"/>
              </a:rPr>
              <a:t>d2</a:t>
            </a:r>
            <a:r>
              <a:rPr sz="2400" spc="-35" dirty="0">
                <a:latin typeface="Calibri"/>
                <a:cs typeface="Calibri"/>
              </a:rPr>
              <a:t> </a:t>
            </a:r>
            <a:r>
              <a:rPr sz="2400" spc="-15" dirty="0">
                <a:latin typeface="Calibri"/>
                <a:cs typeface="Calibri"/>
              </a:rPr>
              <a:t>is</a:t>
            </a:r>
            <a:r>
              <a:rPr sz="2400" spc="10" dirty="0">
                <a:latin typeface="Calibri"/>
                <a:cs typeface="Calibri"/>
              </a:rPr>
              <a:t> </a:t>
            </a:r>
            <a:r>
              <a:rPr sz="2400" spc="5" dirty="0">
                <a:latin typeface="Calibri"/>
                <a:cs typeface="Calibri"/>
              </a:rPr>
              <a:t>the</a:t>
            </a:r>
            <a:r>
              <a:rPr sz="2400" spc="-15" dirty="0">
                <a:latin typeface="Calibri"/>
                <a:cs typeface="Calibri"/>
              </a:rPr>
              <a:t> </a:t>
            </a:r>
            <a:r>
              <a:rPr sz="2400" spc="5" dirty="0">
                <a:latin typeface="Calibri"/>
                <a:cs typeface="Calibri"/>
              </a:rPr>
              <a:t>distance</a:t>
            </a:r>
            <a:r>
              <a:rPr sz="2400" spc="-160" dirty="0">
                <a:latin typeface="Calibri"/>
                <a:cs typeface="Calibri"/>
              </a:rPr>
              <a:t> </a:t>
            </a:r>
            <a:r>
              <a:rPr sz="2400" spc="5" dirty="0">
                <a:latin typeface="Calibri"/>
                <a:cs typeface="Calibri"/>
              </a:rPr>
              <a:t>between</a:t>
            </a:r>
            <a:r>
              <a:rPr sz="2400" spc="-80" dirty="0">
                <a:latin typeface="Calibri"/>
                <a:cs typeface="Calibri"/>
              </a:rPr>
              <a:t> </a:t>
            </a:r>
            <a:r>
              <a:rPr sz="2400" spc="5" dirty="0">
                <a:latin typeface="Calibri"/>
                <a:cs typeface="Calibri"/>
              </a:rPr>
              <a:t>(p</a:t>
            </a:r>
            <a:r>
              <a:rPr sz="2400" spc="-10" dirty="0">
                <a:latin typeface="Calibri"/>
                <a:cs typeface="Calibri"/>
              </a:rPr>
              <a:t> and</a:t>
            </a:r>
            <a:endParaRPr sz="2400">
              <a:latin typeface="Calibri"/>
              <a:cs typeface="Calibri"/>
            </a:endParaRPr>
          </a:p>
          <a:p>
            <a:pPr marL="241300">
              <a:lnSpc>
                <a:spcPts val="2605"/>
              </a:lnSpc>
            </a:pPr>
            <a:r>
              <a:rPr sz="2400" spc="-5" dirty="0">
                <a:latin typeface="Calibri"/>
                <a:cs typeface="Calibri"/>
              </a:rPr>
              <a:t>p2)</a:t>
            </a:r>
            <a:r>
              <a:rPr sz="2400" dirty="0">
                <a:latin typeface="Calibri"/>
                <a:cs typeface="Calibri"/>
              </a:rPr>
              <a:t> </a:t>
            </a:r>
            <a:r>
              <a:rPr sz="2400" spc="5" dirty="0">
                <a:latin typeface="Calibri"/>
                <a:cs typeface="Calibri"/>
              </a:rPr>
              <a:t>then</a:t>
            </a:r>
            <a:r>
              <a:rPr sz="2400" spc="-75" dirty="0">
                <a:latin typeface="Calibri"/>
                <a:cs typeface="Calibri"/>
              </a:rPr>
              <a:t> </a:t>
            </a:r>
            <a:r>
              <a:rPr sz="2400" dirty="0">
                <a:latin typeface="Calibri"/>
                <a:cs typeface="Calibri"/>
              </a:rPr>
              <a:t>p</a:t>
            </a:r>
            <a:r>
              <a:rPr sz="2400" spc="-5" dirty="0">
                <a:latin typeface="Calibri"/>
                <a:cs typeface="Calibri"/>
              </a:rPr>
              <a:t> </a:t>
            </a:r>
            <a:r>
              <a:rPr sz="2400" spc="-15" dirty="0">
                <a:latin typeface="Calibri"/>
                <a:cs typeface="Calibri"/>
              </a:rPr>
              <a:t>will</a:t>
            </a:r>
            <a:r>
              <a:rPr sz="2400" spc="30" dirty="0">
                <a:latin typeface="Calibri"/>
                <a:cs typeface="Calibri"/>
              </a:rPr>
              <a:t> </a:t>
            </a:r>
            <a:r>
              <a:rPr sz="2400" spc="5" dirty="0">
                <a:latin typeface="Calibri"/>
                <a:cs typeface="Calibri"/>
              </a:rPr>
              <a:t>be</a:t>
            </a:r>
            <a:r>
              <a:rPr sz="2400" spc="-10" dirty="0">
                <a:latin typeface="Calibri"/>
                <a:cs typeface="Calibri"/>
              </a:rPr>
              <a:t> </a:t>
            </a:r>
            <a:r>
              <a:rPr sz="2400" spc="-5" dirty="0">
                <a:latin typeface="Calibri"/>
                <a:cs typeface="Calibri"/>
              </a:rPr>
              <a:t>classified</a:t>
            </a:r>
            <a:r>
              <a:rPr sz="2400" dirty="0">
                <a:latin typeface="Calibri"/>
                <a:cs typeface="Calibri"/>
              </a:rPr>
              <a:t> </a:t>
            </a:r>
            <a:r>
              <a:rPr sz="2400" spc="-5" dirty="0">
                <a:latin typeface="Calibri"/>
                <a:cs typeface="Calibri"/>
              </a:rPr>
              <a:t>into</a:t>
            </a:r>
            <a:r>
              <a:rPr sz="2400" spc="-90" dirty="0">
                <a:latin typeface="Calibri"/>
                <a:cs typeface="Calibri"/>
              </a:rPr>
              <a:t> </a:t>
            </a:r>
            <a:r>
              <a:rPr sz="2400" spc="5" dirty="0">
                <a:latin typeface="Calibri"/>
                <a:cs typeface="Calibri"/>
              </a:rPr>
              <a:t>the</a:t>
            </a:r>
            <a:r>
              <a:rPr sz="2400" spc="-10" dirty="0">
                <a:latin typeface="Calibri"/>
                <a:cs typeface="Calibri"/>
              </a:rPr>
              <a:t> </a:t>
            </a:r>
            <a:r>
              <a:rPr sz="2400" dirty="0">
                <a:latin typeface="Calibri"/>
                <a:cs typeface="Calibri"/>
              </a:rPr>
              <a:t>class</a:t>
            </a:r>
            <a:r>
              <a:rPr sz="2400" spc="-55" dirty="0">
                <a:latin typeface="Calibri"/>
                <a:cs typeface="Calibri"/>
              </a:rPr>
              <a:t> </a:t>
            </a:r>
            <a:r>
              <a:rPr sz="2400" spc="-25" dirty="0">
                <a:latin typeface="Calibri"/>
                <a:cs typeface="Calibri"/>
              </a:rPr>
              <a:t>having</a:t>
            </a:r>
            <a:r>
              <a:rPr sz="2400" spc="125" dirty="0">
                <a:latin typeface="Calibri"/>
                <a:cs typeface="Calibri"/>
              </a:rPr>
              <a:t> </a:t>
            </a:r>
            <a:r>
              <a:rPr sz="2400" spc="-5" dirty="0">
                <a:latin typeface="Calibri"/>
                <a:cs typeface="Calibri"/>
              </a:rPr>
              <a:t>least</a:t>
            </a:r>
            <a:r>
              <a:rPr sz="2400" spc="-80" dirty="0">
                <a:latin typeface="Calibri"/>
                <a:cs typeface="Calibri"/>
              </a:rPr>
              <a:t> </a:t>
            </a:r>
            <a:r>
              <a:rPr sz="2400" spc="-5" dirty="0">
                <a:latin typeface="Calibri"/>
                <a:cs typeface="Calibri"/>
              </a:rPr>
              <a:t>difference.</a:t>
            </a:r>
            <a:endParaRPr sz="24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90550" y="1657350"/>
            <a:ext cx="11458575" cy="47529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307593"/>
            <a:ext cx="9321165" cy="1301750"/>
          </a:xfrm>
          <a:prstGeom prst="rect">
            <a:avLst/>
          </a:prstGeom>
        </p:spPr>
        <p:txBody>
          <a:bodyPr vert="horz" wrap="square" lIns="0" tIns="94615" rIns="0" bIns="0" rtlCol="0">
            <a:spAutoFit/>
          </a:bodyPr>
          <a:lstStyle/>
          <a:p>
            <a:pPr marL="12700" marR="5080">
              <a:lnSpc>
                <a:spcPts val="4730"/>
              </a:lnSpc>
              <a:spcBef>
                <a:spcPts val="745"/>
              </a:spcBef>
              <a:tabLst>
                <a:tab pos="8453755" algn="l"/>
              </a:tabLst>
            </a:pPr>
            <a:r>
              <a:rPr sz="4400" spc="40" dirty="0">
                <a:latin typeface="Calibri Light"/>
                <a:cs typeface="Calibri Light"/>
              </a:rPr>
              <a:t>B</a:t>
            </a:r>
            <a:r>
              <a:rPr sz="4400" spc="5" dirty="0">
                <a:latin typeface="Calibri Light"/>
                <a:cs typeface="Calibri Light"/>
              </a:rPr>
              <a:t>l</a:t>
            </a:r>
            <a:r>
              <a:rPr sz="4400" spc="25" dirty="0">
                <a:latin typeface="Calibri Light"/>
                <a:cs typeface="Calibri Light"/>
              </a:rPr>
              <a:t>o</a:t>
            </a:r>
            <a:r>
              <a:rPr sz="4400" spc="5" dirty="0">
                <a:latin typeface="Calibri Light"/>
                <a:cs typeface="Calibri Light"/>
              </a:rPr>
              <a:t>c</a:t>
            </a:r>
            <a:r>
              <a:rPr sz="4400" spc="10" dirty="0">
                <a:latin typeface="Calibri Light"/>
                <a:cs typeface="Calibri Light"/>
              </a:rPr>
              <a:t>k</a:t>
            </a:r>
            <a:r>
              <a:rPr sz="4400" spc="-105" dirty="0">
                <a:latin typeface="Calibri Light"/>
                <a:cs typeface="Calibri Light"/>
              </a:rPr>
              <a:t> </a:t>
            </a:r>
            <a:r>
              <a:rPr sz="4400" spc="30" dirty="0">
                <a:latin typeface="Calibri Light"/>
                <a:cs typeface="Calibri Light"/>
              </a:rPr>
              <a:t>d</a:t>
            </a:r>
            <a:r>
              <a:rPr sz="4400" spc="5" dirty="0">
                <a:latin typeface="Calibri Light"/>
                <a:cs typeface="Calibri Light"/>
              </a:rPr>
              <a:t>i</a:t>
            </a:r>
            <a:r>
              <a:rPr sz="4400" spc="20" dirty="0">
                <a:latin typeface="Calibri Light"/>
                <a:cs typeface="Calibri Light"/>
              </a:rPr>
              <a:t>a</a:t>
            </a:r>
            <a:r>
              <a:rPr sz="4400" spc="30" dirty="0">
                <a:latin typeface="Calibri Light"/>
                <a:cs typeface="Calibri Light"/>
              </a:rPr>
              <a:t>g</a:t>
            </a:r>
            <a:r>
              <a:rPr sz="4400" spc="-95" dirty="0">
                <a:latin typeface="Calibri Light"/>
                <a:cs typeface="Calibri Light"/>
              </a:rPr>
              <a:t>r</a:t>
            </a:r>
            <a:r>
              <a:rPr sz="4400" spc="20" dirty="0">
                <a:latin typeface="Calibri Light"/>
                <a:cs typeface="Calibri Light"/>
              </a:rPr>
              <a:t>am</a:t>
            </a:r>
            <a:r>
              <a:rPr sz="4400" spc="-150" dirty="0">
                <a:latin typeface="Calibri Light"/>
                <a:cs typeface="Calibri Light"/>
              </a:rPr>
              <a:t> </a:t>
            </a:r>
            <a:r>
              <a:rPr sz="4400" spc="25" dirty="0">
                <a:latin typeface="Calibri Light"/>
                <a:cs typeface="Calibri Light"/>
              </a:rPr>
              <a:t>o</a:t>
            </a:r>
            <a:r>
              <a:rPr sz="4400" spc="5" dirty="0">
                <a:latin typeface="Calibri Light"/>
                <a:cs typeface="Calibri Light"/>
              </a:rPr>
              <a:t>f </a:t>
            </a:r>
            <a:r>
              <a:rPr sz="4400" spc="-55" dirty="0">
                <a:latin typeface="Calibri Light"/>
                <a:cs typeface="Calibri Light"/>
              </a:rPr>
              <a:t>P</a:t>
            </a:r>
            <a:r>
              <a:rPr sz="4400" spc="-50" dirty="0">
                <a:latin typeface="Calibri Light"/>
                <a:cs typeface="Calibri Light"/>
              </a:rPr>
              <a:t>a</a:t>
            </a:r>
            <a:r>
              <a:rPr sz="4400" spc="-100" dirty="0">
                <a:latin typeface="Calibri Light"/>
                <a:cs typeface="Calibri Light"/>
              </a:rPr>
              <a:t>tt</a:t>
            </a:r>
            <a:r>
              <a:rPr sz="4400" spc="5" dirty="0">
                <a:latin typeface="Calibri Light"/>
                <a:cs typeface="Calibri Light"/>
              </a:rPr>
              <a:t>e</a:t>
            </a:r>
            <a:r>
              <a:rPr sz="4400" spc="-30" dirty="0">
                <a:latin typeface="Calibri Light"/>
                <a:cs typeface="Calibri Light"/>
              </a:rPr>
              <a:t>r</a:t>
            </a:r>
            <a:r>
              <a:rPr sz="4400" spc="15" dirty="0">
                <a:latin typeface="Calibri Light"/>
                <a:cs typeface="Calibri Light"/>
              </a:rPr>
              <a:t>n</a:t>
            </a:r>
            <a:r>
              <a:rPr sz="4400" spc="75" dirty="0">
                <a:latin typeface="Calibri Light"/>
                <a:cs typeface="Calibri Light"/>
              </a:rPr>
              <a:t> </a:t>
            </a:r>
            <a:r>
              <a:rPr sz="4400" spc="-95" dirty="0">
                <a:latin typeface="Calibri Light"/>
                <a:cs typeface="Calibri Light"/>
              </a:rPr>
              <a:t>r</a:t>
            </a:r>
            <a:r>
              <a:rPr sz="4400" spc="5" dirty="0">
                <a:latin typeface="Calibri Light"/>
                <a:cs typeface="Calibri Light"/>
              </a:rPr>
              <a:t>e</a:t>
            </a:r>
            <a:r>
              <a:rPr sz="4400" spc="-85" dirty="0">
                <a:latin typeface="Calibri Light"/>
                <a:cs typeface="Calibri Light"/>
              </a:rPr>
              <a:t>c</a:t>
            </a:r>
            <a:r>
              <a:rPr sz="4400" spc="25" dirty="0">
                <a:latin typeface="Calibri Light"/>
                <a:cs typeface="Calibri Light"/>
              </a:rPr>
              <a:t>o</a:t>
            </a:r>
            <a:r>
              <a:rPr sz="4400" spc="30" dirty="0">
                <a:latin typeface="Calibri Light"/>
                <a:cs typeface="Calibri Light"/>
              </a:rPr>
              <a:t>gn</a:t>
            </a:r>
            <a:r>
              <a:rPr sz="4400" spc="5" dirty="0">
                <a:latin typeface="Calibri Light"/>
                <a:cs typeface="Calibri Light"/>
              </a:rPr>
              <a:t>i</a:t>
            </a:r>
            <a:r>
              <a:rPr sz="4400" spc="-25" dirty="0">
                <a:latin typeface="Calibri Light"/>
                <a:cs typeface="Calibri Light"/>
              </a:rPr>
              <a:t>t</a:t>
            </a:r>
            <a:r>
              <a:rPr sz="4400" spc="5" dirty="0">
                <a:latin typeface="Calibri Light"/>
                <a:cs typeface="Calibri Light"/>
              </a:rPr>
              <a:t>i</a:t>
            </a:r>
            <a:r>
              <a:rPr sz="4400" spc="25" dirty="0">
                <a:latin typeface="Calibri Light"/>
                <a:cs typeface="Calibri Light"/>
              </a:rPr>
              <a:t>o</a:t>
            </a:r>
            <a:r>
              <a:rPr sz="4400" spc="15" dirty="0">
                <a:latin typeface="Calibri Light"/>
                <a:cs typeface="Calibri Light"/>
              </a:rPr>
              <a:t>n</a:t>
            </a:r>
            <a:r>
              <a:rPr sz="4400" dirty="0">
                <a:latin typeface="Calibri Light"/>
                <a:cs typeface="Calibri Light"/>
              </a:rPr>
              <a:t>	</a:t>
            </a:r>
            <a:r>
              <a:rPr sz="4400" spc="20" dirty="0">
                <a:latin typeface="Calibri Light"/>
                <a:cs typeface="Calibri Light"/>
              </a:rPr>
              <a:t>a</a:t>
            </a:r>
            <a:r>
              <a:rPr sz="4400" spc="30" dirty="0">
                <a:latin typeface="Calibri Light"/>
                <a:cs typeface="Calibri Light"/>
              </a:rPr>
              <a:t>n</a:t>
            </a:r>
            <a:r>
              <a:rPr sz="4400" spc="5" dirty="0">
                <a:latin typeface="Calibri Light"/>
                <a:cs typeface="Calibri Light"/>
              </a:rPr>
              <a:t>d  </a:t>
            </a:r>
            <a:r>
              <a:rPr sz="4400" dirty="0">
                <a:latin typeface="Calibri Light"/>
                <a:cs typeface="Calibri Light"/>
              </a:rPr>
              <a:t>classification</a:t>
            </a:r>
            <a:endParaRPr sz="4400">
              <a:latin typeface="Calibri Light"/>
              <a:cs typeface="Calibri Light"/>
            </a:endParaRPr>
          </a:p>
        </p:txBody>
      </p:sp>
      <p:pic>
        <p:nvPicPr>
          <p:cNvPr id="3" name="object 3"/>
          <p:cNvPicPr/>
          <p:nvPr/>
        </p:nvPicPr>
        <p:blipFill>
          <a:blip r:embed="rId2" cstate="print"/>
          <a:stretch>
            <a:fillRect/>
          </a:stretch>
        </p:blipFill>
        <p:spPr>
          <a:xfrm>
            <a:off x="1162050" y="2057400"/>
            <a:ext cx="9867900" cy="3333750"/>
          </a:xfrm>
          <a:prstGeom prst="rect">
            <a:avLst/>
          </a:prstGeom>
        </p:spPr>
      </p:pic>
      <p:sp>
        <p:nvSpPr>
          <p:cNvPr id="4" name="object 4"/>
          <p:cNvSpPr txBox="1"/>
          <p:nvPr/>
        </p:nvSpPr>
        <p:spPr>
          <a:xfrm>
            <a:off x="1259205" y="5760402"/>
            <a:ext cx="8970645" cy="577215"/>
          </a:xfrm>
          <a:prstGeom prst="rect">
            <a:avLst/>
          </a:prstGeom>
        </p:spPr>
        <p:txBody>
          <a:bodyPr vert="horz" wrap="square" lIns="0" tIns="10795" rIns="0" bIns="0" rtlCol="0">
            <a:spAutoFit/>
          </a:bodyPr>
          <a:lstStyle/>
          <a:p>
            <a:pPr marL="12700" marR="5080">
              <a:lnSpc>
                <a:spcPct val="100800"/>
              </a:lnSpc>
              <a:spcBef>
                <a:spcPts val="85"/>
              </a:spcBef>
            </a:pPr>
            <a:r>
              <a:rPr sz="1800" spc="15" dirty="0">
                <a:latin typeface="Calibri"/>
                <a:cs typeface="Calibri"/>
              </a:rPr>
              <a:t>Input</a:t>
            </a:r>
            <a:r>
              <a:rPr sz="1800" spc="-110" dirty="0">
                <a:latin typeface="Calibri"/>
                <a:cs typeface="Calibri"/>
              </a:rPr>
              <a:t> </a:t>
            </a:r>
            <a:r>
              <a:rPr sz="1800" dirty="0">
                <a:latin typeface="Calibri"/>
                <a:cs typeface="Calibri"/>
              </a:rPr>
              <a:t>to</a:t>
            </a:r>
            <a:r>
              <a:rPr sz="1800" spc="-10" dirty="0">
                <a:latin typeface="Calibri"/>
                <a:cs typeface="Calibri"/>
              </a:rPr>
              <a:t> </a:t>
            </a:r>
            <a:r>
              <a:rPr sz="1800" spc="15" dirty="0">
                <a:latin typeface="Calibri"/>
                <a:cs typeface="Calibri"/>
              </a:rPr>
              <a:t>our </a:t>
            </a:r>
            <a:r>
              <a:rPr sz="1800" dirty="0">
                <a:latin typeface="Calibri"/>
                <a:cs typeface="Calibri"/>
              </a:rPr>
              <a:t>pattern</a:t>
            </a:r>
            <a:r>
              <a:rPr sz="1800" spc="-155" dirty="0">
                <a:latin typeface="Calibri"/>
                <a:cs typeface="Calibri"/>
              </a:rPr>
              <a:t> </a:t>
            </a:r>
            <a:r>
              <a:rPr sz="1800" spc="5" dirty="0">
                <a:latin typeface="Calibri"/>
                <a:cs typeface="Calibri"/>
              </a:rPr>
              <a:t>recognition</a:t>
            </a:r>
            <a:r>
              <a:rPr sz="1800" spc="-80" dirty="0">
                <a:latin typeface="Calibri"/>
                <a:cs typeface="Calibri"/>
              </a:rPr>
              <a:t> </a:t>
            </a:r>
            <a:r>
              <a:rPr sz="1800" spc="-10" dirty="0">
                <a:latin typeface="Calibri"/>
                <a:cs typeface="Calibri"/>
              </a:rPr>
              <a:t>system</a:t>
            </a:r>
            <a:r>
              <a:rPr sz="1800" spc="-40" dirty="0">
                <a:latin typeface="Calibri"/>
                <a:cs typeface="Calibri"/>
              </a:rPr>
              <a:t> </a:t>
            </a:r>
            <a:r>
              <a:rPr sz="1800" spc="10" dirty="0">
                <a:latin typeface="Calibri"/>
                <a:cs typeface="Calibri"/>
              </a:rPr>
              <a:t>will</a:t>
            </a:r>
            <a:r>
              <a:rPr sz="1800" spc="-70" dirty="0">
                <a:latin typeface="Calibri"/>
                <a:cs typeface="Calibri"/>
              </a:rPr>
              <a:t> </a:t>
            </a:r>
            <a:r>
              <a:rPr sz="1800" spc="10" dirty="0">
                <a:latin typeface="Calibri"/>
                <a:cs typeface="Calibri"/>
              </a:rPr>
              <a:t>be</a:t>
            </a:r>
            <a:r>
              <a:rPr sz="1800" spc="-25" dirty="0">
                <a:latin typeface="Calibri"/>
                <a:cs typeface="Calibri"/>
              </a:rPr>
              <a:t> </a:t>
            </a:r>
            <a:r>
              <a:rPr sz="1800" spc="-10" dirty="0">
                <a:latin typeface="Calibri"/>
                <a:cs typeface="Calibri"/>
              </a:rPr>
              <a:t>feature</a:t>
            </a:r>
            <a:r>
              <a:rPr sz="1800" spc="-20" dirty="0">
                <a:latin typeface="Calibri"/>
                <a:cs typeface="Calibri"/>
              </a:rPr>
              <a:t> </a:t>
            </a:r>
            <a:r>
              <a:rPr sz="1800" spc="-5" dirty="0">
                <a:latin typeface="Calibri"/>
                <a:cs typeface="Calibri"/>
              </a:rPr>
              <a:t>vectors</a:t>
            </a:r>
            <a:r>
              <a:rPr sz="1800" spc="-60" dirty="0">
                <a:latin typeface="Calibri"/>
                <a:cs typeface="Calibri"/>
              </a:rPr>
              <a:t> </a:t>
            </a:r>
            <a:r>
              <a:rPr sz="1800" spc="15" dirty="0">
                <a:latin typeface="Calibri"/>
                <a:cs typeface="Calibri"/>
              </a:rPr>
              <a:t>and</a:t>
            </a:r>
            <a:r>
              <a:rPr sz="1800" spc="-5" dirty="0">
                <a:latin typeface="Calibri"/>
                <a:cs typeface="Calibri"/>
              </a:rPr>
              <a:t> </a:t>
            </a:r>
            <a:r>
              <a:rPr sz="1800" spc="15" dirty="0">
                <a:latin typeface="Calibri"/>
                <a:cs typeface="Calibri"/>
              </a:rPr>
              <a:t>output</a:t>
            </a:r>
            <a:r>
              <a:rPr sz="1800" spc="-110" dirty="0">
                <a:latin typeface="Calibri"/>
                <a:cs typeface="Calibri"/>
              </a:rPr>
              <a:t> </a:t>
            </a:r>
            <a:r>
              <a:rPr sz="1800" spc="10" dirty="0">
                <a:latin typeface="Calibri"/>
                <a:cs typeface="Calibri"/>
              </a:rPr>
              <a:t>will</a:t>
            </a:r>
            <a:r>
              <a:rPr sz="1800" spc="-70" dirty="0">
                <a:latin typeface="Calibri"/>
                <a:cs typeface="Calibri"/>
              </a:rPr>
              <a:t> </a:t>
            </a:r>
            <a:r>
              <a:rPr sz="1800" spc="10" dirty="0">
                <a:latin typeface="Calibri"/>
                <a:cs typeface="Calibri"/>
              </a:rPr>
              <a:t>be</a:t>
            </a:r>
            <a:r>
              <a:rPr sz="1800" spc="-20" dirty="0">
                <a:latin typeface="Calibri"/>
                <a:cs typeface="Calibri"/>
              </a:rPr>
              <a:t> </a:t>
            </a:r>
            <a:r>
              <a:rPr sz="1800" spc="5" dirty="0">
                <a:latin typeface="Calibri"/>
                <a:cs typeface="Calibri"/>
              </a:rPr>
              <a:t>decision</a:t>
            </a:r>
            <a:r>
              <a:rPr sz="1800" spc="-80" dirty="0">
                <a:latin typeface="Calibri"/>
                <a:cs typeface="Calibri"/>
              </a:rPr>
              <a:t> </a:t>
            </a:r>
            <a:r>
              <a:rPr sz="1800" spc="20" dirty="0">
                <a:latin typeface="Calibri"/>
                <a:cs typeface="Calibri"/>
              </a:rPr>
              <a:t>about </a:t>
            </a:r>
            <a:r>
              <a:rPr sz="1800" spc="-395" dirty="0">
                <a:latin typeface="Calibri"/>
                <a:cs typeface="Calibri"/>
              </a:rPr>
              <a:t> </a:t>
            </a:r>
            <a:r>
              <a:rPr sz="1800" spc="5" dirty="0">
                <a:latin typeface="Calibri"/>
                <a:cs typeface="Calibri"/>
              </a:rPr>
              <a:t>selecting</a:t>
            </a:r>
            <a:r>
              <a:rPr sz="1800" spc="-60" dirty="0">
                <a:latin typeface="Calibri"/>
                <a:cs typeface="Calibri"/>
              </a:rPr>
              <a:t> </a:t>
            </a:r>
            <a:r>
              <a:rPr sz="1800" spc="5" dirty="0">
                <a:latin typeface="Calibri"/>
                <a:cs typeface="Calibri"/>
              </a:rPr>
              <a:t>the</a:t>
            </a:r>
            <a:r>
              <a:rPr sz="1800" spc="-30" dirty="0">
                <a:latin typeface="Calibri"/>
                <a:cs typeface="Calibri"/>
              </a:rPr>
              <a:t> </a:t>
            </a:r>
            <a:r>
              <a:rPr sz="1800" spc="-5" dirty="0">
                <a:latin typeface="Calibri"/>
                <a:cs typeface="Calibri"/>
              </a:rPr>
              <a:t>classes</a:t>
            </a:r>
            <a:endParaRPr sz="18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575" y="1794827"/>
            <a:ext cx="10079355" cy="2928620"/>
          </a:xfrm>
          <a:prstGeom prst="rect">
            <a:avLst/>
          </a:prstGeom>
        </p:spPr>
        <p:txBody>
          <a:bodyPr vert="horz" wrap="square" lIns="0" tIns="52069" rIns="0" bIns="0" rtlCol="0">
            <a:spAutoFit/>
          </a:bodyPr>
          <a:lstStyle/>
          <a:p>
            <a:pPr marL="241300" marR="5080" indent="-229235">
              <a:lnSpc>
                <a:spcPts val="3080"/>
              </a:lnSpc>
              <a:spcBef>
                <a:spcPts val="409"/>
              </a:spcBef>
              <a:buFont typeface="Arial MT"/>
              <a:buChar char="•"/>
              <a:tabLst>
                <a:tab pos="241935" algn="l"/>
              </a:tabLst>
            </a:pPr>
            <a:r>
              <a:rPr sz="2750" spc="-10" dirty="0">
                <a:latin typeface="Calibri"/>
                <a:cs typeface="Calibri"/>
              </a:rPr>
              <a:t>Having</a:t>
            </a:r>
            <a:r>
              <a:rPr sz="2750" spc="165" dirty="0">
                <a:latin typeface="Calibri"/>
                <a:cs typeface="Calibri"/>
              </a:rPr>
              <a:t> </a:t>
            </a:r>
            <a:r>
              <a:rPr sz="2750" spc="-15" dirty="0">
                <a:latin typeface="Calibri"/>
                <a:cs typeface="Calibri"/>
              </a:rPr>
              <a:t>the</a:t>
            </a:r>
            <a:r>
              <a:rPr sz="2750" spc="90" dirty="0">
                <a:latin typeface="Calibri"/>
                <a:cs typeface="Calibri"/>
              </a:rPr>
              <a:t> </a:t>
            </a:r>
            <a:r>
              <a:rPr sz="2750" spc="10" dirty="0">
                <a:latin typeface="Calibri"/>
                <a:cs typeface="Calibri"/>
              </a:rPr>
              <a:t>model </a:t>
            </a:r>
            <a:r>
              <a:rPr sz="2750" spc="-5" dirty="0">
                <a:latin typeface="Calibri"/>
                <a:cs typeface="Calibri"/>
              </a:rPr>
              <a:t>shown</a:t>
            </a:r>
            <a:r>
              <a:rPr sz="2750" spc="170" dirty="0">
                <a:latin typeface="Calibri"/>
                <a:cs typeface="Calibri"/>
              </a:rPr>
              <a:t> </a:t>
            </a:r>
            <a:r>
              <a:rPr sz="2750" spc="-10" dirty="0">
                <a:latin typeface="Calibri"/>
                <a:cs typeface="Calibri"/>
              </a:rPr>
              <a:t>in</a:t>
            </a:r>
            <a:r>
              <a:rPr sz="2750" spc="90" dirty="0">
                <a:latin typeface="Calibri"/>
                <a:cs typeface="Calibri"/>
              </a:rPr>
              <a:t> </a:t>
            </a:r>
            <a:r>
              <a:rPr sz="2750" dirty="0">
                <a:latin typeface="Calibri"/>
                <a:cs typeface="Calibri"/>
              </a:rPr>
              <a:t>previous</a:t>
            </a:r>
            <a:r>
              <a:rPr sz="2750" spc="85" dirty="0">
                <a:latin typeface="Calibri"/>
                <a:cs typeface="Calibri"/>
              </a:rPr>
              <a:t> </a:t>
            </a:r>
            <a:r>
              <a:rPr sz="2750" spc="-25" dirty="0">
                <a:latin typeface="Calibri"/>
                <a:cs typeface="Calibri"/>
              </a:rPr>
              <a:t>slide,</a:t>
            </a:r>
            <a:r>
              <a:rPr sz="2750" spc="260" dirty="0">
                <a:latin typeface="Calibri"/>
                <a:cs typeface="Calibri"/>
              </a:rPr>
              <a:t> </a:t>
            </a:r>
            <a:r>
              <a:rPr sz="2750" spc="-5" dirty="0">
                <a:latin typeface="Calibri"/>
                <a:cs typeface="Calibri"/>
              </a:rPr>
              <a:t>we</a:t>
            </a:r>
            <a:r>
              <a:rPr sz="2750" spc="15" dirty="0">
                <a:latin typeface="Calibri"/>
                <a:cs typeface="Calibri"/>
              </a:rPr>
              <a:t> </a:t>
            </a:r>
            <a:r>
              <a:rPr sz="2750" spc="20" dirty="0">
                <a:latin typeface="Calibri"/>
                <a:cs typeface="Calibri"/>
              </a:rPr>
              <a:t>can</a:t>
            </a:r>
            <a:r>
              <a:rPr sz="2750" spc="15" dirty="0">
                <a:latin typeface="Calibri"/>
                <a:cs typeface="Calibri"/>
              </a:rPr>
              <a:t> </a:t>
            </a:r>
            <a:r>
              <a:rPr sz="2750" spc="-15" dirty="0">
                <a:latin typeface="Calibri"/>
                <a:cs typeface="Calibri"/>
              </a:rPr>
              <a:t>use</a:t>
            </a:r>
            <a:r>
              <a:rPr sz="2750" spc="90" dirty="0">
                <a:latin typeface="Calibri"/>
                <a:cs typeface="Calibri"/>
              </a:rPr>
              <a:t> </a:t>
            </a:r>
            <a:r>
              <a:rPr sz="2750" spc="-15" dirty="0">
                <a:latin typeface="Calibri"/>
                <a:cs typeface="Calibri"/>
              </a:rPr>
              <a:t>it</a:t>
            </a:r>
            <a:r>
              <a:rPr sz="2750" spc="25" dirty="0">
                <a:latin typeface="Calibri"/>
                <a:cs typeface="Calibri"/>
              </a:rPr>
              <a:t> </a:t>
            </a:r>
            <a:r>
              <a:rPr sz="2750" spc="-15" dirty="0">
                <a:latin typeface="Calibri"/>
                <a:cs typeface="Calibri"/>
              </a:rPr>
              <a:t>for</a:t>
            </a:r>
            <a:r>
              <a:rPr sz="2750" spc="55" dirty="0">
                <a:latin typeface="Calibri"/>
                <a:cs typeface="Calibri"/>
              </a:rPr>
              <a:t> </a:t>
            </a:r>
            <a:r>
              <a:rPr sz="2750" spc="-20" dirty="0">
                <a:latin typeface="Calibri"/>
                <a:cs typeface="Calibri"/>
              </a:rPr>
              <a:t>any</a:t>
            </a:r>
            <a:r>
              <a:rPr sz="2750" spc="65" dirty="0">
                <a:latin typeface="Calibri"/>
                <a:cs typeface="Calibri"/>
              </a:rPr>
              <a:t> </a:t>
            </a:r>
            <a:r>
              <a:rPr sz="2750" spc="-5" dirty="0">
                <a:latin typeface="Calibri"/>
                <a:cs typeface="Calibri"/>
              </a:rPr>
              <a:t>type </a:t>
            </a:r>
            <a:r>
              <a:rPr sz="2750" spc="-605" dirty="0">
                <a:latin typeface="Calibri"/>
                <a:cs typeface="Calibri"/>
              </a:rPr>
              <a:t> </a:t>
            </a:r>
            <a:r>
              <a:rPr sz="2750" spc="25" dirty="0">
                <a:latin typeface="Calibri"/>
                <a:cs typeface="Calibri"/>
              </a:rPr>
              <a:t>of</a:t>
            </a:r>
            <a:r>
              <a:rPr sz="2750" spc="-50" dirty="0">
                <a:latin typeface="Calibri"/>
                <a:cs typeface="Calibri"/>
              </a:rPr>
              <a:t> </a:t>
            </a:r>
            <a:r>
              <a:rPr sz="2750" dirty="0">
                <a:latin typeface="Calibri"/>
                <a:cs typeface="Calibri"/>
              </a:rPr>
              <a:t>recognition</a:t>
            </a:r>
            <a:r>
              <a:rPr sz="2750" spc="165" dirty="0">
                <a:latin typeface="Calibri"/>
                <a:cs typeface="Calibri"/>
              </a:rPr>
              <a:t> </a:t>
            </a:r>
            <a:r>
              <a:rPr sz="2750" spc="5" dirty="0">
                <a:latin typeface="Calibri"/>
                <a:cs typeface="Calibri"/>
              </a:rPr>
              <a:t>and</a:t>
            </a:r>
            <a:r>
              <a:rPr sz="2750" spc="90" dirty="0">
                <a:latin typeface="Calibri"/>
                <a:cs typeface="Calibri"/>
              </a:rPr>
              <a:t> </a:t>
            </a:r>
            <a:r>
              <a:rPr sz="2750" spc="-5" dirty="0">
                <a:latin typeface="Calibri"/>
                <a:cs typeface="Calibri"/>
              </a:rPr>
              <a:t>classification.</a:t>
            </a:r>
            <a:endParaRPr sz="2750">
              <a:latin typeface="Calibri"/>
              <a:cs typeface="Calibri"/>
            </a:endParaRPr>
          </a:p>
          <a:p>
            <a:pPr marL="317500" indent="-305435">
              <a:lnSpc>
                <a:spcPct val="100000"/>
              </a:lnSpc>
              <a:spcBef>
                <a:spcPts val="615"/>
              </a:spcBef>
              <a:buFont typeface="Arial MT"/>
              <a:buChar char="•"/>
              <a:tabLst>
                <a:tab pos="317500" algn="l"/>
                <a:tab pos="318135" algn="l"/>
              </a:tabLst>
            </a:pPr>
            <a:r>
              <a:rPr sz="2750" spc="-5" dirty="0">
                <a:latin typeface="Calibri"/>
                <a:cs typeface="Calibri"/>
              </a:rPr>
              <a:t>It</a:t>
            </a:r>
            <a:r>
              <a:rPr sz="2750" spc="65" dirty="0">
                <a:latin typeface="Calibri"/>
                <a:cs typeface="Calibri"/>
              </a:rPr>
              <a:t> </a:t>
            </a:r>
            <a:r>
              <a:rPr sz="2750" spc="20" dirty="0">
                <a:latin typeface="Calibri"/>
                <a:cs typeface="Calibri"/>
              </a:rPr>
              <a:t>can</a:t>
            </a:r>
            <a:r>
              <a:rPr sz="2750" spc="-75" dirty="0">
                <a:latin typeface="Calibri"/>
                <a:cs typeface="Calibri"/>
              </a:rPr>
              <a:t> </a:t>
            </a:r>
            <a:r>
              <a:rPr sz="2750" spc="-5" dirty="0">
                <a:latin typeface="Calibri"/>
                <a:cs typeface="Calibri"/>
              </a:rPr>
              <a:t>be</a:t>
            </a:r>
            <a:endParaRPr sz="2750">
              <a:latin typeface="Calibri"/>
              <a:cs typeface="Calibri"/>
            </a:endParaRPr>
          </a:p>
          <a:p>
            <a:pPr marL="699135" lvl="1" indent="-229235">
              <a:lnSpc>
                <a:spcPct val="100000"/>
              </a:lnSpc>
              <a:spcBef>
                <a:spcPts val="280"/>
              </a:spcBef>
              <a:buFont typeface="Arial MT"/>
              <a:buChar char="•"/>
              <a:tabLst>
                <a:tab pos="699135" algn="l"/>
              </a:tabLst>
            </a:pPr>
            <a:r>
              <a:rPr sz="2400" spc="-5" dirty="0">
                <a:latin typeface="Calibri"/>
                <a:cs typeface="Calibri"/>
              </a:rPr>
              <a:t>speaker</a:t>
            </a:r>
            <a:r>
              <a:rPr sz="2400" spc="-120" dirty="0">
                <a:latin typeface="Calibri"/>
                <a:cs typeface="Calibri"/>
              </a:rPr>
              <a:t> </a:t>
            </a:r>
            <a:r>
              <a:rPr sz="2400" spc="-5" dirty="0">
                <a:latin typeface="Calibri"/>
                <a:cs typeface="Calibri"/>
              </a:rPr>
              <a:t>recognition</a:t>
            </a:r>
            <a:endParaRPr sz="2400">
              <a:latin typeface="Calibri"/>
              <a:cs typeface="Calibri"/>
            </a:endParaRPr>
          </a:p>
          <a:p>
            <a:pPr marL="699135" lvl="1" indent="-229235">
              <a:lnSpc>
                <a:spcPct val="100000"/>
              </a:lnSpc>
              <a:spcBef>
                <a:spcPts val="200"/>
              </a:spcBef>
              <a:buFont typeface="Arial MT"/>
              <a:buChar char="•"/>
              <a:tabLst>
                <a:tab pos="699135" algn="l"/>
              </a:tabLst>
            </a:pPr>
            <a:r>
              <a:rPr sz="2400" spc="10" dirty="0">
                <a:latin typeface="Calibri"/>
                <a:cs typeface="Calibri"/>
              </a:rPr>
              <a:t>Speech</a:t>
            </a:r>
            <a:r>
              <a:rPr sz="2400" spc="-120" dirty="0">
                <a:latin typeface="Calibri"/>
                <a:cs typeface="Calibri"/>
              </a:rPr>
              <a:t> </a:t>
            </a:r>
            <a:r>
              <a:rPr sz="2400" dirty="0">
                <a:latin typeface="Calibri"/>
                <a:cs typeface="Calibri"/>
              </a:rPr>
              <a:t>recognition</a:t>
            </a:r>
            <a:endParaRPr sz="2400">
              <a:latin typeface="Calibri"/>
              <a:cs typeface="Calibri"/>
            </a:endParaRPr>
          </a:p>
          <a:p>
            <a:pPr marL="699135" lvl="1" indent="-229235">
              <a:lnSpc>
                <a:spcPct val="100000"/>
              </a:lnSpc>
              <a:spcBef>
                <a:spcPts val="275"/>
              </a:spcBef>
              <a:buFont typeface="Arial MT"/>
              <a:buChar char="•"/>
              <a:tabLst>
                <a:tab pos="699135" algn="l"/>
              </a:tabLst>
            </a:pPr>
            <a:r>
              <a:rPr sz="2400" spc="-5" dirty="0">
                <a:latin typeface="Calibri"/>
                <a:cs typeface="Calibri"/>
              </a:rPr>
              <a:t>Image</a:t>
            </a:r>
            <a:r>
              <a:rPr sz="2400" spc="-35" dirty="0">
                <a:latin typeface="Calibri"/>
                <a:cs typeface="Calibri"/>
              </a:rPr>
              <a:t> </a:t>
            </a:r>
            <a:r>
              <a:rPr sz="2400" spc="-5" dirty="0">
                <a:latin typeface="Calibri"/>
                <a:cs typeface="Calibri"/>
              </a:rPr>
              <a:t>classification</a:t>
            </a:r>
            <a:endParaRPr sz="2400">
              <a:latin typeface="Calibri"/>
              <a:cs typeface="Calibri"/>
            </a:endParaRPr>
          </a:p>
          <a:p>
            <a:pPr marL="699135" lvl="1" indent="-229235">
              <a:lnSpc>
                <a:spcPct val="100000"/>
              </a:lnSpc>
              <a:spcBef>
                <a:spcPts val="200"/>
              </a:spcBef>
              <a:buFont typeface="Arial MT"/>
              <a:buChar char="•"/>
              <a:tabLst>
                <a:tab pos="699135" algn="l"/>
              </a:tabLst>
            </a:pPr>
            <a:r>
              <a:rPr sz="2400" spc="-10" dirty="0">
                <a:latin typeface="Calibri"/>
                <a:cs typeface="Calibri"/>
              </a:rPr>
              <a:t>Video</a:t>
            </a:r>
            <a:r>
              <a:rPr sz="2400" spc="-25" dirty="0">
                <a:latin typeface="Calibri"/>
                <a:cs typeface="Calibri"/>
              </a:rPr>
              <a:t> </a:t>
            </a:r>
            <a:r>
              <a:rPr sz="2400" dirty="0">
                <a:latin typeface="Calibri"/>
                <a:cs typeface="Calibri"/>
              </a:rPr>
              <a:t>recognition</a:t>
            </a:r>
            <a:r>
              <a:rPr sz="2400" spc="-90" dirty="0">
                <a:latin typeface="Calibri"/>
                <a:cs typeface="Calibri"/>
              </a:rPr>
              <a:t> </a:t>
            </a:r>
            <a:r>
              <a:rPr sz="2400" spc="-10" dirty="0">
                <a:latin typeface="Calibri"/>
                <a:cs typeface="Calibri"/>
              </a:rPr>
              <a:t>and</a:t>
            </a:r>
            <a:r>
              <a:rPr sz="2400" spc="-25" dirty="0">
                <a:latin typeface="Calibri"/>
                <a:cs typeface="Calibri"/>
              </a:rPr>
              <a:t> </a:t>
            </a:r>
            <a:r>
              <a:rPr sz="2400" spc="15" dirty="0">
                <a:latin typeface="Calibri"/>
                <a:cs typeface="Calibri"/>
              </a:rPr>
              <a:t>so</a:t>
            </a:r>
            <a:r>
              <a:rPr sz="2400" spc="-20" dirty="0">
                <a:latin typeface="Calibri"/>
                <a:cs typeface="Calibri"/>
              </a:rPr>
              <a:t> </a:t>
            </a:r>
            <a:r>
              <a:rPr sz="2400" spc="5" dirty="0">
                <a:latin typeface="Calibri"/>
                <a:cs typeface="Calibri"/>
              </a:rPr>
              <a:t>on…</a:t>
            </a:r>
            <a:endParaRPr sz="24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575" y="1755740"/>
            <a:ext cx="9732010" cy="3645535"/>
          </a:xfrm>
          <a:prstGeom prst="rect">
            <a:avLst/>
          </a:prstGeom>
        </p:spPr>
        <p:txBody>
          <a:bodyPr vert="horz" wrap="square" lIns="0" tIns="55244" rIns="0" bIns="0" rtlCol="0">
            <a:spAutoFit/>
          </a:bodyPr>
          <a:lstStyle/>
          <a:p>
            <a:pPr marL="241300" indent="-229235">
              <a:lnSpc>
                <a:spcPct val="100000"/>
              </a:lnSpc>
              <a:spcBef>
                <a:spcPts val="434"/>
              </a:spcBef>
              <a:buFont typeface="Arial MT"/>
              <a:buChar char="•"/>
              <a:tabLst>
                <a:tab pos="241935" algn="l"/>
              </a:tabLst>
            </a:pPr>
            <a:r>
              <a:rPr sz="2750" spc="-5" dirty="0">
                <a:latin typeface="Calibri"/>
                <a:cs typeface="Calibri"/>
              </a:rPr>
              <a:t>It</a:t>
            </a:r>
            <a:r>
              <a:rPr sz="2750" spc="10" dirty="0">
                <a:latin typeface="Calibri"/>
                <a:cs typeface="Calibri"/>
              </a:rPr>
              <a:t> </a:t>
            </a:r>
            <a:r>
              <a:rPr sz="2750" spc="-15" dirty="0">
                <a:latin typeface="Calibri"/>
                <a:cs typeface="Calibri"/>
              </a:rPr>
              <a:t>is</a:t>
            </a:r>
            <a:r>
              <a:rPr sz="2750" spc="80" dirty="0">
                <a:latin typeface="Calibri"/>
                <a:cs typeface="Calibri"/>
              </a:rPr>
              <a:t> </a:t>
            </a:r>
            <a:r>
              <a:rPr sz="2750" spc="10" dirty="0">
                <a:latin typeface="Calibri"/>
                <a:cs typeface="Calibri"/>
              </a:rPr>
              <a:t>now</a:t>
            </a:r>
            <a:r>
              <a:rPr sz="2750" spc="5" dirty="0">
                <a:latin typeface="Calibri"/>
                <a:cs typeface="Calibri"/>
              </a:rPr>
              <a:t> very</a:t>
            </a:r>
            <a:r>
              <a:rPr sz="2750" spc="60" dirty="0">
                <a:latin typeface="Calibri"/>
                <a:cs typeface="Calibri"/>
              </a:rPr>
              <a:t> </a:t>
            </a:r>
            <a:r>
              <a:rPr sz="2750" spc="5" dirty="0">
                <a:latin typeface="Calibri"/>
                <a:cs typeface="Calibri"/>
              </a:rPr>
              <a:t>important</a:t>
            </a:r>
            <a:r>
              <a:rPr sz="2750" spc="90" dirty="0">
                <a:latin typeface="Calibri"/>
                <a:cs typeface="Calibri"/>
              </a:rPr>
              <a:t> </a:t>
            </a:r>
            <a:r>
              <a:rPr sz="2750" spc="-10" dirty="0">
                <a:latin typeface="Calibri"/>
                <a:cs typeface="Calibri"/>
              </a:rPr>
              <a:t>to</a:t>
            </a:r>
            <a:r>
              <a:rPr sz="2750" spc="5" dirty="0">
                <a:latin typeface="Calibri"/>
                <a:cs typeface="Calibri"/>
              </a:rPr>
              <a:t> </a:t>
            </a:r>
            <a:r>
              <a:rPr sz="2750" spc="-5" dirty="0">
                <a:latin typeface="Calibri"/>
                <a:cs typeface="Calibri"/>
              </a:rPr>
              <a:t>learn:</a:t>
            </a:r>
            <a:endParaRPr sz="2750">
              <a:latin typeface="Calibri"/>
              <a:cs typeface="Calibri"/>
            </a:endParaRPr>
          </a:p>
          <a:p>
            <a:pPr marL="699135" lvl="1" indent="-229235">
              <a:lnSpc>
                <a:spcPct val="100000"/>
              </a:lnSpc>
              <a:spcBef>
                <a:spcPts val="275"/>
              </a:spcBef>
              <a:buFont typeface="Arial MT"/>
              <a:buChar char="•"/>
              <a:tabLst>
                <a:tab pos="699135" algn="l"/>
              </a:tabLst>
            </a:pPr>
            <a:r>
              <a:rPr sz="2400" spc="-10" dirty="0">
                <a:solidFill>
                  <a:srgbClr val="FF0000"/>
                </a:solidFill>
                <a:latin typeface="Calibri"/>
                <a:cs typeface="Calibri"/>
              </a:rPr>
              <a:t>Different</a:t>
            </a:r>
            <a:r>
              <a:rPr sz="2400" spc="-80" dirty="0">
                <a:solidFill>
                  <a:srgbClr val="FF0000"/>
                </a:solidFill>
                <a:latin typeface="Calibri"/>
                <a:cs typeface="Calibri"/>
              </a:rPr>
              <a:t> </a:t>
            </a:r>
            <a:r>
              <a:rPr sz="2400" spc="5" dirty="0">
                <a:solidFill>
                  <a:srgbClr val="FF0000"/>
                </a:solidFill>
                <a:latin typeface="Calibri"/>
                <a:cs typeface="Calibri"/>
              </a:rPr>
              <a:t>techniques</a:t>
            </a:r>
            <a:r>
              <a:rPr sz="2400" spc="-135" dirty="0">
                <a:solidFill>
                  <a:srgbClr val="FF0000"/>
                </a:solidFill>
                <a:latin typeface="Calibri"/>
                <a:cs typeface="Calibri"/>
              </a:rPr>
              <a:t> </a:t>
            </a:r>
            <a:r>
              <a:rPr sz="2400" spc="5" dirty="0">
                <a:solidFill>
                  <a:srgbClr val="FF0000"/>
                </a:solidFill>
                <a:latin typeface="Calibri"/>
                <a:cs typeface="Calibri"/>
              </a:rPr>
              <a:t>to</a:t>
            </a:r>
            <a:r>
              <a:rPr sz="2400" spc="-90" dirty="0">
                <a:solidFill>
                  <a:srgbClr val="FF0000"/>
                </a:solidFill>
                <a:latin typeface="Calibri"/>
                <a:cs typeface="Calibri"/>
              </a:rPr>
              <a:t> </a:t>
            </a:r>
            <a:r>
              <a:rPr sz="2400" spc="-10" dirty="0">
                <a:solidFill>
                  <a:srgbClr val="FF0000"/>
                </a:solidFill>
                <a:latin typeface="Calibri"/>
                <a:cs typeface="Calibri"/>
              </a:rPr>
              <a:t>extract</a:t>
            </a:r>
            <a:r>
              <a:rPr sz="2400" spc="-80" dirty="0">
                <a:solidFill>
                  <a:srgbClr val="FF0000"/>
                </a:solidFill>
                <a:latin typeface="Calibri"/>
                <a:cs typeface="Calibri"/>
              </a:rPr>
              <a:t> </a:t>
            </a:r>
            <a:r>
              <a:rPr sz="2400" spc="5" dirty="0">
                <a:solidFill>
                  <a:srgbClr val="FF0000"/>
                </a:solidFill>
                <a:latin typeface="Calibri"/>
                <a:cs typeface="Calibri"/>
              </a:rPr>
              <a:t>the</a:t>
            </a:r>
            <a:r>
              <a:rPr sz="2400" spc="-15" dirty="0">
                <a:solidFill>
                  <a:srgbClr val="FF0000"/>
                </a:solidFill>
                <a:latin typeface="Calibri"/>
                <a:cs typeface="Calibri"/>
              </a:rPr>
              <a:t> </a:t>
            </a:r>
            <a:r>
              <a:rPr sz="2400" spc="-10" dirty="0">
                <a:solidFill>
                  <a:srgbClr val="FF0000"/>
                </a:solidFill>
                <a:latin typeface="Calibri"/>
                <a:cs typeface="Calibri"/>
              </a:rPr>
              <a:t>features</a:t>
            </a:r>
            <a:endParaRPr sz="2400">
              <a:latin typeface="Calibri"/>
              <a:cs typeface="Calibri"/>
            </a:endParaRPr>
          </a:p>
          <a:p>
            <a:pPr marL="699135" marR="5080" lvl="1" indent="-229235">
              <a:lnSpc>
                <a:spcPts val="2630"/>
              </a:lnSpc>
              <a:spcBef>
                <a:spcPts val="495"/>
              </a:spcBef>
              <a:buFont typeface="Arial MT"/>
              <a:buChar char="•"/>
              <a:tabLst>
                <a:tab pos="699135" algn="l"/>
              </a:tabLst>
            </a:pPr>
            <a:r>
              <a:rPr sz="2400" spc="10" dirty="0">
                <a:latin typeface="Calibri"/>
                <a:cs typeface="Calibri"/>
              </a:rPr>
              <a:t>Then</a:t>
            </a:r>
            <a:r>
              <a:rPr sz="2400" spc="-75" dirty="0">
                <a:latin typeface="Calibri"/>
                <a:cs typeface="Calibri"/>
              </a:rPr>
              <a:t> </a:t>
            </a:r>
            <a:r>
              <a:rPr sz="2400" spc="-15" dirty="0">
                <a:latin typeface="Calibri"/>
                <a:cs typeface="Calibri"/>
              </a:rPr>
              <a:t>in</a:t>
            </a:r>
            <a:r>
              <a:rPr sz="2400" spc="70" dirty="0">
                <a:latin typeface="Calibri"/>
                <a:cs typeface="Calibri"/>
              </a:rPr>
              <a:t> </a:t>
            </a:r>
            <a:r>
              <a:rPr sz="2400" spc="5" dirty="0">
                <a:latin typeface="Calibri"/>
                <a:cs typeface="Calibri"/>
              </a:rPr>
              <a:t>the</a:t>
            </a:r>
            <a:r>
              <a:rPr sz="2400" spc="-85" dirty="0">
                <a:latin typeface="Calibri"/>
                <a:cs typeface="Calibri"/>
              </a:rPr>
              <a:t> </a:t>
            </a:r>
            <a:r>
              <a:rPr sz="2400" spc="10" dirty="0">
                <a:latin typeface="Calibri"/>
                <a:cs typeface="Calibri"/>
              </a:rPr>
              <a:t>second</a:t>
            </a:r>
            <a:r>
              <a:rPr sz="2400" spc="-80" dirty="0">
                <a:latin typeface="Calibri"/>
                <a:cs typeface="Calibri"/>
              </a:rPr>
              <a:t> </a:t>
            </a:r>
            <a:r>
              <a:rPr sz="2400" dirty="0">
                <a:latin typeface="Calibri"/>
                <a:cs typeface="Calibri"/>
              </a:rPr>
              <a:t>stage,</a:t>
            </a:r>
            <a:r>
              <a:rPr sz="2400" spc="-90" dirty="0">
                <a:latin typeface="Calibri"/>
                <a:cs typeface="Calibri"/>
              </a:rPr>
              <a:t> </a:t>
            </a:r>
            <a:r>
              <a:rPr sz="2400" spc="-10" dirty="0">
                <a:latin typeface="Calibri"/>
                <a:cs typeface="Calibri"/>
              </a:rPr>
              <a:t>different</a:t>
            </a:r>
            <a:r>
              <a:rPr sz="2400" spc="-150" dirty="0">
                <a:latin typeface="Calibri"/>
                <a:cs typeface="Calibri"/>
              </a:rPr>
              <a:t> </a:t>
            </a:r>
            <a:r>
              <a:rPr sz="2400" spc="10" dirty="0">
                <a:latin typeface="Calibri"/>
                <a:cs typeface="Calibri"/>
              </a:rPr>
              <a:t>methods</a:t>
            </a:r>
            <a:r>
              <a:rPr sz="2400" spc="-55" dirty="0">
                <a:latin typeface="Calibri"/>
                <a:cs typeface="Calibri"/>
              </a:rPr>
              <a:t> </a:t>
            </a:r>
            <a:r>
              <a:rPr sz="2400" spc="5" dirty="0">
                <a:latin typeface="Calibri"/>
                <a:cs typeface="Calibri"/>
              </a:rPr>
              <a:t>to</a:t>
            </a:r>
            <a:r>
              <a:rPr sz="2400" spc="-85" dirty="0">
                <a:latin typeface="Calibri"/>
                <a:cs typeface="Calibri"/>
              </a:rPr>
              <a:t> </a:t>
            </a:r>
            <a:r>
              <a:rPr sz="2400" spc="-5" dirty="0">
                <a:latin typeface="Calibri"/>
                <a:cs typeface="Calibri"/>
              </a:rPr>
              <a:t>recognize</a:t>
            </a:r>
            <a:r>
              <a:rPr sz="2400" spc="-85" dirty="0">
                <a:latin typeface="Calibri"/>
                <a:cs typeface="Calibri"/>
              </a:rPr>
              <a:t> </a:t>
            </a:r>
            <a:r>
              <a:rPr sz="2400" spc="5" dirty="0">
                <a:latin typeface="Calibri"/>
                <a:cs typeface="Calibri"/>
              </a:rPr>
              <a:t>the</a:t>
            </a:r>
            <a:r>
              <a:rPr sz="2400" spc="-10" dirty="0">
                <a:latin typeface="Calibri"/>
                <a:cs typeface="Calibri"/>
              </a:rPr>
              <a:t> </a:t>
            </a:r>
            <a:r>
              <a:rPr sz="2400" dirty="0">
                <a:latin typeface="Calibri"/>
                <a:cs typeface="Calibri"/>
              </a:rPr>
              <a:t>pattern</a:t>
            </a:r>
            <a:r>
              <a:rPr sz="2400" spc="-155" dirty="0">
                <a:latin typeface="Calibri"/>
                <a:cs typeface="Calibri"/>
              </a:rPr>
              <a:t> </a:t>
            </a:r>
            <a:r>
              <a:rPr sz="2400" spc="-10" dirty="0">
                <a:latin typeface="Calibri"/>
                <a:cs typeface="Calibri"/>
              </a:rPr>
              <a:t>and </a:t>
            </a:r>
            <a:r>
              <a:rPr sz="2400" spc="-530" dirty="0">
                <a:latin typeface="Calibri"/>
                <a:cs typeface="Calibri"/>
              </a:rPr>
              <a:t> </a:t>
            </a:r>
            <a:r>
              <a:rPr sz="2400" dirty="0">
                <a:latin typeface="Calibri"/>
                <a:cs typeface="Calibri"/>
              </a:rPr>
              <a:t>classify</a:t>
            </a:r>
            <a:endParaRPr sz="2400">
              <a:latin typeface="Calibri"/>
              <a:cs typeface="Calibri"/>
            </a:endParaRPr>
          </a:p>
          <a:p>
            <a:pPr marL="1156335" lvl="2" indent="-229235">
              <a:lnSpc>
                <a:spcPct val="100000"/>
              </a:lnSpc>
              <a:spcBef>
                <a:spcPts val="254"/>
              </a:spcBef>
              <a:buFont typeface="Arial MT"/>
              <a:buChar char="•"/>
              <a:tabLst>
                <a:tab pos="1156335" algn="l"/>
                <a:tab pos="1156970" algn="l"/>
              </a:tabLst>
            </a:pPr>
            <a:r>
              <a:rPr sz="2000" spc="-25" dirty="0">
                <a:latin typeface="Calibri"/>
                <a:cs typeface="Calibri"/>
              </a:rPr>
              <a:t>S</a:t>
            </a:r>
            <a:r>
              <a:rPr sz="2000" spc="-10" dirty="0">
                <a:latin typeface="Calibri"/>
                <a:cs typeface="Calibri"/>
              </a:rPr>
              <a:t>o</a:t>
            </a:r>
            <a:r>
              <a:rPr sz="2000" spc="50" dirty="0">
                <a:latin typeface="Calibri"/>
                <a:cs typeface="Calibri"/>
              </a:rPr>
              <a:t>m</a:t>
            </a:r>
            <a:r>
              <a:rPr sz="2000" spc="10" dirty="0">
                <a:latin typeface="Calibri"/>
                <a:cs typeface="Calibri"/>
              </a:rPr>
              <a:t>e</a:t>
            </a:r>
            <a:r>
              <a:rPr sz="2000" spc="-40" dirty="0">
                <a:latin typeface="Calibri"/>
                <a:cs typeface="Calibri"/>
              </a:rPr>
              <a:t> </a:t>
            </a:r>
            <a:r>
              <a:rPr sz="2000" spc="-10" dirty="0">
                <a:latin typeface="Calibri"/>
                <a:cs typeface="Calibri"/>
              </a:rPr>
              <a:t>o</a:t>
            </a:r>
            <a:r>
              <a:rPr sz="2000" spc="5" dirty="0">
                <a:latin typeface="Calibri"/>
                <a:cs typeface="Calibri"/>
              </a:rPr>
              <a:t>f</a:t>
            </a:r>
            <a:r>
              <a:rPr sz="2000" spc="-25" dirty="0">
                <a:latin typeface="Calibri"/>
                <a:cs typeface="Calibri"/>
              </a:rPr>
              <a:t> </a:t>
            </a:r>
            <a:r>
              <a:rPr sz="2000" spc="5" dirty="0">
                <a:latin typeface="Calibri"/>
                <a:cs typeface="Calibri"/>
              </a:rPr>
              <a:t>t</a:t>
            </a:r>
            <a:r>
              <a:rPr sz="2000" spc="-10" dirty="0">
                <a:latin typeface="Calibri"/>
                <a:cs typeface="Calibri"/>
              </a:rPr>
              <a:t>h</a:t>
            </a:r>
            <a:r>
              <a:rPr sz="2000" spc="-25" dirty="0">
                <a:latin typeface="Calibri"/>
                <a:cs typeface="Calibri"/>
              </a:rPr>
              <a:t>e</a:t>
            </a:r>
            <a:r>
              <a:rPr sz="2000" spc="20" dirty="0">
                <a:latin typeface="Calibri"/>
                <a:cs typeface="Calibri"/>
              </a:rPr>
              <a:t>m</a:t>
            </a:r>
            <a:r>
              <a:rPr sz="2000" spc="25" dirty="0">
                <a:latin typeface="Calibri"/>
                <a:cs typeface="Calibri"/>
              </a:rPr>
              <a:t> </a:t>
            </a:r>
            <a:r>
              <a:rPr sz="2000" spc="-5" dirty="0">
                <a:latin typeface="Calibri"/>
                <a:cs typeface="Calibri"/>
              </a:rPr>
              <a:t>u</a:t>
            </a:r>
            <a:r>
              <a:rPr sz="2000" spc="40" dirty="0">
                <a:latin typeface="Calibri"/>
                <a:cs typeface="Calibri"/>
              </a:rPr>
              <a:t>s</a:t>
            </a:r>
            <a:r>
              <a:rPr sz="2000" spc="10" dirty="0">
                <a:latin typeface="Calibri"/>
                <a:cs typeface="Calibri"/>
              </a:rPr>
              <a:t>e</a:t>
            </a:r>
            <a:r>
              <a:rPr sz="2000" spc="-40" dirty="0">
                <a:latin typeface="Calibri"/>
                <a:cs typeface="Calibri"/>
              </a:rPr>
              <a:t> </a:t>
            </a:r>
            <a:r>
              <a:rPr sz="2000" spc="40" dirty="0">
                <a:latin typeface="Calibri"/>
                <a:cs typeface="Calibri"/>
              </a:rPr>
              <a:t>s</a:t>
            </a:r>
            <a:r>
              <a:rPr sz="2000" spc="10" dirty="0">
                <a:latin typeface="Calibri"/>
                <a:cs typeface="Calibri"/>
              </a:rPr>
              <a:t>tat</a:t>
            </a:r>
            <a:r>
              <a:rPr sz="2000" spc="-20" dirty="0">
                <a:latin typeface="Calibri"/>
                <a:cs typeface="Calibri"/>
              </a:rPr>
              <a:t>i</a:t>
            </a:r>
            <a:r>
              <a:rPr sz="2000" spc="40" dirty="0">
                <a:latin typeface="Calibri"/>
                <a:cs typeface="Calibri"/>
              </a:rPr>
              <a:t>s</a:t>
            </a:r>
            <a:r>
              <a:rPr sz="2000" spc="5" dirty="0">
                <a:latin typeface="Calibri"/>
                <a:cs typeface="Calibri"/>
              </a:rPr>
              <a:t>t</a:t>
            </a:r>
            <a:r>
              <a:rPr sz="2000" spc="-20" dirty="0">
                <a:latin typeface="Calibri"/>
                <a:cs typeface="Calibri"/>
              </a:rPr>
              <a:t>i</a:t>
            </a:r>
            <a:r>
              <a:rPr sz="2000" spc="-25" dirty="0">
                <a:latin typeface="Calibri"/>
                <a:cs typeface="Calibri"/>
              </a:rPr>
              <a:t>c</a:t>
            </a:r>
            <a:r>
              <a:rPr sz="2000" spc="5" dirty="0">
                <a:latin typeface="Calibri"/>
                <a:cs typeface="Calibri"/>
              </a:rPr>
              <a:t>al</a:t>
            </a:r>
            <a:r>
              <a:rPr sz="2000" spc="-165" dirty="0">
                <a:latin typeface="Calibri"/>
                <a:cs typeface="Calibri"/>
              </a:rPr>
              <a:t> </a:t>
            </a:r>
            <a:r>
              <a:rPr sz="2000" spc="10" dirty="0">
                <a:latin typeface="Calibri"/>
                <a:cs typeface="Calibri"/>
              </a:rPr>
              <a:t>a</a:t>
            </a:r>
            <a:r>
              <a:rPr sz="2000" spc="-5" dirty="0">
                <a:latin typeface="Calibri"/>
                <a:cs typeface="Calibri"/>
              </a:rPr>
              <a:t>pp</a:t>
            </a:r>
            <a:r>
              <a:rPr sz="2000" spc="-30" dirty="0">
                <a:latin typeface="Calibri"/>
                <a:cs typeface="Calibri"/>
              </a:rPr>
              <a:t>r</a:t>
            </a:r>
            <a:r>
              <a:rPr sz="2000" spc="-10" dirty="0">
                <a:latin typeface="Calibri"/>
                <a:cs typeface="Calibri"/>
              </a:rPr>
              <a:t>o</a:t>
            </a:r>
            <a:r>
              <a:rPr sz="2000" spc="10" dirty="0">
                <a:latin typeface="Calibri"/>
                <a:cs typeface="Calibri"/>
              </a:rPr>
              <a:t>a</a:t>
            </a:r>
            <a:r>
              <a:rPr sz="2000" spc="-20" dirty="0">
                <a:latin typeface="Calibri"/>
                <a:cs typeface="Calibri"/>
              </a:rPr>
              <a:t>c</a:t>
            </a:r>
            <a:r>
              <a:rPr sz="2000" spc="10" dirty="0">
                <a:latin typeface="Calibri"/>
                <a:cs typeface="Calibri"/>
              </a:rPr>
              <a:t>h</a:t>
            </a:r>
            <a:endParaRPr sz="2000">
              <a:latin typeface="Calibri"/>
              <a:cs typeface="Calibri"/>
            </a:endParaRPr>
          </a:p>
          <a:p>
            <a:pPr marL="1156335" lvl="2" indent="-229235">
              <a:lnSpc>
                <a:spcPct val="100000"/>
              </a:lnSpc>
              <a:spcBef>
                <a:spcPts val="229"/>
              </a:spcBef>
              <a:buFont typeface="Arial MT"/>
              <a:buChar char="•"/>
              <a:tabLst>
                <a:tab pos="1156335" algn="l"/>
                <a:tab pos="1156970" algn="l"/>
              </a:tabLst>
            </a:pPr>
            <a:r>
              <a:rPr sz="2000" spc="-10" dirty="0">
                <a:latin typeface="Calibri"/>
                <a:cs typeface="Calibri"/>
              </a:rPr>
              <a:t>Few</a:t>
            </a:r>
            <a:r>
              <a:rPr sz="2000" spc="-25" dirty="0">
                <a:latin typeface="Calibri"/>
                <a:cs typeface="Calibri"/>
              </a:rPr>
              <a:t> </a:t>
            </a:r>
            <a:r>
              <a:rPr sz="2000" spc="5" dirty="0">
                <a:latin typeface="Calibri"/>
                <a:cs typeface="Calibri"/>
              </a:rPr>
              <a:t>uses</a:t>
            </a:r>
            <a:r>
              <a:rPr sz="2000" spc="-45" dirty="0">
                <a:latin typeface="Calibri"/>
                <a:cs typeface="Calibri"/>
              </a:rPr>
              <a:t> </a:t>
            </a:r>
            <a:r>
              <a:rPr sz="2000" spc="-5" dirty="0">
                <a:latin typeface="Calibri"/>
                <a:cs typeface="Calibri"/>
              </a:rPr>
              <a:t>probabilistic</a:t>
            </a:r>
            <a:r>
              <a:rPr sz="2000" spc="-30" dirty="0">
                <a:latin typeface="Calibri"/>
                <a:cs typeface="Calibri"/>
              </a:rPr>
              <a:t> </a:t>
            </a:r>
            <a:r>
              <a:rPr sz="2000" spc="5" dirty="0">
                <a:latin typeface="Calibri"/>
                <a:cs typeface="Calibri"/>
              </a:rPr>
              <a:t>model</a:t>
            </a:r>
            <a:r>
              <a:rPr sz="2000" spc="-20" dirty="0">
                <a:latin typeface="Calibri"/>
                <a:cs typeface="Calibri"/>
              </a:rPr>
              <a:t> </a:t>
            </a:r>
            <a:r>
              <a:rPr sz="2000" spc="5" dirty="0">
                <a:latin typeface="Calibri"/>
                <a:cs typeface="Calibri"/>
              </a:rPr>
              <a:t>using</a:t>
            </a:r>
            <a:r>
              <a:rPr sz="2000" spc="-55" dirty="0">
                <a:latin typeface="Calibri"/>
                <a:cs typeface="Calibri"/>
              </a:rPr>
              <a:t> </a:t>
            </a:r>
            <a:r>
              <a:rPr sz="2000" spc="10" dirty="0">
                <a:latin typeface="Calibri"/>
                <a:cs typeface="Calibri"/>
              </a:rPr>
              <a:t>mean</a:t>
            </a:r>
            <a:r>
              <a:rPr sz="2000" spc="-10" dirty="0">
                <a:latin typeface="Calibri"/>
                <a:cs typeface="Calibri"/>
              </a:rPr>
              <a:t> </a:t>
            </a:r>
            <a:r>
              <a:rPr sz="2000" spc="5" dirty="0">
                <a:latin typeface="Calibri"/>
                <a:cs typeface="Calibri"/>
              </a:rPr>
              <a:t>and</a:t>
            </a:r>
            <a:r>
              <a:rPr sz="2000" spc="-15" dirty="0">
                <a:latin typeface="Calibri"/>
                <a:cs typeface="Calibri"/>
              </a:rPr>
              <a:t> </a:t>
            </a:r>
            <a:r>
              <a:rPr sz="2000" spc="-5" dirty="0">
                <a:latin typeface="Calibri"/>
                <a:cs typeface="Calibri"/>
              </a:rPr>
              <a:t>variance</a:t>
            </a:r>
            <a:r>
              <a:rPr sz="2000" spc="-40" dirty="0">
                <a:latin typeface="Calibri"/>
                <a:cs typeface="Calibri"/>
              </a:rPr>
              <a:t> </a:t>
            </a:r>
            <a:r>
              <a:rPr sz="2000" spc="-10" dirty="0">
                <a:latin typeface="Calibri"/>
                <a:cs typeface="Calibri"/>
              </a:rPr>
              <a:t>etc.</a:t>
            </a:r>
            <a:endParaRPr sz="2000">
              <a:latin typeface="Calibri"/>
              <a:cs typeface="Calibri"/>
            </a:endParaRPr>
          </a:p>
          <a:p>
            <a:pPr marL="1156335" lvl="2" indent="-229235">
              <a:lnSpc>
                <a:spcPct val="100000"/>
              </a:lnSpc>
              <a:spcBef>
                <a:spcPts val="300"/>
              </a:spcBef>
              <a:buFont typeface="Arial MT"/>
              <a:buChar char="•"/>
              <a:tabLst>
                <a:tab pos="1156335" algn="l"/>
                <a:tab pos="1156970" algn="l"/>
              </a:tabLst>
            </a:pPr>
            <a:r>
              <a:rPr sz="2000" dirty="0">
                <a:latin typeface="Calibri"/>
                <a:cs typeface="Calibri"/>
              </a:rPr>
              <a:t>Other</a:t>
            </a:r>
            <a:r>
              <a:rPr sz="2000" spc="-30" dirty="0">
                <a:latin typeface="Calibri"/>
                <a:cs typeface="Calibri"/>
              </a:rPr>
              <a:t> </a:t>
            </a:r>
            <a:r>
              <a:rPr sz="2000" spc="5" dirty="0">
                <a:latin typeface="Calibri"/>
                <a:cs typeface="Calibri"/>
              </a:rPr>
              <a:t>methods</a:t>
            </a:r>
            <a:r>
              <a:rPr sz="2000" spc="-50" dirty="0">
                <a:latin typeface="Calibri"/>
                <a:cs typeface="Calibri"/>
              </a:rPr>
              <a:t> </a:t>
            </a:r>
            <a:r>
              <a:rPr sz="2000" dirty="0">
                <a:latin typeface="Calibri"/>
                <a:cs typeface="Calibri"/>
              </a:rPr>
              <a:t>are</a:t>
            </a:r>
            <a:r>
              <a:rPr sz="2000" spc="55" dirty="0">
                <a:latin typeface="Calibri"/>
                <a:cs typeface="Calibri"/>
              </a:rPr>
              <a:t> </a:t>
            </a:r>
            <a:r>
              <a:rPr sz="2000" spc="5" dirty="0">
                <a:latin typeface="Calibri"/>
                <a:cs typeface="Calibri"/>
              </a:rPr>
              <a:t>-</a:t>
            </a:r>
            <a:r>
              <a:rPr sz="2000" spc="-20" dirty="0">
                <a:latin typeface="Calibri"/>
                <a:cs typeface="Calibri"/>
              </a:rPr>
              <a:t> neural</a:t>
            </a:r>
            <a:r>
              <a:rPr sz="2000" spc="60" dirty="0">
                <a:latin typeface="Calibri"/>
                <a:cs typeface="Calibri"/>
              </a:rPr>
              <a:t> </a:t>
            </a:r>
            <a:r>
              <a:rPr sz="2000" spc="-10" dirty="0">
                <a:latin typeface="Calibri"/>
                <a:cs typeface="Calibri"/>
              </a:rPr>
              <a:t>network,</a:t>
            </a:r>
            <a:r>
              <a:rPr sz="2000" spc="30" dirty="0">
                <a:latin typeface="Calibri"/>
                <a:cs typeface="Calibri"/>
              </a:rPr>
              <a:t> </a:t>
            </a:r>
            <a:r>
              <a:rPr sz="2000" spc="-10" dirty="0">
                <a:latin typeface="Calibri"/>
                <a:cs typeface="Calibri"/>
              </a:rPr>
              <a:t>deep</a:t>
            </a:r>
            <a:r>
              <a:rPr sz="2000" spc="65" dirty="0">
                <a:latin typeface="Calibri"/>
                <a:cs typeface="Calibri"/>
              </a:rPr>
              <a:t> </a:t>
            </a:r>
            <a:r>
              <a:rPr sz="2000" spc="-20" dirty="0">
                <a:latin typeface="Calibri"/>
                <a:cs typeface="Calibri"/>
              </a:rPr>
              <a:t>neural</a:t>
            </a:r>
            <a:r>
              <a:rPr sz="2000" spc="65" dirty="0">
                <a:latin typeface="Calibri"/>
                <a:cs typeface="Calibri"/>
              </a:rPr>
              <a:t> </a:t>
            </a:r>
            <a:r>
              <a:rPr sz="2000" spc="-10" dirty="0">
                <a:latin typeface="Calibri"/>
                <a:cs typeface="Calibri"/>
              </a:rPr>
              <a:t>networks</a:t>
            </a:r>
            <a:endParaRPr sz="2000">
              <a:latin typeface="Calibri"/>
              <a:cs typeface="Calibri"/>
            </a:endParaRPr>
          </a:p>
          <a:p>
            <a:pPr marL="1156335" lvl="2" indent="-229235">
              <a:lnSpc>
                <a:spcPct val="100000"/>
              </a:lnSpc>
              <a:spcBef>
                <a:spcPts val="229"/>
              </a:spcBef>
              <a:buFont typeface="Arial MT"/>
              <a:buChar char="•"/>
              <a:tabLst>
                <a:tab pos="1156335" algn="l"/>
                <a:tab pos="1156970" algn="l"/>
              </a:tabLst>
            </a:pPr>
            <a:r>
              <a:rPr sz="2000" dirty="0">
                <a:latin typeface="Calibri"/>
                <a:cs typeface="Calibri"/>
              </a:rPr>
              <a:t>Hyper</a:t>
            </a:r>
            <a:r>
              <a:rPr sz="2000" spc="-60" dirty="0">
                <a:latin typeface="Calibri"/>
                <a:cs typeface="Calibri"/>
              </a:rPr>
              <a:t> </a:t>
            </a:r>
            <a:r>
              <a:rPr sz="2000" spc="-25" dirty="0">
                <a:latin typeface="Calibri"/>
                <a:cs typeface="Calibri"/>
              </a:rPr>
              <a:t>box</a:t>
            </a:r>
            <a:r>
              <a:rPr sz="2000" spc="-10" dirty="0">
                <a:latin typeface="Calibri"/>
                <a:cs typeface="Calibri"/>
              </a:rPr>
              <a:t> </a:t>
            </a:r>
            <a:r>
              <a:rPr sz="2000" dirty="0">
                <a:latin typeface="Calibri"/>
                <a:cs typeface="Calibri"/>
              </a:rPr>
              <a:t>classifier</a:t>
            </a:r>
            <a:endParaRPr sz="2000">
              <a:latin typeface="Calibri"/>
              <a:cs typeface="Calibri"/>
            </a:endParaRPr>
          </a:p>
          <a:p>
            <a:pPr marL="1156335" lvl="2" indent="-229235">
              <a:lnSpc>
                <a:spcPct val="100000"/>
              </a:lnSpc>
              <a:spcBef>
                <a:spcPts val="305"/>
              </a:spcBef>
              <a:buFont typeface="Arial MT"/>
              <a:buChar char="•"/>
              <a:tabLst>
                <a:tab pos="1156335" algn="l"/>
                <a:tab pos="1156970" algn="l"/>
              </a:tabLst>
            </a:pPr>
            <a:r>
              <a:rPr sz="2000" spc="-25" dirty="0">
                <a:latin typeface="Calibri"/>
                <a:cs typeface="Calibri"/>
              </a:rPr>
              <a:t>F</a:t>
            </a:r>
            <a:r>
              <a:rPr sz="2000" spc="-5" dirty="0">
                <a:latin typeface="Calibri"/>
                <a:cs typeface="Calibri"/>
              </a:rPr>
              <a:t>u</a:t>
            </a:r>
            <a:r>
              <a:rPr sz="2000" spc="30" dirty="0">
                <a:latin typeface="Calibri"/>
                <a:cs typeface="Calibri"/>
              </a:rPr>
              <a:t>zz</a:t>
            </a:r>
            <a:r>
              <a:rPr sz="2000" spc="10" dirty="0">
                <a:latin typeface="Calibri"/>
                <a:cs typeface="Calibri"/>
              </a:rPr>
              <a:t>y</a:t>
            </a:r>
            <a:r>
              <a:rPr sz="2000" spc="-95" dirty="0">
                <a:latin typeface="Calibri"/>
                <a:cs typeface="Calibri"/>
              </a:rPr>
              <a:t> </a:t>
            </a:r>
            <a:r>
              <a:rPr sz="2000" spc="50" dirty="0">
                <a:latin typeface="Calibri"/>
                <a:cs typeface="Calibri"/>
              </a:rPr>
              <a:t>m</a:t>
            </a:r>
            <a:r>
              <a:rPr sz="2000" spc="-25" dirty="0">
                <a:latin typeface="Calibri"/>
                <a:cs typeface="Calibri"/>
              </a:rPr>
              <a:t>e</a:t>
            </a:r>
            <a:r>
              <a:rPr sz="2000" spc="10" dirty="0">
                <a:latin typeface="Calibri"/>
                <a:cs typeface="Calibri"/>
              </a:rPr>
              <a:t>a</a:t>
            </a:r>
            <a:r>
              <a:rPr sz="2000" spc="40" dirty="0">
                <a:latin typeface="Calibri"/>
                <a:cs typeface="Calibri"/>
              </a:rPr>
              <a:t>s</a:t>
            </a:r>
            <a:r>
              <a:rPr sz="2000" spc="-5" dirty="0">
                <a:latin typeface="Calibri"/>
                <a:cs typeface="Calibri"/>
              </a:rPr>
              <a:t>u</a:t>
            </a:r>
            <a:r>
              <a:rPr sz="2000" spc="-30" dirty="0">
                <a:latin typeface="Calibri"/>
                <a:cs typeface="Calibri"/>
              </a:rPr>
              <a:t>r</a:t>
            </a:r>
            <a:r>
              <a:rPr sz="2000" spc="10" dirty="0">
                <a:latin typeface="Calibri"/>
                <a:cs typeface="Calibri"/>
              </a:rPr>
              <a:t>e</a:t>
            </a:r>
            <a:endParaRPr sz="2000">
              <a:latin typeface="Calibri"/>
              <a:cs typeface="Calibri"/>
            </a:endParaRPr>
          </a:p>
          <a:p>
            <a:pPr marL="1156335" lvl="2" indent="-229235">
              <a:lnSpc>
                <a:spcPct val="100000"/>
              </a:lnSpc>
              <a:spcBef>
                <a:spcPts val="229"/>
              </a:spcBef>
              <a:buFont typeface="Arial MT"/>
              <a:buChar char="•"/>
              <a:tabLst>
                <a:tab pos="1156335" algn="l"/>
                <a:tab pos="1156970" algn="l"/>
              </a:tabLst>
            </a:pPr>
            <a:r>
              <a:rPr sz="2000" spc="40" dirty="0">
                <a:latin typeface="Calibri"/>
                <a:cs typeface="Calibri"/>
              </a:rPr>
              <a:t>A</a:t>
            </a:r>
            <a:r>
              <a:rPr sz="2000" spc="-5" dirty="0">
                <a:latin typeface="Calibri"/>
                <a:cs typeface="Calibri"/>
              </a:rPr>
              <a:t>n</a:t>
            </a:r>
            <a:r>
              <a:rPr sz="2000" spc="10" dirty="0">
                <a:latin typeface="Calibri"/>
                <a:cs typeface="Calibri"/>
              </a:rPr>
              <a:t>d</a:t>
            </a:r>
            <a:r>
              <a:rPr sz="2000" spc="-95" dirty="0">
                <a:latin typeface="Calibri"/>
                <a:cs typeface="Calibri"/>
              </a:rPr>
              <a:t> </a:t>
            </a:r>
            <a:r>
              <a:rPr sz="2000" spc="50" dirty="0">
                <a:latin typeface="Calibri"/>
                <a:cs typeface="Calibri"/>
              </a:rPr>
              <a:t>m</a:t>
            </a:r>
            <a:r>
              <a:rPr sz="2000" spc="-15" dirty="0">
                <a:latin typeface="Calibri"/>
                <a:cs typeface="Calibri"/>
              </a:rPr>
              <a:t>i</a:t>
            </a:r>
            <a:r>
              <a:rPr sz="2000" spc="30" dirty="0">
                <a:latin typeface="Calibri"/>
                <a:cs typeface="Calibri"/>
              </a:rPr>
              <a:t>x</a:t>
            </a:r>
            <a:r>
              <a:rPr sz="2000" spc="5" dirty="0">
                <a:latin typeface="Calibri"/>
                <a:cs typeface="Calibri"/>
              </a:rPr>
              <a:t>t</a:t>
            </a:r>
            <a:r>
              <a:rPr sz="2000" spc="-10" dirty="0">
                <a:latin typeface="Calibri"/>
                <a:cs typeface="Calibri"/>
              </a:rPr>
              <a:t>u</a:t>
            </a:r>
            <a:r>
              <a:rPr sz="2000" spc="-30" dirty="0">
                <a:latin typeface="Calibri"/>
                <a:cs typeface="Calibri"/>
              </a:rPr>
              <a:t>r</a:t>
            </a:r>
            <a:r>
              <a:rPr sz="2000" spc="10" dirty="0">
                <a:latin typeface="Calibri"/>
                <a:cs typeface="Calibri"/>
              </a:rPr>
              <a:t>e</a:t>
            </a:r>
            <a:r>
              <a:rPr sz="2000" spc="-40" dirty="0">
                <a:latin typeface="Calibri"/>
                <a:cs typeface="Calibri"/>
              </a:rPr>
              <a:t> </a:t>
            </a:r>
            <a:r>
              <a:rPr sz="2000" spc="-10" dirty="0">
                <a:latin typeface="Calibri"/>
                <a:cs typeface="Calibri"/>
              </a:rPr>
              <a:t>o</a:t>
            </a:r>
            <a:r>
              <a:rPr sz="2000" spc="5" dirty="0">
                <a:latin typeface="Calibri"/>
                <a:cs typeface="Calibri"/>
              </a:rPr>
              <a:t>f</a:t>
            </a:r>
            <a:r>
              <a:rPr sz="2000" spc="-25" dirty="0">
                <a:latin typeface="Calibri"/>
                <a:cs typeface="Calibri"/>
              </a:rPr>
              <a:t> </a:t>
            </a:r>
            <a:r>
              <a:rPr sz="2000" spc="40" dirty="0">
                <a:latin typeface="Calibri"/>
                <a:cs typeface="Calibri"/>
              </a:rPr>
              <a:t>s</a:t>
            </a:r>
            <a:r>
              <a:rPr sz="2000" spc="-10" dirty="0">
                <a:latin typeface="Calibri"/>
                <a:cs typeface="Calibri"/>
              </a:rPr>
              <a:t>o</a:t>
            </a:r>
            <a:r>
              <a:rPr sz="2000" spc="50" dirty="0">
                <a:latin typeface="Calibri"/>
                <a:cs typeface="Calibri"/>
              </a:rPr>
              <a:t>m</a:t>
            </a:r>
            <a:r>
              <a:rPr sz="2000" spc="10" dirty="0">
                <a:latin typeface="Calibri"/>
                <a:cs typeface="Calibri"/>
              </a:rPr>
              <a:t>e</a:t>
            </a:r>
            <a:r>
              <a:rPr sz="2000" spc="-114" dirty="0">
                <a:latin typeface="Calibri"/>
                <a:cs typeface="Calibri"/>
              </a:rPr>
              <a:t> </a:t>
            </a:r>
            <a:r>
              <a:rPr sz="2000" spc="-10" dirty="0">
                <a:latin typeface="Calibri"/>
                <a:cs typeface="Calibri"/>
              </a:rPr>
              <a:t>o</a:t>
            </a:r>
            <a:r>
              <a:rPr sz="2000" spc="5" dirty="0">
                <a:latin typeface="Calibri"/>
                <a:cs typeface="Calibri"/>
              </a:rPr>
              <a:t>f</a:t>
            </a:r>
            <a:r>
              <a:rPr sz="2000" spc="-25" dirty="0">
                <a:latin typeface="Calibri"/>
                <a:cs typeface="Calibri"/>
              </a:rPr>
              <a:t> </a:t>
            </a:r>
            <a:r>
              <a:rPr sz="2000" spc="5" dirty="0">
                <a:latin typeface="Calibri"/>
                <a:cs typeface="Calibri"/>
              </a:rPr>
              <a:t>t</a:t>
            </a:r>
            <a:r>
              <a:rPr sz="2000" spc="-10" dirty="0">
                <a:latin typeface="Calibri"/>
                <a:cs typeface="Calibri"/>
              </a:rPr>
              <a:t>h</a:t>
            </a:r>
            <a:r>
              <a:rPr sz="2000" spc="10" dirty="0">
                <a:latin typeface="Calibri"/>
                <a:cs typeface="Calibri"/>
              </a:rPr>
              <a:t>e</a:t>
            </a:r>
            <a:r>
              <a:rPr sz="2000" spc="35" dirty="0">
                <a:latin typeface="Calibri"/>
                <a:cs typeface="Calibri"/>
              </a:rPr>
              <a:t> </a:t>
            </a:r>
            <a:r>
              <a:rPr sz="2000" spc="10" dirty="0">
                <a:latin typeface="Calibri"/>
                <a:cs typeface="Calibri"/>
              </a:rPr>
              <a:t>a</a:t>
            </a:r>
            <a:r>
              <a:rPr sz="2000" spc="-5" dirty="0">
                <a:latin typeface="Calibri"/>
                <a:cs typeface="Calibri"/>
              </a:rPr>
              <a:t>b</a:t>
            </a:r>
            <a:r>
              <a:rPr sz="2000" spc="-10" dirty="0">
                <a:latin typeface="Calibri"/>
                <a:cs typeface="Calibri"/>
              </a:rPr>
              <a:t>ov</a:t>
            </a:r>
            <a:r>
              <a:rPr sz="2000" spc="10" dirty="0">
                <a:latin typeface="Calibri"/>
                <a:cs typeface="Calibri"/>
              </a:rPr>
              <a:t>e</a:t>
            </a:r>
            <a:endParaRPr sz="20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2745" y="1665287"/>
            <a:ext cx="8896350" cy="1771014"/>
          </a:xfrm>
          <a:prstGeom prst="rect">
            <a:avLst/>
          </a:prstGeom>
        </p:spPr>
        <p:txBody>
          <a:bodyPr vert="horz" wrap="square" lIns="0" tIns="111760" rIns="0" bIns="0" rtlCol="0">
            <a:spAutoFit/>
          </a:bodyPr>
          <a:lstStyle/>
          <a:p>
            <a:pPr marL="12700" marR="5080" indent="1257935">
              <a:lnSpc>
                <a:spcPts val="6530"/>
              </a:lnSpc>
              <a:spcBef>
                <a:spcPts val="880"/>
              </a:spcBef>
            </a:pPr>
            <a:r>
              <a:rPr sz="6000" spc="-15" dirty="0">
                <a:latin typeface="Calibri Light"/>
                <a:cs typeface="Calibri Light"/>
              </a:rPr>
              <a:t>Examples </a:t>
            </a:r>
            <a:r>
              <a:rPr sz="6000" spc="-45" dirty="0">
                <a:latin typeface="Calibri Light"/>
                <a:cs typeface="Calibri Light"/>
              </a:rPr>
              <a:t>for </a:t>
            </a:r>
            <a:r>
              <a:rPr sz="6000" spc="-25" dirty="0">
                <a:latin typeface="Calibri Light"/>
                <a:cs typeface="Calibri Light"/>
              </a:rPr>
              <a:t>pattern </a:t>
            </a:r>
            <a:r>
              <a:rPr sz="6000" spc="-20" dirty="0">
                <a:latin typeface="Calibri Light"/>
                <a:cs typeface="Calibri Light"/>
              </a:rPr>
              <a:t> </a:t>
            </a:r>
            <a:r>
              <a:rPr sz="6000" dirty="0">
                <a:latin typeface="Calibri Light"/>
                <a:cs typeface="Calibri Light"/>
              </a:rPr>
              <a:t>recognition</a:t>
            </a:r>
            <a:r>
              <a:rPr sz="6000" spc="-215" dirty="0">
                <a:latin typeface="Calibri Light"/>
                <a:cs typeface="Calibri Light"/>
              </a:rPr>
              <a:t> </a:t>
            </a:r>
            <a:r>
              <a:rPr sz="6000" spc="15" dirty="0">
                <a:latin typeface="Calibri Light"/>
                <a:cs typeface="Calibri Light"/>
              </a:rPr>
              <a:t>and</a:t>
            </a:r>
            <a:r>
              <a:rPr sz="6000" spc="-65" dirty="0">
                <a:latin typeface="Calibri Light"/>
                <a:cs typeface="Calibri Light"/>
              </a:rPr>
              <a:t> </a:t>
            </a:r>
            <a:r>
              <a:rPr sz="6000" spc="-5" dirty="0">
                <a:latin typeface="Calibri Light"/>
                <a:cs typeface="Calibri Light"/>
              </a:rPr>
              <a:t>classification</a:t>
            </a:r>
            <a:endParaRPr sz="6000">
              <a:latin typeface="Calibri Light"/>
              <a:cs typeface="Calibri Light"/>
            </a:endParaRPr>
          </a:p>
        </p:txBody>
      </p:sp>
      <p:grpSp>
        <p:nvGrpSpPr>
          <p:cNvPr id="3" name="object 3"/>
          <p:cNvGrpSpPr/>
          <p:nvPr/>
        </p:nvGrpSpPr>
        <p:grpSpPr>
          <a:xfrm>
            <a:off x="6599301" y="4208526"/>
            <a:ext cx="993775" cy="498475"/>
            <a:chOff x="6599301" y="4208526"/>
            <a:chExt cx="993775" cy="498475"/>
          </a:xfrm>
        </p:grpSpPr>
        <p:sp>
          <p:nvSpPr>
            <p:cNvPr id="4" name="object 4"/>
            <p:cNvSpPr/>
            <p:nvPr/>
          </p:nvSpPr>
          <p:spPr>
            <a:xfrm>
              <a:off x="6605651" y="4214876"/>
              <a:ext cx="981075" cy="485775"/>
            </a:xfrm>
            <a:custGeom>
              <a:avLst/>
              <a:gdLst/>
              <a:ahLst/>
              <a:cxnLst/>
              <a:rect l="l" t="t" r="r" b="b"/>
              <a:pathLst>
                <a:path w="981075" h="485775">
                  <a:moveTo>
                    <a:pt x="738124" y="0"/>
                  </a:moveTo>
                  <a:lnTo>
                    <a:pt x="738124" y="121412"/>
                  </a:lnTo>
                  <a:lnTo>
                    <a:pt x="0" y="121412"/>
                  </a:lnTo>
                  <a:lnTo>
                    <a:pt x="0" y="364236"/>
                  </a:lnTo>
                  <a:lnTo>
                    <a:pt x="738124" y="364236"/>
                  </a:lnTo>
                  <a:lnTo>
                    <a:pt x="738124" y="485775"/>
                  </a:lnTo>
                  <a:lnTo>
                    <a:pt x="981075" y="242824"/>
                  </a:lnTo>
                  <a:lnTo>
                    <a:pt x="738124" y="0"/>
                  </a:lnTo>
                  <a:close/>
                </a:path>
              </a:pathLst>
            </a:custGeom>
            <a:solidFill>
              <a:srgbClr val="4471C4"/>
            </a:solidFill>
          </p:spPr>
          <p:txBody>
            <a:bodyPr wrap="square" lIns="0" tIns="0" rIns="0" bIns="0" rtlCol="0"/>
            <a:lstStyle/>
            <a:p>
              <a:endParaRPr/>
            </a:p>
          </p:txBody>
        </p:sp>
        <p:sp>
          <p:nvSpPr>
            <p:cNvPr id="5" name="object 5"/>
            <p:cNvSpPr/>
            <p:nvPr/>
          </p:nvSpPr>
          <p:spPr>
            <a:xfrm>
              <a:off x="6605651" y="4214876"/>
              <a:ext cx="981075" cy="485775"/>
            </a:xfrm>
            <a:custGeom>
              <a:avLst/>
              <a:gdLst/>
              <a:ahLst/>
              <a:cxnLst/>
              <a:rect l="l" t="t" r="r" b="b"/>
              <a:pathLst>
                <a:path w="981075" h="485775">
                  <a:moveTo>
                    <a:pt x="0" y="121412"/>
                  </a:moveTo>
                  <a:lnTo>
                    <a:pt x="738124" y="121412"/>
                  </a:lnTo>
                  <a:lnTo>
                    <a:pt x="738124" y="0"/>
                  </a:lnTo>
                  <a:lnTo>
                    <a:pt x="981075" y="242824"/>
                  </a:lnTo>
                  <a:lnTo>
                    <a:pt x="738124" y="485775"/>
                  </a:lnTo>
                  <a:lnTo>
                    <a:pt x="738124" y="364236"/>
                  </a:lnTo>
                  <a:lnTo>
                    <a:pt x="0" y="364236"/>
                  </a:lnTo>
                  <a:lnTo>
                    <a:pt x="0" y="121412"/>
                  </a:lnTo>
                  <a:close/>
                </a:path>
              </a:pathLst>
            </a:custGeom>
            <a:ln w="12700">
              <a:solidFill>
                <a:srgbClr val="2E528F"/>
              </a:solidFill>
            </a:ln>
          </p:spPr>
          <p:txBody>
            <a:bodyPr wrap="square" lIns="0" tIns="0" rIns="0" bIns="0" rtlCol="0"/>
            <a:lstStyle/>
            <a:p>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4092" y="763269"/>
            <a:ext cx="5488940" cy="701040"/>
          </a:xfrm>
          <a:prstGeom prst="rect">
            <a:avLst/>
          </a:prstGeom>
        </p:spPr>
        <p:txBody>
          <a:bodyPr vert="horz" wrap="square" lIns="0" tIns="16510" rIns="0" bIns="0" rtlCol="0">
            <a:spAutoFit/>
          </a:bodyPr>
          <a:lstStyle/>
          <a:p>
            <a:pPr marL="12700">
              <a:lnSpc>
                <a:spcPct val="100000"/>
              </a:lnSpc>
              <a:spcBef>
                <a:spcPts val="130"/>
              </a:spcBef>
            </a:pPr>
            <a:r>
              <a:rPr sz="4400" spc="40" dirty="0">
                <a:latin typeface="Calibri Light"/>
                <a:cs typeface="Calibri Light"/>
              </a:rPr>
              <a:t>H</a:t>
            </a:r>
            <a:r>
              <a:rPr sz="4400" spc="20" dirty="0">
                <a:latin typeface="Calibri Light"/>
                <a:cs typeface="Calibri Light"/>
              </a:rPr>
              <a:t>a</a:t>
            </a:r>
            <a:r>
              <a:rPr sz="4400" spc="-40" dirty="0">
                <a:latin typeface="Calibri Light"/>
                <a:cs typeface="Calibri Light"/>
              </a:rPr>
              <a:t>nd</a:t>
            </a:r>
            <a:r>
              <a:rPr sz="4400" spc="-5" dirty="0">
                <a:latin typeface="Calibri Light"/>
                <a:cs typeface="Calibri Light"/>
              </a:rPr>
              <a:t>w</a:t>
            </a:r>
            <a:r>
              <a:rPr sz="4400" spc="-95" dirty="0">
                <a:latin typeface="Calibri Light"/>
                <a:cs typeface="Calibri Light"/>
              </a:rPr>
              <a:t>r</a:t>
            </a:r>
            <a:r>
              <a:rPr sz="4400" spc="5" dirty="0">
                <a:latin typeface="Calibri Light"/>
                <a:cs typeface="Calibri Light"/>
              </a:rPr>
              <a:t>i</a:t>
            </a:r>
            <a:r>
              <a:rPr sz="4400" spc="-30" dirty="0">
                <a:latin typeface="Calibri Light"/>
                <a:cs typeface="Calibri Light"/>
              </a:rPr>
              <a:t>t</a:t>
            </a:r>
            <a:r>
              <a:rPr sz="4400" spc="5" dirty="0">
                <a:latin typeface="Calibri Light"/>
                <a:cs typeface="Calibri Light"/>
              </a:rPr>
              <a:t>i</a:t>
            </a:r>
            <a:r>
              <a:rPr sz="4400" spc="-45" dirty="0">
                <a:latin typeface="Calibri Light"/>
                <a:cs typeface="Calibri Light"/>
              </a:rPr>
              <a:t>n</a:t>
            </a:r>
            <a:r>
              <a:rPr sz="4400" spc="10" dirty="0">
                <a:latin typeface="Calibri Light"/>
                <a:cs typeface="Calibri Light"/>
              </a:rPr>
              <a:t>g</a:t>
            </a:r>
            <a:r>
              <a:rPr sz="4400" spc="-300" dirty="0">
                <a:latin typeface="Calibri Light"/>
                <a:cs typeface="Calibri Light"/>
              </a:rPr>
              <a:t> </a:t>
            </a:r>
            <a:r>
              <a:rPr sz="4400" spc="-20" dirty="0">
                <a:latin typeface="Calibri Light"/>
                <a:cs typeface="Calibri Light"/>
              </a:rPr>
              <a:t>R</a:t>
            </a:r>
            <a:r>
              <a:rPr sz="4400" spc="65" dirty="0">
                <a:latin typeface="Calibri Light"/>
                <a:cs typeface="Calibri Light"/>
              </a:rPr>
              <a:t>e</a:t>
            </a:r>
            <a:r>
              <a:rPr sz="4400" spc="-80" dirty="0">
                <a:latin typeface="Calibri Light"/>
                <a:cs typeface="Calibri Light"/>
              </a:rPr>
              <a:t>c</a:t>
            </a:r>
            <a:r>
              <a:rPr sz="4400" spc="-45" dirty="0">
                <a:latin typeface="Calibri Light"/>
                <a:cs typeface="Calibri Light"/>
              </a:rPr>
              <a:t>og</a:t>
            </a:r>
            <a:r>
              <a:rPr sz="4400" spc="-114" dirty="0">
                <a:latin typeface="Calibri Light"/>
                <a:cs typeface="Calibri Light"/>
              </a:rPr>
              <a:t>n</a:t>
            </a:r>
            <a:r>
              <a:rPr sz="4400" spc="5" dirty="0">
                <a:latin typeface="Calibri Light"/>
                <a:cs typeface="Calibri Light"/>
              </a:rPr>
              <a:t>i</a:t>
            </a:r>
            <a:r>
              <a:rPr sz="4400" spc="-30" dirty="0">
                <a:latin typeface="Calibri Light"/>
                <a:cs typeface="Calibri Light"/>
              </a:rPr>
              <a:t>t</a:t>
            </a:r>
            <a:r>
              <a:rPr sz="4400" spc="5" dirty="0">
                <a:latin typeface="Calibri Light"/>
                <a:cs typeface="Calibri Light"/>
              </a:rPr>
              <a:t>i</a:t>
            </a:r>
            <a:r>
              <a:rPr sz="4400" spc="-50" dirty="0">
                <a:latin typeface="Calibri Light"/>
                <a:cs typeface="Calibri Light"/>
              </a:rPr>
              <a:t>o</a:t>
            </a:r>
            <a:r>
              <a:rPr sz="4400" spc="15" dirty="0">
                <a:latin typeface="Calibri Light"/>
                <a:cs typeface="Calibri Light"/>
              </a:rPr>
              <a:t>n</a:t>
            </a:r>
            <a:endParaRPr sz="4400">
              <a:latin typeface="Calibri Light"/>
              <a:cs typeface="Calibri Light"/>
            </a:endParaRPr>
          </a:p>
        </p:txBody>
      </p:sp>
      <p:sp>
        <p:nvSpPr>
          <p:cNvPr id="3" name="object 3"/>
          <p:cNvSpPr txBox="1"/>
          <p:nvPr/>
        </p:nvSpPr>
        <p:spPr>
          <a:xfrm>
            <a:off x="11838558" y="6525259"/>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Times New Roman"/>
                <a:cs typeface="Times New Roman"/>
              </a:rPr>
              <a:t>34</a:t>
            </a:r>
            <a:endParaRPr sz="1200">
              <a:latin typeface="Times New Roman"/>
              <a:cs typeface="Times New Roman"/>
            </a:endParaRPr>
          </a:p>
        </p:txBody>
      </p:sp>
      <p:pic>
        <p:nvPicPr>
          <p:cNvPr id="4" name="object 4"/>
          <p:cNvPicPr/>
          <p:nvPr/>
        </p:nvPicPr>
        <p:blipFill>
          <a:blip r:embed="rId2" cstate="print"/>
          <a:stretch>
            <a:fillRect/>
          </a:stretch>
        </p:blipFill>
        <p:spPr>
          <a:xfrm>
            <a:off x="2567020" y="1727609"/>
            <a:ext cx="3086888" cy="4367777"/>
          </a:xfrm>
          <a:prstGeom prst="rect">
            <a:avLst/>
          </a:prstGeom>
        </p:spPr>
      </p:pic>
      <p:pic>
        <p:nvPicPr>
          <p:cNvPr id="5" name="object 5"/>
          <p:cNvPicPr/>
          <p:nvPr/>
        </p:nvPicPr>
        <p:blipFill>
          <a:blip r:embed="rId3" cstate="print"/>
          <a:stretch>
            <a:fillRect/>
          </a:stretch>
        </p:blipFill>
        <p:spPr>
          <a:xfrm>
            <a:off x="6535069" y="1739319"/>
            <a:ext cx="3075195" cy="4367777"/>
          </a:xfrm>
          <a:prstGeom prst="rect">
            <a:avLst/>
          </a:prstGeom>
        </p:spPr>
      </p:pic>
      <p:grpSp>
        <p:nvGrpSpPr>
          <p:cNvPr id="6" name="object 6"/>
          <p:cNvGrpSpPr/>
          <p:nvPr/>
        </p:nvGrpSpPr>
        <p:grpSpPr>
          <a:xfrm>
            <a:off x="5713476" y="3427476"/>
            <a:ext cx="546100" cy="508000"/>
            <a:chOff x="5713476" y="3427476"/>
            <a:chExt cx="546100" cy="508000"/>
          </a:xfrm>
        </p:grpSpPr>
        <p:sp>
          <p:nvSpPr>
            <p:cNvPr id="7" name="object 7"/>
            <p:cNvSpPr/>
            <p:nvPr/>
          </p:nvSpPr>
          <p:spPr>
            <a:xfrm>
              <a:off x="5719826" y="3433826"/>
              <a:ext cx="533400" cy="495300"/>
            </a:xfrm>
            <a:custGeom>
              <a:avLst/>
              <a:gdLst/>
              <a:ahLst/>
              <a:cxnLst/>
              <a:rect l="l" t="t" r="r" b="b"/>
              <a:pathLst>
                <a:path w="533400" h="495300">
                  <a:moveTo>
                    <a:pt x="285750" y="0"/>
                  </a:moveTo>
                  <a:lnTo>
                    <a:pt x="285750" y="123825"/>
                  </a:lnTo>
                  <a:lnTo>
                    <a:pt x="0" y="123825"/>
                  </a:lnTo>
                  <a:lnTo>
                    <a:pt x="0" y="371475"/>
                  </a:lnTo>
                  <a:lnTo>
                    <a:pt x="285750" y="371475"/>
                  </a:lnTo>
                  <a:lnTo>
                    <a:pt x="285750" y="495300"/>
                  </a:lnTo>
                  <a:lnTo>
                    <a:pt x="533400" y="247650"/>
                  </a:lnTo>
                  <a:lnTo>
                    <a:pt x="285750" y="0"/>
                  </a:lnTo>
                  <a:close/>
                </a:path>
              </a:pathLst>
            </a:custGeom>
            <a:solidFill>
              <a:srgbClr val="4471C4"/>
            </a:solidFill>
          </p:spPr>
          <p:txBody>
            <a:bodyPr wrap="square" lIns="0" tIns="0" rIns="0" bIns="0" rtlCol="0"/>
            <a:lstStyle/>
            <a:p>
              <a:endParaRPr/>
            </a:p>
          </p:txBody>
        </p:sp>
        <p:sp>
          <p:nvSpPr>
            <p:cNvPr id="8" name="object 8"/>
            <p:cNvSpPr/>
            <p:nvPr/>
          </p:nvSpPr>
          <p:spPr>
            <a:xfrm>
              <a:off x="5719826" y="3433826"/>
              <a:ext cx="533400" cy="495300"/>
            </a:xfrm>
            <a:custGeom>
              <a:avLst/>
              <a:gdLst/>
              <a:ahLst/>
              <a:cxnLst/>
              <a:rect l="l" t="t" r="r" b="b"/>
              <a:pathLst>
                <a:path w="533400" h="495300">
                  <a:moveTo>
                    <a:pt x="0" y="123825"/>
                  </a:moveTo>
                  <a:lnTo>
                    <a:pt x="285750" y="123825"/>
                  </a:lnTo>
                  <a:lnTo>
                    <a:pt x="285750" y="0"/>
                  </a:lnTo>
                  <a:lnTo>
                    <a:pt x="533400" y="247650"/>
                  </a:lnTo>
                  <a:lnTo>
                    <a:pt x="285750" y="495300"/>
                  </a:lnTo>
                  <a:lnTo>
                    <a:pt x="285750" y="371475"/>
                  </a:lnTo>
                  <a:lnTo>
                    <a:pt x="0" y="371475"/>
                  </a:lnTo>
                  <a:lnTo>
                    <a:pt x="0" y="123825"/>
                  </a:lnTo>
                  <a:close/>
                </a:path>
              </a:pathLst>
            </a:custGeom>
            <a:ln w="12700">
              <a:solidFill>
                <a:srgbClr val="2E528F"/>
              </a:solidFill>
            </a:ln>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9915" y="609282"/>
            <a:ext cx="1855470" cy="701040"/>
          </a:xfrm>
          <a:prstGeom prst="rect">
            <a:avLst/>
          </a:prstGeom>
        </p:spPr>
        <p:txBody>
          <a:bodyPr vert="horz" wrap="square" lIns="0" tIns="16510" rIns="0" bIns="0" rtlCol="0">
            <a:spAutoFit/>
          </a:bodyPr>
          <a:lstStyle/>
          <a:p>
            <a:pPr marL="12700">
              <a:lnSpc>
                <a:spcPct val="100000"/>
              </a:lnSpc>
              <a:spcBef>
                <a:spcPts val="130"/>
              </a:spcBef>
            </a:pPr>
            <a:r>
              <a:rPr sz="4400" spc="20" dirty="0">
                <a:latin typeface="Calibri Light"/>
                <a:cs typeface="Calibri Light"/>
              </a:rPr>
              <a:t>UNIT</a:t>
            </a:r>
            <a:r>
              <a:rPr sz="4400" spc="-110" dirty="0">
                <a:latin typeface="Calibri Light"/>
                <a:cs typeface="Calibri Light"/>
              </a:rPr>
              <a:t> </a:t>
            </a:r>
            <a:r>
              <a:rPr sz="4400" spc="10" dirty="0">
                <a:latin typeface="Calibri Light"/>
                <a:cs typeface="Calibri Light"/>
              </a:rPr>
              <a:t>-</a:t>
            </a:r>
            <a:r>
              <a:rPr sz="4400" spc="-70" dirty="0">
                <a:latin typeface="Calibri Light"/>
                <a:cs typeface="Calibri Light"/>
              </a:rPr>
              <a:t> </a:t>
            </a:r>
            <a:r>
              <a:rPr sz="4400" spc="15" dirty="0">
                <a:latin typeface="Calibri Light"/>
                <a:cs typeface="Calibri Light"/>
              </a:rPr>
              <a:t>1</a:t>
            </a:r>
            <a:endParaRPr sz="4400">
              <a:latin typeface="Calibri Light"/>
              <a:cs typeface="Calibri Light"/>
            </a:endParaRPr>
          </a:p>
        </p:txBody>
      </p:sp>
      <p:sp>
        <p:nvSpPr>
          <p:cNvPr id="3" name="object 3"/>
          <p:cNvSpPr txBox="1"/>
          <p:nvPr/>
        </p:nvSpPr>
        <p:spPr>
          <a:xfrm>
            <a:off x="917575" y="1817807"/>
            <a:ext cx="10361295" cy="2477135"/>
          </a:xfrm>
          <a:prstGeom prst="rect">
            <a:avLst/>
          </a:prstGeom>
        </p:spPr>
        <p:txBody>
          <a:bodyPr vert="horz" wrap="square" lIns="0" tIns="6350" rIns="0" bIns="0" rtlCol="0">
            <a:spAutoFit/>
          </a:bodyPr>
          <a:lstStyle/>
          <a:p>
            <a:pPr marL="241300" marR="5080" indent="-229235" algn="just">
              <a:lnSpc>
                <a:spcPct val="117200"/>
              </a:lnSpc>
              <a:spcBef>
                <a:spcPts val="50"/>
              </a:spcBef>
              <a:buFont typeface="Arial MT"/>
              <a:buChar char="•"/>
              <a:tabLst>
                <a:tab pos="241935" algn="l"/>
              </a:tabLst>
            </a:pPr>
            <a:r>
              <a:rPr sz="2750" spc="5" dirty="0">
                <a:latin typeface="Calibri"/>
                <a:cs typeface="Calibri"/>
              </a:rPr>
              <a:t>Introduction: </a:t>
            </a:r>
            <a:r>
              <a:rPr sz="2750" spc="15" dirty="0">
                <a:latin typeface="Calibri"/>
                <a:cs typeface="Calibri"/>
              </a:rPr>
              <a:t>Applications </a:t>
            </a:r>
            <a:r>
              <a:rPr sz="2750" spc="25" dirty="0">
                <a:latin typeface="Calibri"/>
                <a:cs typeface="Calibri"/>
              </a:rPr>
              <a:t>of </a:t>
            </a:r>
            <a:r>
              <a:rPr sz="2750" spc="-5" dirty="0">
                <a:latin typeface="Calibri"/>
                <a:cs typeface="Calibri"/>
              </a:rPr>
              <a:t>Pattern </a:t>
            </a:r>
            <a:r>
              <a:rPr sz="2750" spc="10" dirty="0">
                <a:latin typeface="Calibri"/>
                <a:cs typeface="Calibri"/>
              </a:rPr>
              <a:t>Recognition, </a:t>
            </a:r>
            <a:r>
              <a:rPr sz="2750" dirty="0">
                <a:latin typeface="Calibri"/>
                <a:cs typeface="Calibri"/>
              </a:rPr>
              <a:t>Statistical </a:t>
            </a:r>
            <a:r>
              <a:rPr sz="2750" spc="25" dirty="0">
                <a:latin typeface="Calibri"/>
                <a:cs typeface="Calibri"/>
              </a:rPr>
              <a:t>Decision </a:t>
            </a:r>
            <a:r>
              <a:rPr sz="2750" spc="30" dirty="0">
                <a:latin typeface="Calibri"/>
                <a:cs typeface="Calibri"/>
              </a:rPr>
              <a:t> </a:t>
            </a:r>
            <a:r>
              <a:rPr sz="2750" spc="5" dirty="0">
                <a:latin typeface="Calibri"/>
                <a:cs typeface="Calibri"/>
              </a:rPr>
              <a:t>Theory</a:t>
            </a:r>
            <a:r>
              <a:rPr sz="2750" spc="10" dirty="0">
                <a:latin typeface="Calibri"/>
                <a:cs typeface="Calibri"/>
              </a:rPr>
              <a:t> </a:t>
            </a:r>
            <a:r>
              <a:rPr sz="2750" spc="30" dirty="0">
                <a:latin typeface="Calibri"/>
                <a:cs typeface="Calibri"/>
              </a:rPr>
              <a:t>and</a:t>
            </a:r>
            <a:r>
              <a:rPr sz="2750" spc="35" dirty="0">
                <a:latin typeface="Calibri"/>
                <a:cs typeface="Calibri"/>
              </a:rPr>
              <a:t> </a:t>
            </a:r>
            <a:r>
              <a:rPr sz="2750" spc="15" dirty="0">
                <a:latin typeface="Calibri"/>
                <a:cs typeface="Calibri"/>
              </a:rPr>
              <a:t>Analysis.</a:t>
            </a:r>
            <a:r>
              <a:rPr sz="2750" spc="20" dirty="0">
                <a:latin typeface="Calibri"/>
                <a:cs typeface="Calibri"/>
              </a:rPr>
              <a:t> </a:t>
            </a:r>
            <a:r>
              <a:rPr sz="2750" spc="10" dirty="0">
                <a:latin typeface="Calibri"/>
                <a:cs typeface="Calibri"/>
              </a:rPr>
              <a:t>Probability:</a:t>
            </a:r>
            <a:r>
              <a:rPr sz="2750" spc="15" dirty="0">
                <a:latin typeface="Calibri"/>
                <a:cs typeface="Calibri"/>
              </a:rPr>
              <a:t> </a:t>
            </a:r>
            <a:r>
              <a:rPr sz="2750" spc="10" dirty="0">
                <a:latin typeface="Calibri"/>
                <a:cs typeface="Calibri"/>
              </a:rPr>
              <a:t>Introduction</a:t>
            </a:r>
            <a:r>
              <a:rPr sz="2750" spc="15" dirty="0">
                <a:latin typeface="Calibri"/>
                <a:cs typeface="Calibri"/>
              </a:rPr>
              <a:t> </a:t>
            </a:r>
            <a:r>
              <a:rPr sz="2750" spc="-5" dirty="0">
                <a:latin typeface="Calibri"/>
                <a:cs typeface="Calibri"/>
              </a:rPr>
              <a:t>to</a:t>
            </a:r>
            <a:r>
              <a:rPr sz="2750" dirty="0">
                <a:latin typeface="Calibri"/>
                <a:cs typeface="Calibri"/>
              </a:rPr>
              <a:t> </a:t>
            </a:r>
            <a:r>
              <a:rPr sz="2750" spc="-10" dirty="0">
                <a:latin typeface="Calibri"/>
                <a:cs typeface="Calibri"/>
              </a:rPr>
              <a:t>probability, </a:t>
            </a:r>
            <a:r>
              <a:rPr sz="2750" spc="-5" dirty="0">
                <a:latin typeface="Calibri"/>
                <a:cs typeface="Calibri"/>
              </a:rPr>
              <a:t> </a:t>
            </a:r>
            <a:r>
              <a:rPr sz="2750" spc="5" dirty="0">
                <a:latin typeface="Calibri"/>
                <a:cs typeface="Calibri"/>
              </a:rPr>
              <a:t>Probabilities</a:t>
            </a:r>
            <a:r>
              <a:rPr sz="2750" spc="10" dirty="0">
                <a:latin typeface="Calibri"/>
                <a:cs typeface="Calibri"/>
              </a:rPr>
              <a:t> </a:t>
            </a:r>
            <a:r>
              <a:rPr sz="2750" spc="25" dirty="0">
                <a:latin typeface="Calibri"/>
                <a:cs typeface="Calibri"/>
              </a:rPr>
              <a:t>of</a:t>
            </a:r>
            <a:r>
              <a:rPr sz="2750" spc="30" dirty="0">
                <a:latin typeface="Calibri"/>
                <a:cs typeface="Calibri"/>
              </a:rPr>
              <a:t> </a:t>
            </a:r>
            <a:r>
              <a:rPr sz="2750" dirty="0">
                <a:latin typeface="Calibri"/>
                <a:cs typeface="Calibri"/>
              </a:rPr>
              <a:t>Events,</a:t>
            </a:r>
            <a:r>
              <a:rPr sz="2750" spc="5" dirty="0">
                <a:latin typeface="Calibri"/>
                <a:cs typeface="Calibri"/>
              </a:rPr>
              <a:t> </a:t>
            </a:r>
            <a:r>
              <a:rPr sz="2750" spc="20" dirty="0">
                <a:latin typeface="Calibri"/>
                <a:cs typeface="Calibri"/>
              </a:rPr>
              <a:t>Random</a:t>
            </a:r>
            <a:r>
              <a:rPr sz="2750" spc="25" dirty="0">
                <a:latin typeface="Calibri"/>
                <a:cs typeface="Calibri"/>
              </a:rPr>
              <a:t> </a:t>
            </a:r>
            <a:r>
              <a:rPr sz="2750" dirty="0">
                <a:latin typeface="Calibri"/>
                <a:cs typeface="Calibri"/>
              </a:rPr>
              <a:t>Variables,</a:t>
            </a:r>
            <a:r>
              <a:rPr sz="2750" spc="5" dirty="0">
                <a:latin typeface="Calibri"/>
                <a:cs typeface="Calibri"/>
              </a:rPr>
              <a:t> Joint</a:t>
            </a:r>
            <a:r>
              <a:rPr sz="2750" spc="10" dirty="0">
                <a:latin typeface="Calibri"/>
                <a:cs typeface="Calibri"/>
              </a:rPr>
              <a:t> </a:t>
            </a:r>
            <a:r>
              <a:rPr sz="2750" spc="15" dirty="0">
                <a:latin typeface="Calibri"/>
                <a:cs typeface="Calibri"/>
              </a:rPr>
              <a:t>Distributions</a:t>
            </a:r>
            <a:r>
              <a:rPr sz="2750" spc="20" dirty="0">
                <a:latin typeface="Calibri"/>
                <a:cs typeface="Calibri"/>
              </a:rPr>
              <a:t> </a:t>
            </a:r>
            <a:r>
              <a:rPr sz="2750" spc="30" dirty="0">
                <a:latin typeface="Calibri"/>
                <a:cs typeface="Calibri"/>
              </a:rPr>
              <a:t>and </a:t>
            </a:r>
            <a:r>
              <a:rPr sz="2750" spc="35" dirty="0">
                <a:latin typeface="Calibri"/>
                <a:cs typeface="Calibri"/>
              </a:rPr>
              <a:t> </a:t>
            </a:r>
            <a:r>
              <a:rPr sz="2750" spc="10" dirty="0">
                <a:latin typeface="Calibri"/>
                <a:cs typeface="Calibri"/>
              </a:rPr>
              <a:t>Densities, </a:t>
            </a:r>
            <a:r>
              <a:rPr sz="2750" spc="20" dirty="0">
                <a:latin typeface="Calibri"/>
                <a:cs typeface="Calibri"/>
              </a:rPr>
              <a:t>Moments </a:t>
            </a:r>
            <a:r>
              <a:rPr sz="2750" spc="30" dirty="0">
                <a:latin typeface="Calibri"/>
                <a:cs typeface="Calibri"/>
              </a:rPr>
              <a:t>of </a:t>
            </a:r>
            <a:r>
              <a:rPr sz="2750" spc="20" dirty="0">
                <a:latin typeface="Calibri"/>
                <a:cs typeface="Calibri"/>
              </a:rPr>
              <a:t>Random </a:t>
            </a:r>
            <a:r>
              <a:rPr sz="2750" dirty="0">
                <a:latin typeface="Calibri"/>
                <a:cs typeface="Calibri"/>
              </a:rPr>
              <a:t>Variables, </a:t>
            </a:r>
            <a:r>
              <a:rPr sz="2750" spc="10" dirty="0">
                <a:latin typeface="Calibri"/>
                <a:cs typeface="Calibri"/>
              </a:rPr>
              <a:t>Estimation </a:t>
            </a:r>
            <a:r>
              <a:rPr sz="2750" spc="25" dirty="0">
                <a:latin typeface="Calibri"/>
                <a:cs typeface="Calibri"/>
              </a:rPr>
              <a:t>of </a:t>
            </a:r>
            <a:r>
              <a:rPr sz="2750" dirty="0">
                <a:latin typeface="Calibri"/>
                <a:cs typeface="Calibri"/>
              </a:rPr>
              <a:t>Parameters </a:t>
            </a:r>
            <a:r>
              <a:rPr sz="2750" spc="5" dirty="0">
                <a:latin typeface="Calibri"/>
                <a:cs typeface="Calibri"/>
              </a:rPr>
              <a:t> </a:t>
            </a:r>
            <a:r>
              <a:rPr sz="2750" spc="-5" dirty="0">
                <a:latin typeface="Calibri"/>
                <a:cs typeface="Calibri"/>
              </a:rPr>
              <a:t>from</a:t>
            </a:r>
            <a:r>
              <a:rPr sz="2750" spc="85" dirty="0">
                <a:latin typeface="Calibri"/>
                <a:cs typeface="Calibri"/>
              </a:rPr>
              <a:t> </a:t>
            </a:r>
            <a:r>
              <a:rPr sz="2750" spc="-5" dirty="0">
                <a:latin typeface="Calibri"/>
                <a:cs typeface="Calibri"/>
              </a:rPr>
              <a:t>samples</a:t>
            </a:r>
            <a:endParaRPr sz="275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1450" y="763269"/>
            <a:ext cx="5636895" cy="701040"/>
          </a:xfrm>
          <a:prstGeom prst="rect">
            <a:avLst/>
          </a:prstGeom>
        </p:spPr>
        <p:txBody>
          <a:bodyPr vert="horz" wrap="square" lIns="0" tIns="16510" rIns="0" bIns="0" rtlCol="0">
            <a:spAutoFit/>
          </a:bodyPr>
          <a:lstStyle/>
          <a:p>
            <a:pPr marL="12700">
              <a:lnSpc>
                <a:spcPct val="100000"/>
              </a:lnSpc>
              <a:spcBef>
                <a:spcPts val="130"/>
              </a:spcBef>
            </a:pPr>
            <a:r>
              <a:rPr sz="4400" spc="25" dirty="0">
                <a:latin typeface="Calibri Light"/>
                <a:cs typeface="Calibri Light"/>
              </a:rPr>
              <a:t>L</a:t>
            </a:r>
            <a:r>
              <a:rPr sz="4400" spc="75" dirty="0">
                <a:latin typeface="Calibri Light"/>
                <a:cs typeface="Calibri Light"/>
              </a:rPr>
              <a:t>i</a:t>
            </a:r>
            <a:r>
              <a:rPr sz="4400" spc="5" dirty="0">
                <a:latin typeface="Calibri Light"/>
                <a:cs typeface="Calibri Light"/>
              </a:rPr>
              <a:t>c</a:t>
            </a:r>
            <a:r>
              <a:rPr sz="4400" spc="-10" dirty="0">
                <a:latin typeface="Calibri Light"/>
                <a:cs typeface="Calibri Light"/>
              </a:rPr>
              <a:t>e</a:t>
            </a:r>
            <a:r>
              <a:rPr sz="4400" spc="-40" dirty="0">
                <a:latin typeface="Calibri Light"/>
                <a:cs typeface="Calibri Light"/>
              </a:rPr>
              <a:t>n</a:t>
            </a:r>
            <a:r>
              <a:rPr sz="4400" spc="-55" dirty="0">
                <a:latin typeface="Calibri Light"/>
                <a:cs typeface="Calibri Light"/>
              </a:rPr>
              <a:t>s</a:t>
            </a:r>
            <a:r>
              <a:rPr sz="4400" spc="10" dirty="0">
                <a:latin typeface="Calibri Light"/>
                <a:cs typeface="Calibri Light"/>
              </a:rPr>
              <a:t>e</a:t>
            </a:r>
            <a:r>
              <a:rPr sz="4400" spc="-335" dirty="0">
                <a:latin typeface="Calibri Light"/>
                <a:cs typeface="Calibri Light"/>
              </a:rPr>
              <a:t> </a:t>
            </a:r>
            <a:r>
              <a:rPr sz="4400" spc="15" dirty="0">
                <a:latin typeface="Calibri Light"/>
                <a:cs typeface="Calibri Light"/>
              </a:rPr>
              <a:t>P</a:t>
            </a:r>
            <a:r>
              <a:rPr sz="4400" spc="75" dirty="0">
                <a:latin typeface="Calibri Light"/>
                <a:cs typeface="Calibri Light"/>
              </a:rPr>
              <a:t>l</a:t>
            </a:r>
            <a:r>
              <a:rPr sz="4400" spc="-50" dirty="0">
                <a:latin typeface="Calibri Light"/>
                <a:cs typeface="Calibri Light"/>
              </a:rPr>
              <a:t>a</a:t>
            </a:r>
            <a:r>
              <a:rPr sz="4400" spc="-25" dirty="0">
                <a:latin typeface="Calibri Light"/>
                <a:cs typeface="Calibri Light"/>
              </a:rPr>
              <a:t>t</a:t>
            </a:r>
            <a:r>
              <a:rPr sz="4400" spc="10" dirty="0">
                <a:latin typeface="Calibri Light"/>
                <a:cs typeface="Calibri Light"/>
              </a:rPr>
              <a:t>e</a:t>
            </a:r>
            <a:r>
              <a:rPr sz="4400" spc="-260" dirty="0">
                <a:latin typeface="Calibri Light"/>
                <a:cs typeface="Calibri Light"/>
              </a:rPr>
              <a:t> </a:t>
            </a:r>
            <a:r>
              <a:rPr sz="4400" spc="-20" dirty="0">
                <a:latin typeface="Calibri Light"/>
                <a:cs typeface="Calibri Light"/>
              </a:rPr>
              <a:t>R</a:t>
            </a:r>
            <a:r>
              <a:rPr sz="4400" spc="65" dirty="0">
                <a:latin typeface="Calibri Light"/>
                <a:cs typeface="Calibri Light"/>
              </a:rPr>
              <a:t>e</a:t>
            </a:r>
            <a:r>
              <a:rPr sz="4400" spc="-75" dirty="0">
                <a:latin typeface="Calibri Light"/>
                <a:cs typeface="Calibri Light"/>
              </a:rPr>
              <a:t>c</a:t>
            </a:r>
            <a:r>
              <a:rPr sz="4400" spc="-45" dirty="0">
                <a:latin typeface="Calibri Light"/>
                <a:cs typeface="Calibri Light"/>
              </a:rPr>
              <a:t>o</a:t>
            </a:r>
            <a:r>
              <a:rPr sz="4400" spc="-40" dirty="0">
                <a:latin typeface="Calibri Light"/>
                <a:cs typeface="Calibri Light"/>
              </a:rPr>
              <a:t>gn</a:t>
            </a:r>
            <a:r>
              <a:rPr sz="4400" spc="-70" dirty="0">
                <a:latin typeface="Calibri Light"/>
                <a:cs typeface="Calibri Light"/>
              </a:rPr>
              <a:t>i</a:t>
            </a:r>
            <a:r>
              <a:rPr sz="4400" spc="-25" dirty="0">
                <a:latin typeface="Calibri Light"/>
                <a:cs typeface="Calibri Light"/>
              </a:rPr>
              <a:t>t</a:t>
            </a:r>
            <a:r>
              <a:rPr sz="4400" spc="5" dirty="0">
                <a:latin typeface="Calibri Light"/>
                <a:cs typeface="Calibri Light"/>
              </a:rPr>
              <a:t>i</a:t>
            </a:r>
            <a:r>
              <a:rPr sz="4400" spc="-45" dirty="0">
                <a:latin typeface="Calibri Light"/>
                <a:cs typeface="Calibri Light"/>
              </a:rPr>
              <a:t>o</a:t>
            </a:r>
            <a:r>
              <a:rPr sz="4400" spc="15" dirty="0">
                <a:latin typeface="Calibri Light"/>
                <a:cs typeface="Calibri Light"/>
              </a:rPr>
              <a:t>n</a:t>
            </a:r>
            <a:endParaRPr sz="4400">
              <a:latin typeface="Calibri Light"/>
              <a:cs typeface="Calibri Light"/>
            </a:endParaRPr>
          </a:p>
        </p:txBody>
      </p:sp>
      <p:sp>
        <p:nvSpPr>
          <p:cNvPr id="3" name="object 3"/>
          <p:cNvSpPr txBox="1"/>
          <p:nvPr/>
        </p:nvSpPr>
        <p:spPr>
          <a:xfrm>
            <a:off x="11838558" y="6525259"/>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Times New Roman"/>
                <a:cs typeface="Times New Roman"/>
              </a:rPr>
              <a:t>35</a:t>
            </a:r>
            <a:endParaRPr sz="1200">
              <a:latin typeface="Times New Roman"/>
              <a:cs typeface="Times New Roman"/>
            </a:endParaRPr>
          </a:p>
        </p:txBody>
      </p:sp>
      <p:pic>
        <p:nvPicPr>
          <p:cNvPr id="4" name="object 4"/>
          <p:cNvPicPr/>
          <p:nvPr/>
        </p:nvPicPr>
        <p:blipFill>
          <a:blip r:embed="rId2" cstate="print"/>
          <a:stretch>
            <a:fillRect/>
          </a:stretch>
        </p:blipFill>
        <p:spPr>
          <a:xfrm>
            <a:off x="2608539" y="2209800"/>
            <a:ext cx="7281975" cy="34194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3510" y="763269"/>
            <a:ext cx="4907915" cy="701040"/>
          </a:xfrm>
          <a:prstGeom prst="rect">
            <a:avLst/>
          </a:prstGeom>
        </p:spPr>
        <p:txBody>
          <a:bodyPr vert="horz" wrap="square" lIns="0" tIns="16510" rIns="0" bIns="0" rtlCol="0">
            <a:spAutoFit/>
          </a:bodyPr>
          <a:lstStyle/>
          <a:p>
            <a:pPr marL="12700">
              <a:lnSpc>
                <a:spcPct val="100000"/>
              </a:lnSpc>
              <a:spcBef>
                <a:spcPts val="130"/>
              </a:spcBef>
            </a:pPr>
            <a:r>
              <a:rPr sz="4400" spc="40" dirty="0">
                <a:latin typeface="Calibri Light"/>
                <a:cs typeface="Calibri Light"/>
              </a:rPr>
              <a:t>B</a:t>
            </a:r>
            <a:r>
              <a:rPr sz="4400" spc="70" dirty="0">
                <a:latin typeface="Calibri Light"/>
                <a:cs typeface="Calibri Light"/>
              </a:rPr>
              <a:t>i</a:t>
            </a:r>
            <a:r>
              <a:rPr sz="4400" spc="-45" dirty="0">
                <a:latin typeface="Calibri Light"/>
                <a:cs typeface="Calibri Light"/>
              </a:rPr>
              <a:t>o</a:t>
            </a:r>
            <a:r>
              <a:rPr sz="4400" spc="-35" dirty="0">
                <a:latin typeface="Calibri Light"/>
                <a:cs typeface="Calibri Light"/>
              </a:rPr>
              <a:t>m</a:t>
            </a:r>
            <a:r>
              <a:rPr sz="4400" spc="-80" dirty="0">
                <a:latin typeface="Calibri Light"/>
                <a:cs typeface="Calibri Light"/>
              </a:rPr>
              <a:t>e</a:t>
            </a:r>
            <a:r>
              <a:rPr sz="4400" spc="-20" dirty="0">
                <a:latin typeface="Calibri Light"/>
                <a:cs typeface="Calibri Light"/>
              </a:rPr>
              <a:t>tr</a:t>
            </a:r>
            <a:r>
              <a:rPr sz="4400" spc="5" dirty="0">
                <a:latin typeface="Calibri Light"/>
                <a:cs typeface="Calibri Light"/>
              </a:rPr>
              <a:t>ic</a:t>
            </a:r>
            <a:r>
              <a:rPr sz="4400" spc="-335" dirty="0">
                <a:latin typeface="Calibri Light"/>
                <a:cs typeface="Calibri Light"/>
              </a:rPr>
              <a:t> </a:t>
            </a:r>
            <a:r>
              <a:rPr sz="4400" spc="-20" dirty="0">
                <a:latin typeface="Calibri Light"/>
                <a:cs typeface="Calibri Light"/>
              </a:rPr>
              <a:t>R</a:t>
            </a:r>
            <a:r>
              <a:rPr sz="4400" spc="65" dirty="0">
                <a:latin typeface="Calibri Light"/>
                <a:cs typeface="Calibri Light"/>
              </a:rPr>
              <a:t>e</a:t>
            </a:r>
            <a:r>
              <a:rPr sz="4400" spc="-80" dirty="0">
                <a:latin typeface="Calibri Light"/>
                <a:cs typeface="Calibri Light"/>
              </a:rPr>
              <a:t>c</a:t>
            </a:r>
            <a:r>
              <a:rPr sz="4400" spc="-45" dirty="0">
                <a:latin typeface="Calibri Light"/>
                <a:cs typeface="Calibri Light"/>
              </a:rPr>
              <a:t>ogn</a:t>
            </a:r>
            <a:r>
              <a:rPr sz="4400" spc="5" dirty="0">
                <a:latin typeface="Calibri Light"/>
                <a:cs typeface="Calibri Light"/>
              </a:rPr>
              <a:t>i</a:t>
            </a:r>
            <a:r>
              <a:rPr sz="4400" spc="-30" dirty="0">
                <a:latin typeface="Calibri Light"/>
                <a:cs typeface="Calibri Light"/>
              </a:rPr>
              <a:t>t</a:t>
            </a:r>
            <a:r>
              <a:rPr sz="4400" spc="-75" dirty="0">
                <a:latin typeface="Calibri Light"/>
                <a:cs typeface="Calibri Light"/>
              </a:rPr>
              <a:t>i</a:t>
            </a:r>
            <a:r>
              <a:rPr sz="4400" spc="-45" dirty="0">
                <a:latin typeface="Calibri Light"/>
                <a:cs typeface="Calibri Light"/>
              </a:rPr>
              <a:t>o</a:t>
            </a:r>
            <a:r>
              <a:rPr sz="4400" spc="15" dirty="0">
                <a:latin typeface="Calibri Light"/>
                <a:cs typeface="Calibri Light"/>
              </a:rPr>
              <a:t>n</a:t>
            </a:r>
            <a:endParaRPr sz="4400">
              <a:latin typeface="Calibri Light"/>
              <a:cs typeface="Calibri Light"/>
            </a:endParaRPr>
          </a:p>
        </p:txBody>
      </p:sp>
      <p:sp>
        <p:nvSpPr>
          <p:cNvPr id="3" name="object 3"/>
          <p:cNvSpPr txBox="1"/>
          <p:nvPr/>
        </p:nvSpPr>
        <p:spPr>
          <a:xfrm>
            <a:off x="11838558" y="6525259"/>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Times New Roman"/>
                <a:cs typeface="Times New Roman"/>
              </a:rPr>
              <a:t>36</a:t>
            </a:r>
            <a:endParaRPr sz="1200">
              <a:latin typeface="Times New Roman"/>
              <a:cs typeface="Times New Roman"/>
            </a:endParaRPr>
          </a:p>
        </p:txBody>
      </p:sp>
      <p:pic>
        <p:nvPicPr>
          <p:cNvPr id="4" name="object 4"/>
          <p:cNvPicPr/>
          <p:nvPr/>
        </p:nvPicPr>
        <p:blipFill>
          <a:blip r:embed="rId2" cstate="print"/>
          <a:stretch>
            <a:fillRect/>
          </a:stretch>
        </p:blipFill>
        <p:spPr>
          <a:xfrm>
            <a:off x="3200400" y="2133600"/>
            <a:ext cx="6391275" cy="35623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1345" y="763269"/>
            <a:ext cx="6136005" cy="701040"/>
          </a:xfrm>
          <a:prstGeom prst="rect">
            <a:avLst/>
          </a:prstGeom>
        </p:spPr>
        <p:txBody>
          <a:bodyPr vert="horz" wrap="square" lIns="0" tIns="16510" rIns="0" bIns="0" rtlCol="0">
            <a:spAutoFit/>
          </a:bodyPr>
          <a:lstStyle/>
          <a:p>
            <a:pPr marL="12700">
              <a:lnSpc>
                <a:spcPct val="100000"/>
              </a:lnSpc>
              <a:spcBef>
                <a:spcPts val="130"/>
              </a:spcBef>
            </a:pPr>
            <a:r>
              <a:rPr sz="4400" spc="-80" dirty="0">
                <a:latin typeface="Calibri Light"/>
                <a:cs typeface="Calibri Light"/>
              </a:rPr>
              <a:t>F</a:t>
            </a:r>
            <a:r>
              <a:rPr sz="4400" spc="20" dirty="0">
                <a:latin typeface="Calibri Light"/>
                <a:cs typeface="Calibri Light"/>
              </a:rPr>
              <a:t>a</a:t>
            </a:r>
            <a:r>
              <a:rPr sz="4400" spc="5" dirty="0">
                <a:latin typeface="Calibri Light"/>
                <a:cs typeface="Calibri Light"/>
              </a:rPr>
              <a:t>c</a:t>
            </a:r>
            <a:r>
              <a:rPr sz="4400" spc="10" dirty="0">
                <a:latin typeface="Calibri Light"/>
                <a:cs typeface="Calibri Light"/>
              </a:rPr>
              <a:t>e</a:t>
            </a:r>
            <a:r>
              <a:rPr sz="4400" spc="-270" dirty="0">
                <a:latin typeface="Calibri Light"/>
                <a:cs typeface="Calibri Light"/>
              </a:rPr>
              <a:t> </a:t>
            </a:r>
            <a:r>
              <a:rPr sz="4400" spc="15" dirty="0">
                <a:latin typeface="Calibri Light"/>
                <a:cs typeface="Calibri Light"/>
              </a:rPr>
              <a:t>D</a:t>
            </a:r>
            <a:r>
              <a:rPr sz="4400" spc="75" dirty="0">
                <a:latin typeface="Calibri Light"/>
                <a:cs typeface="Calibri Light"/>
              </a:rPr>
              <a:t>e</a:t>
            </a:r>
            <a:r>
              <a:rPr sz="4400" spc="-100" dirty="0">
                <a:latin typeface="Calibri Light"/>
                <a:cs typeface="Calibri Light"/>
              </a:rPr>
              <a:t>t</a:t>
            </a:r>
            <a:r>
              <a:rPr sz="4400" spc="-5" dirty="0">
                <a:latin typeface="Calibri Light"/>
                <a:cs typeface="Calibri Light"/>
              </a:rPr>
              <a:t>e</a:t>
            </a:r>
            <a:r>
              <a:rPr sz="4400" spc="5" dirty="0">
                <a:latin typeface="Calibri Light"/>
                <a:cs typeface="Calibri Light"/>
              </a:rPr>
              <a:t>c</a:t>
            </a:r>
            <a:r>
              <a:rPr sz="4400" spc="-40" dirty="0">
                <a:latin typeface="Calibri Light"/>
                <a:cs typeface="Calibri Light"/>
              </a:rPr>
              <a:t>t</a:t>
            </a:r>
            <a:r>
              <a:rPr sz="4400" spc="-75" dirty="0">
                <a:latin typeface="Calibri Light"/>
                <a:cs typeface="Calibri Light"/>
              </a:rPr>
              <a:t>i</a:t>
            </a:r>
            <a:r>
              <a:rPr sz="4400" spc="-45" dirty="0">
                <a:latin typeface="Calibri Light"/>
                <a:cs typeface="Calibri Light"/>
              </a:rPr>
              <a:t>o</a:t>
            </a:r>
            <a:r>
              <a:rPr sz="4400" spc="-40" dirty="0">
                <a:latin typeface="Calibri Light"/>
                <a:cs typeface="Calibri Light"/>
              </a:rPr>
              <a:t>n</a:t>
            </a:r>
            <a:r>
              <a:rPr sz="4400" spc="-20" dirty="0">
                <a:latin typeface="Calibri Light"/>
                <a:cs typeface="Calibri Light"/>
              </a:rPr>
              <a:t>/</a:t>
            </a:r>
            <a:r>
              <a:rPr sz="4400" spc="-95" dirty="0">
                <a:latin typeface="Calibri Light"/>
                <a:cs typeface="Calibri Light"/>
              </a:rPr>
              <a:t>R</a:t>
            </a:r>
            <a:r>
              <a:rPr sz="4400" spc="-80" dirty="0">
                <a:latin typeface="Calibri Light"/>
                <a:cs typeface="Calibri Light"/>
              </a:rPr>
              <a:t>ec</a:t>
            </a:r>
            <a:r>
              <a:rPr sz="4400" spc="-45" dirty="0">
                <a:latin typeface="Calibri Light"/>
                <a:cs typeface="Calibri Light"/>
              </a:rPr>
              <a:t>ogn</a:t>
            </a:r>
            <a:r>
              <a:rPr sz="4400" spc="5" dirty="0">
                <a:latin typeface="Calibri Light"/>
                <a:cs typeface="Calibri Light"/>
              </a:rPr>
              <a:t>i</a:t>
            </a:r>
            <a:r>
              <a:rPr sz="4400" spc="-30" dirty="0">
                <a:latin typeface="Calibri Light"/>
                <a:cs typeface="Calibri Light"/>
              </a:rPr>
              <a:t>t</a:t>
            </a:r>
            <a:r>
              <a:rPr sz="4400" spc="-75" dirty="0">
                <a:latin typeface="Calibri Light"/>
                <a:cs typeface="Calibri Light"/>
              </a:rPr>
              <a:t>i</a:t>
            </a:r>
            <a:r>
              <a:rPr sz="4400" spc="-45" dirty="0">
                <a:latin typeface="Calibri Light"/>
                <a:cs typeface="Calibri Light"/>
              </a:rPr>
              <a:t>o</a:t>
            </a:r>
            <a:r>
              <a:rPr sz="4400" spc="15" dirty="0">
                <a:latin typeface="Calibri Light"/>
                <a:cs typeface="Calibri Light"/>
              </a:rPr>
              <a:t>n</a:t>
            </a:r>
            <a:endParaRPr sz="4400">
              <a:latin typeface="Calibri Light"/>
              <a:cs typeface="Calibri Light"/>
            </a:endParaRPr>
          </a:p>
        </p:txBody>
      </p:sp>
      <p:sp>
        <p:nvSpPr>
          <p:cNvPr id="3" name="object 3"/>
          <p:cNvSpPr txBox="1"/>
          <p:nvPr/>
        </p:nvSpPr>
        <p:spPr>
          <a:xfrm>
            <a:off x="11838558" y="6525259"/>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Times New Roman"/>
                <a:cs typeface="Times New Roman"/>
              </a:rPr>
              <a:t>37</a:t>
            </a:r>
            <a:endParaRPr sz="1200">
              <a:latin typeface="Times New Roman"/>
              <a:cs typeface="Times New Roman"/>
            </a:endParaRPr>
          </a:p>
        </p:txBody>
      </p:sp>
      <p:grpSp>
        <p:nvGrpSpPr>
          <p:cNvPr id="4" name="object 4"/>
          <p:cNvGrpSpPr/>
          <p:nvPr/>
        </p:nvGrpSpPr>
        <p:grpSpPr>
          <a:xfrm>
            <a:off x="4146065" y="1876425"/>
            <a:ext cx="2955925" cy="2573655"/>
            <a:chOff x="4146065" y="1876425"/>
            <a:chExt cx="2955925" cy="2573655"/>
          </a:xfrm>
        </p:grpSpPr>
        <p:pic>
          <p:nvPicPr>
            <p:cNvPr id="5" name="object 5"/>
            <p:cNvPicPr/>
            <p:nvPr/>
          </p:nvPicPr>
          <p:blipFill>
            <a:blip r:embed="rId2" cstate="print"/>
            <a:stretch>
              <a:fillRect/>
            </a:stretch>
          </p:blipFill>
          <p:spPr>
            <a:xfrm>
              <a:off x="4146065" y="1876425"/>
              <a:ext cx="2955303" cy="2146609"/>
            </a:xfrm>
            <a:prstGeom prst="rect">
              <a:avLst/>
            </a:prstGeom>
          </p:spPr>
        </p:pic>
        <p:sp>
          <p:nvSpPr>
            <p:cNvPr id="6" name="object 6"/>
            <p:cNvSpPr/>
            <p:nvPr/>
          </p:nvSpPr>
          <p:spPr>
            <a:xfrm>
              <a:off x="5548375" y="3986276"/>
              <a:ext cx="533400" cy="457200"/>
            </a:xfrm>
            <a:custGeom>
              <a:avLst/>
              <a:gdLst/>
              <a:ahLst/>
              <a:cxnLst/>
              <a:rect l="l" t="t" r="r" b="b"/>
              <a:pathLst>
                <a:path w="533400" h="457200">
                  <a:moveTo>
                    <a:pt x="400050" y="0"/>
                  </a:moveTo>
                  <a:lnTo>
                    <a:pt x="133350" y="0"/>
                  </a:lnTo>
                  <a:lnTo>
                    <a:pt x="133350" y="228600"/>
                  </a:lnTo>
                  <a:lnTo>
                    <a:pt x="0" y="228600"/>
                  </a:lnTo>
                  <a:lnTo>
                    <a:pt x="266700" y="457200"/>
                  </a:lnTo>
                  <a:lnTo>
                    <a:pt x="533400" y="228600"/>
                  </a:lnTo>
                  <a:lnTo>
                    <a:pt x="400050" y="228600"/>
                  </a:lnTo>
                  <a:lnTo>
                    <a:pt x="400050" y="0"/>
                  </a:lnTo>
                  <a:close/>
                </a:path>
              </a:pathLst>
            </a:custGeom>
            <a:solidFill>
              <a:srgbClr val="4471C4"/>
            </a:solidFill>
          </p:spPr>
          <p:txBody>
            <a:bodyPr wrap="square" lIns="0" tIns="0" rIns="0" bIns="0" rtlCol="0"/>
            <a:lstStyle/>
            <a:p>
              <a:endParaRPr/>
            </a:p>
          </p:txBody>
        </p:sp>
        <p:sp>
          <p:nvSpPr>
            <p:cNvPr id="7" name="object 7"/>
            <p:cNvSpPr/>
            <p:nvPr/>
          </p:nvSpPr>
          <p:spPr>
            <a:xfrm>
              <a:off x="5548375" y="3986276"/>
              <a:ext cx="533400" cy="457200"/>
            </a:xfrm>
            <a:custGeom>
              <a:avLst/>
              <a:gdLst/>
              <a:ahLst/>
              <a:cxnLst/>
              <a:rect l="l" t="t" r="r" b="b"/>
              <a:pathLst>
                <a:path w="533400" h="457200">
                  <a:moveTo>
                    <a:pt x="0" y="228600"/>
                  </a:moveTo>
                  <a:lnTo>
                    <a:pt x="133350" y="228600"/>
                  </a:lnTo>
                  <a:lnTo>
                    <a:pt x="133350" y="0"/>
                  </a:lnTo>
                  <a:lnTo>
                    <a:pt x="400050" y="0"/>
                  </a:lnTo>
                  <a:lnTo>
                    <a:pt x="400050" y="228600"/>
                  </a:lnTo>
                  <a:lnTo>
                    <a:pt x="533400" y="228600"/>
                  </a:lnTo>
                  <a:lnTo>
                    <a:pt x="266700" y="457200"/>
                  </a:lnTo>
                  <a:lnTo>
                    <a:pt x="0" y="228600"/>
                  </a:lnTo>
                  <a:close/>
                </a:path>
              </a:pathLst>
            </a:custGeom>
            <a:ln w="12700">
              <a:solidFill>
                <a:srgbClr val="2E528F"/>
              </a:solidFill>
            </a:ln>
          </p:spPr>
          <p:txBody>
            <a:bodyPr wrap="square" lIns="0" tIns="0" rIns="0" bIns="0" rtlCol="0"/>
            <a:lstStyle/>
            <a:p>
              <a:endParaRPr/>
            </a:p>
          </p:txBody>
        </p:sp>
      </p:grpSp>
      <p:pic>
        <p:nvPicPr>
          <p:cNvPr id="8" name="object 8"/>
          <p:cNvPicPr/>
          <p:nvPr/>
        </p:nvPicPr>
        <p:blipFill>
          <a:blip r:embed="rId3" cstate="print"/>
          <a:stretch>
            <a:fillRect/>
          </a:stretch>
        </p:blipFill>
        <p:spPr>
          <a:xfrm>
            <a:off x="4267200" y="4562475"/>
            <a:ext cx="3497912" cy="2037813"/>
          </a:xfrm>
          <a:prstGeom prst="rect">
            <a:avLst/>
          </a:prstGeom>
        </p:spPr>
      </p:pic>
      <p:grpSp>
        <p:nvGrpSpPr>
          <p:cNvPr id="9" name="object 9"/>
          <p:cNvGrpSpPr/>
          <p:nvPr/>
        </p:nvGrpSpPr>
        <p:grpSpPr>
          <a:xfrm>
            <a:off x="8075676" y="5361051"/>
            <a:ext cx="469900" cy="469900"/>
            <a:chOff x="8075676" y="5361051"/>
            <a:chExt cx="469900" cy="469900"/>
          </a:xfrm>
        </p:grpSpPr>
        <p:sp>
          <p:nvSpPr>
            <p:cNvPr id="10" name="object 10"/>
            <p:cNvSpPr/>
            <p:nvPr/>
          </p:nvSpPr>
          <p:spPr>
            <a:xfrm>
              <a:off x="8082026" y="5367401"/>
              <a:ext cx="457200" cy="457200"/>
            </a:xfrm>
            <a:custGeom>
              <a:avLst/>
              <a:gdLst/>
              <a:ahLst/>
              <a:cxnLst/>
              <a:rect l="l" t="t" r="r" b="b"/>
              <a:pathLst>
                <a:path w="457200" h="457200">
                  <a:moveTo>
                    <a:pt x="228600" y="0"/>
                  </a:moveTo>
                  <a:lnTo>
                    <a:pt x="228600" y="114300"/>
                  </a:lnTo>
                  <a:lnTo>
                    <a:pt x="0" y="114300"/>
                  </a:lnTo>
                  <a:lnTo>
                    <a:pt x="0" y="342836"/>
                  </a:lnTo>
                  <a:lnTo>
                    <a:pt x="228600" y="342836"/>
                  </a:lnTo>
                  <a:lnTo>
                    <a:pt x="228600" y="457136"/>
                  </a:lnTo>
                  <a:lnTo>
                    <a:pt x="457200" y="228536"/>
                  </a:lnTo>
                  <a:lnTo>
                    <a:pt x="228600" y="0"/>
                  </a:lnTo>
                  <a:close/>
                </a:path>
              </a:pathLst>
            </a:custGeom>
            <a:solidFill>
              <a:srgbClr val="4471C4"/>
            </a:solidFill>
          </p:spPr>
          <p:txBody>
            <a:bodyPr wrap="square" lIns="0" tIns="0" rIns="0" bIns="0" rtlCol="0"/>
            <a:lstStyle/>
            <a:p>
              <a:endParaRPr/>
            </a:p>
          </p:txBody>
        </p:sp>
        <p:sp>
          <p:nvSpPr>
            <p:cNvPr id="11" name="object 11"/>
            <p:cNvSpPr/>
            <p:nvPr/>
          </p:nvSpPr>
          <p:spPr>
            <a:xfrm>
              <a:off x="8082026" y="5367401"/>
              <a:ext cx="457200" cy="457200"/>
            </a:xfrm>
            <a:custGeom>
              <a:avLst/>
              <a:gdLst/>
              <a:ahLst/>
              <a:cxnLst/>
              <a:rect l="l" t="t" r="r" b="b"/>
              <a:pathLst>
                <a:path w="457200" h="457200">
                  <a:moveTo>
                    <a:pt x="0" y="114300"/>
                  </a:moveTo>
                  <a:lnTo>
                    <a:pt x="228600" y="114300"/>
                  </a:lnTo>
                  <a:lnTo>
                    <a:pt x="228600" y="0"/>
                  </a:lnTo>
                  <a:lnTo>
                    <a:pt x="457200" y="228536"/>
                  </a:lnTo>
                  <a:lnTo>
                    <a:pt x="228600" y="457136"/>
                  </a:lnTo>
                  <a:lnTo>
                    <a:pt x="228600" y="342836"/>
                  </a:lnTo>
                  <a:lnTo>
                    <a:pt x="0" y="342836"/>
                  </a:lnTo>
                  <a:lnTo>
                    <a:pt x="0" y="114300"/>
                  </a:lnTo>
                  <a:close/>
                </a:path>
              </a:pathLst>
            </a:custGeom>
            <a:ln w="12700">
              <a:solidFill>
                <a:srgbClr val="2E528F"/>
              </a:solidFill>
            </a:ln>
          </p:spPr>
          <p:txBody>
            <a:bodyPr wrap="square" lIns="0" tIns="0" rIns="0" bIns="0" rtlCol="0"/>
            <a:lstStyle/>
            <a:p>
              <a:endParaRPr/>
            </a:p>
          </p:txBody>
        </p:sp>
      </p:grpSp>
      <p:sp>
        <p:nvSpPr>
          <p:cNvPr id="12" name="object 12"/>
          <p:cNvSpPr txBox="1"/>
          <p:nvPr/>
        </p:nvSpPr>
        <p:spPr>
          <a:xfrm>
            <a:off x="2740025" y="2885122"/>
            <a:ext cx="1251585"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Detection</a:t>
            </a:r>
            <a:endParaRPr sz="2400">
              <a:latin typeface="Calibri"/>
              <a:cs typeface="Calibri"/>
            </a:endParaRPr>
          </a:p>
        </p:txBody>
      </p:sp>
      <p:sp>
        <p:nvSpPr>
          <p:cNvPr id="13" name="object 13"/>
          <p:cNvSpPr txBox="1"/>
          <p:nvPr/>
        </p:nvSpPr>
        <p:spPr>
          <a:xfrm>
            <a:off x="6163564" y="3996372"/>
            <a:ext cx="119888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Matching</a:t>
            </a:r>
            <a:endParaRPr sz="2400">
              <a:latin typeface="Calibri"/>
              <a:cs typeface="Calibri"/>
            </a:endParaRPr>
          </a:p>
        </p:txBody>
      </p:sp>
      <p:sp>
        <p:nvSpPr>
          <p:cNvPr id="14" name="object 14"/>
          <p:cNvSpPr txBox="1"/>
          <p:nvPr/>
        </p:nvSpPr>
        <p:spPr>
          <a:xfrm>
            <a:off x="8772525" y="5387022"/>
            <a:ext cx="1489710" cy="392430"/>
          </a:xfrm>
          <a:prstGeom prst="rect">
            <a:avLst/>
          </a:prstGeom>
        </p:spPr>
        <p:txBody>
          <a:bodyPr vert="horz" wrap="square" lIns="0" tIns="13335" rIns="0" bIns="0" rtlCol="0">
            <a:spAutoFit/>
          </a:bodyPr>
          <a:lstStyle/>
          <a:p>
            <a:pPr marL="12700">
              <a:lnSpc>
                <a:spcPct val="100000"/>
              </a:lnSpc>
              <a:spcBef>
                <a:spcPts val="105"/>
              </a:spcBef>
            </a:pPr>
            <a:r>
              <a:rPr sz="2400" spc="-110" dirty="0">
                <a:latin typeface="Calibri"/>
                <a:cs typeface="Calibri"/>
              </a:rPr>
              <a:t>R</a:t>
            </a:r>
            <a:r>
              <a:rPr sz="2400" dirty="0">
                <a:latin typeface="Calibri"/>
                <a:cs typeface="Calibri"/>
              </a:rPr>
              <a:t>e</a:t>
            </a:r>
            <a:r>
              <a:rPr sz="2400" spc="30" dirty="0">
                <a:latin typeface="Calibri"/>
                <a:cs typeface="Calibri"/>
              </a:rPr>
              <a:t>c</a:t>
            </a:r>
            <a:r>
              <a:rPr sz="2400" dirty="0">
                <a:latin typeface="Calibri"/>
                <a:cs typeface="Calibri"/>
              </a:rPr>
              <a:t>o</a:t>
            </a:r>
            <a:r>
              <a:rPr sz="2400" spc="-10" dirty="0">
                <a:latin typeface="Calibri"/>
                <a:cs typeface="Calibri"/>
              </a:rPr>
              <a:t>g</a:t>
            </a:r>
            <a:r>
              <a:rPr sz="2400" spc="5" dirty="0">
                <a:latin typeface="Calibri"/>
                <a:cs typeface="Calibri"/>
              </a:rPr>
              <a:t>n</a:t>
            </a:r>
            <a:r>
              <a:rPr sz="2400" spc="-30" dirty="0">
                <a:latin typeface="Calibri"/>
                <a:cs typeface="Calibri"/>
              </a:rPr>
              <a:t>i</a:t>
            </a:r>
            <a:r>
              <a:rPr sz="2400" spc="15" dirty="0">
                <a:latin typeface="Calibri"/>
                <a:cs typeface="Calibri"/>
              </a:rPr>
              <a:t>t</a:t>
            </a:r>
            <a:r>
              <a:rPr sz="2400" spc="-30" dirty="0">
                <a:latin typeface="Calibri"/>
                <a:cs typeface="Calibri"/>
              </a:rPr>
              <a:t>i</a:t>
            </a:r>
            <a:r>
              <a:rPr sz="2400" dirty="0">
                <a:latin typeface="Calibri"/>
                <a:cs typeface="Calibri"/>
              </a:rPr>
              <a:t>on</a:t>
            </a:r>
            <a:endParaRPr sz="24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25801" y="763269"/>
            <a:ext cx="5469255" cy="701040"/>
          </a:xfrm>
          <a:prstGeom prst="rect">
            <a:avLst/>
          </a:prstGeom>
        </p:spPr>
        <p:txBody>
          <a:bodyPr vert="horz" wrap="square" lIns="0" tIns="16510" rIns="0" bIns="0" rtlCol="0">
            <a:spAutoFit/>
          </a:bodyPr>
          <a:lstStyle/>
          <a:p>
            <a:pPr marL="12700">
              <a:lnSpc>
                <a:spcPct val="100000"/>
              </a:lnSpc>
              <a:spcBef>
                <a:spcPts val="130"/>
              </a:spcBef>
            </a:pPr>
            <a:r>
              <a:rPr sz="4400" spc="65" dirty="0">
                <a:latin typeface="Calibri Light"/>
                <a:cs typeface="Calibri Light"/>
              </a:rPr>
              <a:t>F</a:t>
            </a:r>
            <a:r>
              <a:rPr sz="4400" spc="70" dirty="0">
                <a:latin typeface="Calibri Light"/>
                <a:cs typeface="Calibri Light"/>
              </a:rPr>
              <a:t>i</a:t>
            </a:r>
            <a:r>
              <a:rPr sz="4400" spc="-45" dirty="0">
                <a:latin typeface="Calibri Light"/>
                <a:cs typeface="Calibri Light"/>
              </a:rPr>
              <a:t>ng</a:t>
            </a:r>
            <a:r>
              <a:rPr sz="4400" spc="-80" dirty="0">
                <a:latin typeface="Calibri Light"/>
                <a:cs typeface="Calibri Light"/>
              </a:rPr>
              <a:t>e</a:t>
            </a:r>
            <a:r>
              <a:rPr sz="4400" spc="-20" dirty="0">
                <a:latin typeface="Calibri Light"/>
                <a:cs typeface="Calibri Light"/>
              </a:rPr>
              <a:t>r</a:t>
            </a:r>
            <a:r>
              <a:rPr sz="4400" spc="-40" dirty="0">
                <a:latin typeface="Calibri Light"/>
                <a:cs typeface="Calibri Light"/>
              </a:rPr>
              <a:t>p</a:t>
            </a:r>
            <a:r>
              <a:rPr sz="4400" spc="-20" dirty="0">
                <a:latin typeface="Calibri Light"/>
                <a:cs typeface="Calibri Light"/>
              </a:rPr>
              <a:t>r</a:t>
            </a:r>
            <a:r>
              <a:rPr sz="4400" spc="-75" dirty="0">
                <a:latin typeface="Calibri Light"/>
                <a:cs typeface="Calibri Light"/>
              </a:rPr>
              <a:t>i</a:t>
            </a:r>
            <a:r>
              <a:rPr sz="4400" spc="-114" dirty="0">
                <a:latin typeface="Calibri Light"/>
                <a:cs typeface="Calibri Light"/>
              </a:rPr>
              <a:t>n</a:t>
            </a:r>
            <a:r>
              <a:rPr sz="4400" spc="5" dirty="0">
                <a:latin typeface="Calibri Light"/>
                <a:cs typeface="Calibri Light"/>
              </a:rPr>
              <a:t>t</a:t>
            </a:r>
            <a:r>
              <a:rPr sz="4400" spc="-280" dirty="0">
                <a:latin typeface="Calibri Light"/>
                <a:cs typeface="Calibri Light"/>
              </a:rPr>
              <a:t> </a:t>
            </a:r>
            <a:r>
              <a:rPr sz="4400" spc="40" dirty="0">
                <a:latin typeface="Calibri Light"/>
                <a:cs typeface="Calibri Light"/>
              </a:rPr>
              <a:t>C</a:t>
            </a:r>
            <a:r>
              <a:rPr sz="4400" spc="70" dirty="0">
                <a:latin typeface="Calibri Light"/>
                <a:cs typeface="Calibri Light"/>
              </a:rPr>
              <a:t>l</a:t>
            </a:r>
            <a:r>
              <a:rPr sz="4400" spc="20" dirty="0">
                <a:latin typeface="Calibri Light"/>
                <a:cs typeface="Calibri Light"/>
              </a:rPr>
              <a:t>a</a:t>
            </a:r>
            <a:r>
              <a:rPr sz="4400" spc="-60" dirty="0">
                <a:latin typeface="Calibri Light"/>
                <a:cs typeface="Calibri Light"/>
              </a:rPr>
              <a:t>ss</a:t>
            </a:r>
            <a:r>
              <a:rPr sz="4400" spc="5" dirty="0">
                <a:latin typeface="Calibri Light"/>
                <a:cs typeface="Calibri Light"/>
              </a:rPr>
              <a:t>i</a:t>
            </a:r>
            <a:r>
              <a:rPr sz="4400" spc="-50" dirty="0">
                <a:latin typeface="Calibri Light"/>
                <a:cs typeface="Calibri Light"/>
              </a:rPr>
              <a:t>f</a:t>
            </a:r>
            <a:r>
              <a:rPr sz="4400" spc="5" dirty="0">
                <a:latin typeface="Calibri Light"/>
                <a:cs typeface="Calibri Light"/>
              </a:rPr>
              <a:t>i</a:t>
            </a:r>
            <a:r>
              <a:rPr sz="4400" spc="-80" dirty="0">
                <a:latin typeface="Calibri Light"/>
                <a:cs typeface="Calibri Light"/>
              </a:rPr>
              <a:t>c</a:t>
            </a:r>
            <a:r>
              <a:rPr sz="4400" spc="-55" dirty="0">
                <a:latin typeface="Calibri Light"/>
                <a:cs typeface="Calibri Light"/>
              </a:rPr>
              <a:t>a</a:t>
            </a:r>
            <a:r>
              <a:rPr sz="4400" spc="-25" dirty="0">
                <a:latin typeface="Calibri Light"/>
                <a:cs typeface="Calibri Light"/>
              </a:rPr>
              <a:t>t</a:t>
            </a:r>
            <a:r>
              <a:rPr sz="4400" spc="5" dirty="0">
                <a:latin typeface="Calibri Light"/>
                <a:cs typeface="Calibri Light"/>
              </a:rPr>
              <a:t>i</a:t>
            </a:r>
            <a:r>
              <a:rPr sz="4400" spc="-50" dirty="0">
                <a:latin typeface="Calibri Light"/>
                <a:cs typeface="Calibri Light"/>
              </a:rPr>
              <a:t>o</a:t>
            </a:r>
            <a:r>
              <a:rPr sz="4400" spc="15" dirty="0">
                <a:latin typeface="Calibri Light"/>
                <a:cs typeface="Calibri Light"/>
              </a:rPr>
              <a:t>n</a:t>
            </a:r>
            <a:endParaRPr sz="4400">
              <a:latin typeface="Calibri Light"/>
              <a:cs typeface="Calibri Light"/>
            </a:endParaRPr>
          </a:p>
        </p:txBody>
      </p:sp>
      <p:sp>
        <p:nvSpPr>
          <p:cNvPr id="3" name="object 3"/>
          <p:cNvSpPr txBox="1"/>
          <p:nvPr/>
        </p:nvSpPr>
        <p:spPr>
          <a:xfrm>
            <a:off x="11838558" y="6525259"/>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Times New Roman"/>
                <a:cs typeface="Times New Roman"/>
              </a:rPr>
              <a:t>38</a:t>
            </a:r>
            <a:endParaRPr sz="1200">
              <a:latin typeface="Times New Roman"/>
              <a:cs typeface="Times New Roman"/>
            </a:endParaRPr>
          </a:p>
        </p:txBody>
      </p:sp>
      <p:pic>
        <p:nvPicPr>
          <p:cNvPr id="4" name="object 4"/>
          <p:cNvPicPr/>
          <p:nvPr/>
        </p:nvPicPr>
        <p:blipFill>
          <a:blip r:embed="rId2" cstate="print"/>
          <a:stretch>
            <a:fillRect/>
          </a:stretch>
        </p:blipFill>
        <p:spPr>
          <a:xfrm>
            <a:off x="2531591" y="2385347"/>
            <a:ext cx="7018634" cy="3841419"/>
          </a:xfrm>
          <a:prstGeom prst="rect">
            <a:avLst/>
          </a:prstGeom>
        </p:spPr>
      </p:pic>
      <p:sp>
        <p:nvSpPr>
          <p:cNvPr id="5" name="object 5"/>
          <p:cNvSpPr txBox="1"/>
          <p:nvPr/>
        </p:nvSpPr>
        <p:spPr>
          <a:xfrm>
            <a:off x="3205479" y="1768855"/>
            <a:ext cx="557022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I</a:t>
            </a:r>
            <a:r>
              <a:rPr sz="2400" spc="20" dirty="0">
                <a:latin typeface="Calibri"/>
                <a:cs typeface="Calibri"/>
              </a:rPr>
              <a:t>m</a:t>
            </a:r>
            <a:r>
              <a:rPr sz="2400" spc="5" dirty="0">
                <a:latin typeface="Calibri"/>
                <a:cs typeface="Calibri"/>
              </a:rPr>
              <a:t>p</a:t>
            </a:r>
            <a:r>
              <a:rPr sz="2400" dirty="0">
                <a:latin typeface="Calibri"/>
                <a:cs typeface="Calibri"/>
              </a:rPr>
              <a:t>o</a:t>
            </a:r>
            <a:r>
              <a:rPr sz="2400" spc="-15" dirty="0">
                <a:latin typeface="Calibri"/>
                <a:cs typeface="Calibri"/>
              </a:rPr>
              <a:t>r</a:t>
            </a:r>
            <a:r>
              <a:rPr sz="2400" spc="15" dirty="0">
                <a:latin typeface="Calibri"/>
                <a:cs typeface="Calibri"/>
              </a:rPr>
              <a:t>t</a:t>
            </a:r>
            <a:r>
              <a:rPr sz="2400" spc="-30" dirty="0">
                <a:latin typeface="Calibri"/>
                <a:cs typeface="Calibri"/>
              </a:rPr>
              <a:t>a</a:t>
            </a:r>
            <a:r>
              <a:rPr sz="2400" spc="5" dirty="0">
                <a:latin typeface="Calibri"/>
                <a:cs typeface="Calibri"/>
              </a:rPr>
              <a:t>n</a:t>
            </a:r>
            <a:r>
              <a:rPr sz="2400" dirty="0">
                <a:latin typeface="Calibri"/>
                <a:cs typeface="Calibri"/>
              </a:rPr>
              <a:t>t</a:t>
            </a:r>
            <a:r>
              <a:rPr sz="2400" spc="-155" dirty="0">
                <a:latin typeface="Calibri"/>
                <a:cs typeface="Calibri"/>
              </a:rPr>
              <a:t> </a:t>
            </a:r>
            <a:r>
              <a:rPr sz="2400" spc="30" dirty="0">
                <a:latin typeface="Calibri"/>
                <a:cs typeface="Calibri"/>
              </a:rPr>
              <a:t>s</a:t>
            </a:r>
            <a:r>
              <a:rPr sz="2400" spc="15" dirty="0">
                <a:latin typeface="Calibri"/>
                <a:cs typeface="Calibri"/>
              </a:rPr>
              <a:t>t</a:t>
            </a:r>
            <a:r>
              <a:rPr sz="2400" dirty="0">
                <a:latin typeface="Calibri"/>
                <a:cs typeface="Calibri"/>
              </a:rPr>
              <a:t>ep</a:t>
            </a:r>
            <a:r>
              <a:rPr sz="2400" spc="-80" dirty="0">
                <a:latin typeface="Calibri"/>
                <a:cs typeface="Calibri"/>
              </a:rPr>
              <a:t> </a:t>
            </a:r>
            <a:r>
              <a:rPr sz="2400" spc="-60" dirty="0">
                <a:latin typeface="Calibri"/>
                <a:cs typeface="Calibri"/>
              </a:rPr>
              <a:t>f</a:t>
            </a:r>
            <a:r>
              <a:rPr sz="2400" dirty="0">
                <a:latin typeface="Calibri"/>
                <a:cs typeface="Calibri"/>
              </a:rPr>
              <a:t>or</a:t>
            </a:r>
            <a:r>
              <a:rPr sz="2400" spc="-35" dirty="0">
                <a:latin typeface="Calibri"/>
                <a:cs typeface="Calibri"/>
              </a:rPr>
              <a:t> </a:t>
            </a:r>
            <a:r>
              <a:rPr sz="2400" spc="30" dirty="0">
                <a:latin typeface="Calibri"/>
                <a:cs typeface="Calibri"/>
              </a:rPr>
              <a:t>s</a:t>
            </a:r>
            <a:r>
              <a:rPr sz="2400" spc="5" dirty="0">
                <a:latin typeface="Calibri"/>
                <a:cs typeface="Calibri"/>
              </a:rPr>
              <a:t>p</a:t>
            </a:r>
            <a:r>
              <a:rPr sz="2400" dirty="0">
                <a:latin typeface="Calibri"/>
                <a:cs typeface="Calibri"/>
              </a:rPr>
              <a:t>ee</a:t>
            </a:r>
            <a:r>
              <a:rPr sz="2400" spc="15" dirty="0">
                <a:latin typeface="Calibri"/>
                <a:cs typeface="Calibri"/>
              </a:rPr>
              <a:t>d</a:t>
            </a:r>
            <a:r>
              <a:rPr sz="2400" spc="-30" dirty="0">
                <a:latin typeface="Calibri"/>
                <a:cs typeface="Calibri"/>
              </a:rPr>
              <a:t>i</a:t>
            </a:r>
            <a:r>
              <a:rPr sz="2400" spc="5" dirty="0">
                <a:latin typeface="Calibri"/>
                <a:cs typeface="Calibri"/>
              </a:rPr>
              <a:t>n</a:t>
            </a:r>
            <a:r>
              <a:rPr sz="2400" dirty="0">
                <a:latin typeface="Calibri"/>
                <a:cs typeface="Calibri"/>
              </a:rPr>
              <a:t>g</a:t>
            </a:r>
            <a:r>
              <a:rPr sz="2400" spc="-25" dirty="0">
                <a:latin typeface="Calibri"/>
                <a:cs typeface="Calibri"/>
              </a:rPr>
              <a:t> </a:t>
            </a:r>
            <a:r>
              <a:rPr sz="2400" spc="5" dirty="0">
                <a:latin typeface="Calibri"/>
                <a:cs typeface="Calibri"/>
              </a:rPr>
              <a:t>u</a:t>
            </a:r>
            <a:r>
              <a:rPr sz="2400" dirty="0">
                <a:latin typeface="Calibri"/>
                <a:cs typeface="Calibri"/>
              </a:rPr>
              <a:t>p</a:t>
            </a:r>
            <a:r>
              <a:rPr sz="2400" spc="-85" dirty="0">
                <a:latin typeface="Calibri"/>
                <a:cs typeface="Calibri"/>
              </a:rPr>
              <a:t> </a:t>
            </a:r>
            <a:r>
              <a:rPr sz="2400" spc="-30" dirty="0">
                <a:latin typeface="Calibri"/>
                <a:cs typeface="Calibri"/>
              </a:rPr>
              <a:t>i</a:t>
            </a:r>
            <a:r>
              <a:rPr sz="2400" spc="5" dirty="0">
                <a:latin typeface="Calibri"/>
                <a:cs typeface="Calibri"/>
              </a:rPr>
              <a:t>d</a:t>
            </a:r>
            <a:r>
              <a:rPr sz="2400" dirty="0">
                <a:latin typeface="Calibri"/>
                <a:cs typeface="Calibri"/>
              </a:rPr>
              <a:t>e</a:t>
            </a:r>
            <a:r>
              <a:rPr sz="2400" spc="10" dirty="0">
                <a:latin typeface="Calibri"/>
                <a:cs typeface="Calibri"/>
              </a:rPr>
              <a:t>n</a:t>
            </a:r>
            <a:r>
              <a:rPr sz="2400" spc="15" dirty="0">
                <a:latin typeface="Calibri"/>
                <a:cs typeface="Calibri"/>
              </a:rPr>
              <a:t>t</a:t>
            </a:r>
            <a:r>
              <a:rPr sz="2400" spc="-30" dirty="0">
                <a:latin typeface="Calibri"/>
                <a:cs typeface="Calibri"/>
              </a:rPr>
              <a:t>i</a:t>
            </a:r>
            <a:r>
              <a:rPr sz="2400" spc="10" dirty="0">
                <a:latin typeface="Calibri"/>
                <a:cs typeface="Calibri"/>
              </a:rPr>
              <a:t>f</a:t>
            </a:r>
            <a:r>
              <a:rPr sz="2400" spc="-30" dirty="0">
                <a:latin typeface="Calibri"/>
                <a:cs typeface="Calibri"/>
              </a:rPr>
              <a:t>i</a:t>
            </a:r>
            <a:r>
              <a:rPr sz="2400" spc="30" dirty="0">
                <a:latin typeface="Calibri"/>
                <a:cs typeface="Calibri"/>
              </a:rPr>
              <a:t>c</a:t>
            </a:r>
            <a:r>
              <a:rPr sz="2400" spc="-30" dirty="0">
                <a:latin typeface="Calibri"/>
                <a:cs typeface="Calibri"/>
              </a:rPr>
              <a:t>a</a:t>
            </a:r>
            <a:r>
              <a:rPr sz="2400" spc="15" dirty="0">
                <a:latin typeface="Calibri"/>
                <a:cs typeface="Calibri"/>
              </a:rPr>
              <a:t>t</a:t>
            </a:r>
            <a:r>
              <a:rPr sz="2400" spc="-30" dirty="0">
                <a:latin typeface="Calibri"/>
                <a:cs typeface="Calibri"/>
              </a:rPr>
              <a:t>i</a:t>
            </a:r>
            <a:r>
              <a:rPr sz="2400" dirty="0">
                <a:latin typeface="Calibri"/>
                <a:cs typeface="Calibri"/>
              </a:rPr>
              <a:t>on</a:t>
            </a:r>
            <a:endParaRPr sz="24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8026" y="763269"/>
            <a:ext cx="4795520" cy="701040"/>
          </a:xfrm>
          <a:prstGeom prst="rect">
            <a:avLst/>
          </a:prstGeom>
        </p:spPr>
        <p:txBody>
          <a:bodyPr vert="horz" wrap="square" lIns="0" tIns="16510" rIns="0" bIns="0" rtlCol="0">
            <a:spAutoFit/>
          </a:bodyPr>
          <a:lstStyle/>
          <a:p>
            <a:pPr marL="12700">
              <a:lnSpc>
                <a:spcPct val="100000"/>
              </a:lnSpc>
              <a:spcBef>
                <a:spcPts val="130"/>
              </a:spcBef>
            </a:pPr>
            <a:r>
              <a:rPr sz="4400" spc="65" dirty="0">
                <a:latin typeface="Calibri Light"/>
                <a:cs typeface="Calibri Light"/>
              </a:rPr>
              <a:t>A</a:t>
            </a:r>
            <a:r>
              <a:rPr sz="4400" spc="30" dirty="0">
                <a:latin typeface="Calibri Light"/>
                <a:cs typeface="Calibri Light"/>
              </a:rPr>
              <a:t>u</a:t>
            </a:r>
            <a:r>
              <a:rPr sz="4400" spc="-25" dirty="0">
                <a:latin typeface="Calibri Light"/>
                <a:cs typeface="Calibri Light"/>
              </a:rPr>
              <a:t>t</a:t>
            </a:r>
            <a:r>
              <a:rPr sz="4400" spc="-45" dirty="0">
                <a:latin typeface="Calibri Light"/>
                <a:cs typeface="Calibri Light"/>
              </a:rPr>
              <a:t>o</a:t>
            </a:r>
            <a:r>
              <a:rPr sz="4400" spc="-40" dirty="0">
                <a:latin typeface="Calibri Light"/>
                <a:cs typeface="Calibri Light"/>
              </a:rPr>
              <a:t>n</a:t>
            </a:r>
            <a:r>
              <a:rPr sz="4400" spc="-45" dirty="0">
                <a:latin typeface="Calibri Light"/>
                <a:cs typeface="Calibri Light"/>
              </a:rPr>
              <a:t>o</a:t>
            </a:r>
            <a:r>
              <a:rPr sz="4400" spc="-110" dirty="0">
                <a:latin typeface="Calibri Light"/>
                <a:cs typeface="Calibri Light"/>
              </a:rPr>
              <a:t>m</a:t>
            </a:r>
            <a:r>
              <a:rPr sz="4400" spc="-45" dirty="0">
                <a:latin typeface="Calibri Light"/>
                <a:cs typeface="Calibri Light"/>
              </a:rPr>
              <a:t>o</a:t>
            </a:r>
            <a:r>
              <a:rPr sz="4400" spc="-40" dirty="0">
                <a:latin typeface="Calibri Light"/>
                <a:cs typeface="Calibri Light"/>
              </a:rPr>
              <a:t>u</a:t>
            </a:r>
            <a:r>
              <a:rPr sz="4400" spc="10" dirty="0">
                <a:latin typeface="Calibri Light"/>
                <a:cs typeface="Calibri Light"/>
              </a:rPr>
              <a:t>s</a:t>
            </a:r>
            <a:r>
              <a:rPr sz="4400" spc="-315" dirty="0">
                <a:latin typeface="Calibri Light"/>
                <a:cs typeface="Calibri Light"/>
              </a:rPr>
              <a:t> </a:t>
            </a:r>
            <a:r>
              <a:rPr sz="4400" spc="-50" dirty="0">
                <a:latin typeface="Calibri Light"/>
                <a:cs typeface="Calibri Light"/>
              </a:rPr>
              <a:t>S</a:t>
            </a:r>
            <a:r>
              <a:rPr sz="4400" spc="10" dirty="0">
                <a:latin typeface="Calibri Light"/>
                <a:cs typeface="Calibri Light"/>
              </a:rPr>
              <a:t>y</a:t>
            </a:r>
            <a:r>
              <a:rPr sz="4400" spc="-60" dirty="0">
                <a:latin typeface="Calibri Light"/>
                <a:cs typeface="Calibri Light"/>
              </a:rPr>
              <a:t>s</a:t>
            </a:r>
            <a:r>
              <a:rPr sz="4400" spc="-25" dirty="0">
                <a:latin typeface="Calibri Light"/>
                <a:cs typeface="Calibri Light"/>
              </a:rPr>
              <a:t>t</a:t>
            </a:r>
            <a:r>
              <a:rPr sz="4400" spc="-5" dirty="0">
                <a:latin typeface="Calibri Light"/>
                <a:cs typeface="Calibri Light"/>
              </a:rPr>
              <a:t>e</a:t>
            </a:r>
            <a:r>
              <a:rPr sz="4400" spc="-110" dirty="0">
                <a:latin typeface="Calibri Light"/>
                <a:cs typeface="Calibri Light"/>
              </a:rPr>
              <a:t>m</a:t>
            </a:r>
            <a:r>
              <a:rPr sz="4400" spc="10" dirty="0">
                <a:latin typeface="Calibri Light"/>
                <a:cs typeface="Calibri Light"/>
              </a:rPr>
              <a:t>s</a:t>
            </a:r>
            <a:endParaRPr sz="4400">
              <a:latin typeface="Calibri Light"/>
              <a:cs typeface="Calibri Light"/>
            </a:endParaRPr>
          </a:p>
        </p:txBody>
      </p:sp>
      <p:sp>
        <p:nvSpPr>
          <p:cNvPr id="3" name="object 3"/>
          <p:cNvSpPr txBox="1"/>
          <p:nvPr/>
        </p:nvSpPr>
        <p:spPr>
          <a:xfrm>
            <a:off x="11838558" y="6525259"/>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Times New Roman"/>
                <a:cs typeface="Times New Roman"/>
              </a:rPr>
              <a:t>39</a:t>
            </a:r>
            <a:endParaRPr sz="1200">
              <a:latin typeface="Times New Roman"/>
              <a:cs typeface="Times New Roman"/>
            </a:endParaRPr>
          </a:p>
        </p:txBody>
      </p:sp>
      <p:pic>
        <p:nvPicPr>
          <p:cNvPr id="4" name="object 4"/>
          <p:cNvPicPr/>
          <p:nvPr/>
        </p:nvPicPr>
        <p:blipFill>
          <a:blip r:embed="rId2" cstate="print"/>
          <a:stretch>
            <a:fillRect/>
          </a:stretch>
        </p:blipFill>
        <p:spPr>
          <a:xfrm>
            <a:off x="2667000" y="3733800"/>
            <a:ext cx="2315802" cy="2105016"/>
          </a:xfrm>
          <a:prstGeom prst="rect">
            <a:avLst/>
          </a:prstGeom>
        </p:spPr>
      </p:pic>
      <p:pic>
        <p:nvPicPr>
          <p:cNvPr id="5" name="object 5"/>
          <p:cNvPicPr/>
          <p:nvPr/>
        </p:nvPicPr>
        <p:blipFill>
          <a:blip r:embed="rId3" cstate="print"/>
          <a:stretch>
            <a:fillRect/>
          </a:stretch>
        </p:blipFill>
        <p:spPr>
          <a:xfrm>
            <a:off x="5486400" y="2847975"/>
            <a:ext cx="3200400" cy="1314450"/>
          </a:xfrm>
          <a:prstGeom prst="rect">
            <a:avLst/>
          </a:prstGeom>
        </p:spPr>
      </p:pic>
      <p:sp>
        <p:nvSpPr>
          <p:cNvPr id="6" name="object 6"/>
          <p:cNvSpPr txBox="1"/>
          <p:nvPr/>
        </p:nvSpPr>
        <p:spPr>
          <a:xfrm>
            <a:off x="3774059" y="1853628"/>
            <a:ext cx="4203065" cy="754380"/>
          </a:xfrm>
          <a:prstGeom prst="rect">
            <a:avLst/>
          </a:prstGeom>
        </p:spPr>
        <p:txBody>
          <a:bodyPr vert="horz" wrap="square" lIns="0" tIns="12700" rIns="0" bIns="0" rtlCol="0">
            <a:spAutoFit/>
          </a:bodyPr>
          <a:lstStyle/>
          <a:p>
            <a:pPr marL="12700">
              <a:lnSpc>
                <a:spcPts val="2865"/>
              </a:lnSpc>
              <a:spcBef>
                <a:spcPts val="100"/>
              </a:spcBef>
            </a:pPr>
            <a:r>
              <a:rPr sz="2400" spc="-15" dirty="0">
                <a:latin typeface="Calibri"/>
                <a:cs typeface="Calibri"/>
              </a:rPr>
              <a:t>O</a:t>
            </a:r>
            <a:r>
              <a:rPr sz="2400" spc="10" dirty="0">
                <a:latin typeface="Calibri"/>
                <a:cs typeface="Calibri"/>
              </a:rPr>
              <a:t>b</a:t>
            </a:r>
            <a:r>
              <a:rPr sz="2400" spc="35" dirty="0">
                <a:latin typeface="Calibri"/>
                <a:cs typeface="Calibri"/>
              </a:rPr>
              <a:t>s</a:t>
            </a:r>
            <a:r>
              <a:rPr sz="2400" spc="15" dirty="0">
                <a:latin typeface="Calibri"/>
                <a:cs typeface="Calibri"/>
              </a:rPr>
              <a:t>t</a:t>
            </a:r>
            <a:r>
              <a:rPr sz="2400" spc="-25" dirty="0">
                <a:latin typeface="Calibri"/>
                <a:cs typeface="Calibri"/>
              </a:rPr>
              <a:t>a</a:t>
            </a:r>
            <a:r>
              <a:rPr sz="2400" spc="30" dirty="0">
                <a:latin typeface="Calibri"/>
                <a:cs typeface="Calibri"/>
              </a:rPr>
              <a:t>c</a:t>
            </a:r>
            <a:r>
              <a:rPr sz="2400" spc="-25" dirty="0">
                <a:latin typeface="Calibri"/>
                <a:cs typeface="Calibri"/>
              </a:rPr>
              <a:t>l</a:t>
            </a:r>
            <a:r>
              <a:rPr sz="2400" dirty="0">
                <a:latin typeface="Calibri"/>
                <a:cs typeface="Calibri"/>
              </a:rPr>
              <a:t>e</a:t>
            </a:r>
            <a:r>
              <a:rPr sz="2400" spc="-85" dirty="0">
                <a:latin typeface="Calibri"/>
                <a:cs typeface="Calibri"/>
              </a:rPr>
              <a:t> </a:t>
            </a:r>
            <a:r>
              <a:rPr sz="2400" spc="10" dirty="0">
                <a:latin typeface="Calibri"/>
                <a:cs typeface="Calibri"/>
              </a:rPr>
              <a:t>d</a:t>
            </a:r>
            <a:r>
              <a:rPr sz="2400" dirty="0">
                <a:latin typeface="Calibri"/>
                <a:cs typeface="Calibri"/>
              </a:rPr>
              <a:t>e</a:t>
            </a:r>
            <a:r>
              <a:rPr sz="2400" spc="25" dirty="0">
                <a:latin typeface="Calibri"/>
                <a:cs typeface="Calibri"/>
              </a:rPr>
              <a:t>t</a:t>
            </a:r>
            <a:r>
              <a:rPr sz="2400" dirty="0">
                <a:latin typeface="Calibri"/>
                <a:cs typeface="Calibri"/>
              </a:rPr>
              <a:t>e</a:t>
            </a:r>
            <a:r>
              <a:rPr sz="2400" spc="40" dirty="0">
                <a:latin typeface="Calibri"/>
                <a:cs typeface="Calibri"/>
              </a:rPr>
              <a:t>c</a:t>
            </a:r>
            <a:r>
              <a:rPr sz="2400" spc="15" dirty="0">
                <a:latin typeface="Calibri"/>
                <a:cs typeface="Calibri"/>
              </a:rPr>
              <a:t>t</a:t>
            </a:r>
            <a:r>
              <a:rPr sz="2400" spc="-25" dirty="0">
                <a:latin typeface="Calibri"/>
                <a:cs typeface="Calibri"/>
              </a:rPr>
              <a:t>i</a:t>
            </a:r>
            <a:r>
              <a:rPr sz="2400" spc="5" dirty="0">
                <a:latin typeface="Calibri"/>
                <a:cs typeface="Calibri"/>
              </a:rPr>
              <a:t>o</a:t>
            </a:r>
            <a:r>
              <a:rPr sz="2400" dirty="0">
                <a:latin typeface="Calibri"/>
                <a:cs typeface="Calibri"/>
              </a:rPr>
              <a:t>n</a:t>
            </a:r>
            <a:r>
              <a:rPr sz="2400" spc="-155" dirty="0">
                <a:latin typeface="Calibri"/>
                <a:cs typeface="Calibri"/>
              </a:rPr>
              <a:t> </a:t>
            </a:r>
            <a:r>
              <a:rPr sz="2400" spc="-25" dirty="0">
                <a:latin typeface="Calibri"/>
                <a:cs typeface="Calibri"/>
              </a:rPr>
              <a:t>a</a:t>
            </a:r>
            <a:r>
              <a:rPr sz="2400" spc="10" dirty="0">
                <a:latin typeface="Calibri"/>
                <a:cs typeface="Calibri"/>
              </a:rPr>
              <a:t>n</a:t>
            </a:r>
            <a:r>
              <a:rPr sz="2400" dirty="0">
                <a:latin typeface="Calibri"/>
                <a:cs typeface="Calibri"/>
              </a:rPr>
              <a:t>d</a:t>
            </a:r>
            <a:r>
              <a:rPr sz="2400" spc="-5" dirty="0">
                <a:latin typeface="Calibri"/>
                <a:cs typeface="Calibri"/>
              </a:rPr>
              <a:t> </a:t>
            </a:r>
            <a:r>
              <a:rPr sz="2400" spc="-100" dirty="0">
                <a:latin typeface="Calibri"/>
                <a:cs typeface="Calibri"/>
              </a:rPr>
              <a:t>a</a:t>
            </a:r>
            <a:r>
              <a:rPr sz="2400" spc="-35" dirty="0">
                <a:latin typeface="Calibri"/>
                <a:cs typeface="Calibri"/>
              </a:rPr>
              <a:t>v</a:t>
            </a:r>
            <a:r>
              <a:rPr sz="2400" spc="5" dirty="0">
                <a:latin typeface="Calibri"/>
                <a:cs typeface="Calibri"/>
              </a:rPr>
              <a:t>o</a:t>
            </a:r>
            <a:r>
              <a:rPr sz="2400" spc="-25" dirty="0">
                <a:latin typeface="Calibri"/>
                <a:cs typeface="Calibri"/>
              </a:rPr>
              <a:t>i</a:t>
            </a:r>
            <a:r>
              <a:rPr sz="2400" spc="10" dirty="0">
                <a:latin typeface="Calibri"/>
                <a:cs typeface="Calibri"/>
              </a:rPr>
              <a:t>d</a:t>
            </a:r>
            <a:r>
              <a:rPr sz="2400" spc="-25" dirty="0">
                <a:latin typeface="Calibri"/>
                <a:cs typeface="Calibri"/>
              </a:rPr>
              <a:t>a</a:t>
            </a:r>
            <a:r>
              <a:rPr sz="2400" spc="10" dirty="0">
                <a:latin typeface="Calibri"/>
                <a:cs typeface="Calibri"/>
              </a:rPr>
              <a:t>n</a:t>
            </a:r>
            <a:r>
              <a:rPr sz="2400" spc="30" dirty="0">
                <a:latin typeface="Calibri"/>
                <a:cs typeface="Calibri"/>
              </a:rPr>
              <a:t>c</a:t>
            </a:r>
            <a:r>
              <a:rPr sz="2400" dirty="0">
                <a:latin typeface="Calibri"/>
                <a:cs typeface="Calibri"/>
              </a:rPr>
              <a:t>e</a:t>
            </a:r>
            <a:endParaRPr sz="2400">
              <a:latin typeface="Calibri"/>
              <a:cs typeface="Calibri"/>
            </a:endParaRPr>
          </a:p>
          <a:p>
            <a:pPr marL="765810">
              <a:lnSpc>
                <a:spcPts val="2865"/>
              </a:lnSpc>
            </a:pPr>
            <a:r>
              <a:rPr sz="2400" spc="10" dirty="0">
                <a:latin typeface="Calibri"/>
                <a:cs typeface="Calibri"/>
              </a:rPr>
              <a:t>Object</a:t>
            </a:r>
            <a:r>
              <a:rPr sz="2400" spc="-114" dirty="0">
                <a:latin typeface="Calibri"/>
                <a:cs typeface="Calibri"/>
              </a:rPr>
              <a:t> </a:t>
            </a:r>
            <a:r>
              <a:rPr sz="2400" dirty="0">
                <a:latin typeface="Calibri"/>
                <a:cs typeface="Calibri"/>
              </a:rPr>
              <a:t>recognition</a:t>
            </a:r>
            <a:endParaRPr sz="2400">
              <a:latin typeface="Calibri"/>
              <a:cs typeface="Calibri"/>
            </a:endParaRPr>
          </a:p>
        </p:txBody>
      </p:sp>
      <p:pic>
        <p:nvPicPr>
          <p:cNvPr id="7" name="object 7"/>
          <p:cNvPicPr/>
          <p:nvPr/>
        </p:nvPicPr>
        <p:blipFill>
          <a:blip r:embed="rId4" cstate="print"/>
          <a:stretch>
            <a:fillRect/>
          </a:stretch>
        </p:blipFill>
        <p:spPr>
          <a:xfrm>
            <a:off x="6105525" y="4419600"/>
            <a:ext cx="2381250" cy="1905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60725" y="763269"/>
            <a:ext cx="4615815" cy="701040"/>
          </a:xfrm>
          <a:prstGeom prst="rect">
            <a:avLst/>
          </a:prstGeom>
        </p:spPr>
        <p:txBody>
          <a:bodyPr vert="horz" wrap="square" lIns="0" tIns="16510" rIns="0" bIns="0" rtlCol="0">
            <a:spAutoFit/>
          </a:bodyPr>
          <a:lstStyle/>
          <a:p>
            <a:pPr marL="12700">
              <a:lnSpc>
                <a:spcPct val="100000"/>
              </a:lnSpc>
              <a:spcBef>
                <a:spcPts val="130"/>
              </a:spcBef>
            </a:pPr>
            <a:r>
              <a:rPr sz="4400" spc="25" dirty="0">
                <a:latin typeface="Calibri Light"/>
                <a:cs typeface="Calibri Light"/>
              </a:rPr>
              <a:t>M</a:t>
            </a:r>
            <a:r>
              <a:rPr sz="4400" spc="75" dirty="0">
                <a:latin typeface="Calibri Light"/>
                <a:cs typeface="Calibri Light"/>
              </a:rPr>
              <a:t>e</a:t>
            </a:r>
            <a:r>
              <a:rPr sz="4400" spc="-40" dirty="0">
                <a:latin typeface="Calibri Light"/>
                <a:cs typeface="Calibri Light"/>
              </a:rPr>
              <a:t>d</a:t>
            </a:r>
            <a:r>
              <a:rPr sz="4400" spc="5" dirty="0">
                <a:latin typeface="Calibri Light"/>
                <a:cs typeface="Calibri Light"/>
              </a:rPr>
              <a:t>i</a:t>
            </a:r>
            <a:r>
              <a:rPr sz="4400" spc="-80" dirty="0">
                <a:latin typeface="Calibri Light"/>
                <a:cs typeface="Calibri Light"/>
              </a:rPr>
              <a:t>c</a:t>
            </a:r>
            <a:r>
              <a:rPr sz="4400" spc="-55" dirty="0">
                <a:latin typeface="Calibri Light"/>
                <a:cs typeface="Calibri Light"/>
              </a:rPr>
              <a:t>a</a:t>
            </a:r>
            <a:r>
              <a:rPr sz="4400" spc="5" dirty="0">
                <a:latin typeface="Calibri Light"/>
                <a:cs typeface="Calibri Light"/>
              </a:rPr>
              <a:t>l</a:t>
            </a:r>
            <a:r>
              <a:rPr sz="4400" spc="-325" dirty="0">
                <a:latin typeface="Calibri Light"/>
                <a:cs typeface="Calibri Light"/>
              </a:rPr>
              <a:t> </a:t>
            </a:r>
            <a:r>
              <a:rPr sz="4400" spc="65" dirty="0">
                <a:latin typeface="Calibri Light"/>
                <a:cs typeface="Calibri Light"/>
              </a:rPr>
              <a:t>A</a:t>
            </a:r>
            <a:r>
              <a:rPr sz="4400" spc="30" dirty="0">
                <a:latin typeface="Calibri Light"/>
                <a:cs typeface="Calibri Light"/>
              </a:rPr>
              <a:t>p</a:t>
            </a:r>
            <a:r>
              <a:rPr sz="4400" spc="-40" dirty="0">
                <a:latin typeface="Calibri Light"/>
                <a:cs typeface="Calibri Light"/>
              </a:rPr>
              <a:t>p</a:t>
            </a:r>
            <a:r>
              <a:rPr sz="4400" spc="5" dirty="0">
                <a:latin typeface="Calibri Light"/>
                <a:cs typeface="Calibri Light"/>
              </a:rPr>
              <a:t>li</a:t>
            </a:r>
            <a:r>
              <a:rPr sz="4400" spc="-80" dirty="0">
                <a:latin typeface="Calibri Light"/>
                <a:cs typeface="Calibri Light"/>
              </a:rPr>
              <a:t>c</a:t>
            </a:r>
            <a:r>
              <a:rPr sz="4400" spc="-130" dirty="0">
                <a:latin typeface="Calibri Light"/>
                <a:cs typeface="Calibri Light"/>
              </a:rPr>
              <a:t>a</a:t>
            </a:r>
            <a:r>
              <a:rPr sz="4400" spc="-25" dirty="0">
                <a:latin typeface="Calibri Light"/>
                <a:cs typeface="Calibri Light"/>
              </a:rPr>
              <a:t>t</a:t>
            </a:r>
            <a:r>
              <a:rPr sz="4400" spc="5" dirty="0">
                <a:latin typeface="Calibri Light"/>
                <a:cs typeface="Calibri Light"/>
              </a:rPr>
              <a:t>i</a:t>
            </a:r>
            <a:r>
              <a:rPr sz="4400" spc="-50" dirty="0">
                <a:latin typeface="Calibri Light"/>
                <a:cs typeface="Calibri Light"/>
              </a:rPr>
              <a:t>o</a:t>
            </a:r>
            <a:r>
              <a:rPr sz="4400" spc="-40" dirty="0">
                <a:latin typeface="Calibri Light"/>
                <a:cs typeface="Calibri Light"/>
              </a:rPr>
              <a:t>n</a:t>
            </a:r>
            <a:r>
              <a:rPr sz="4400" spc="10" dirty="0">
                <a:latin typeface="Calibri Light"/>
                <a:cs typeface="Calibri Light"/>
              </a:rPr>
              <a:t>s</a:t>
            </a:r>
            <a:endParaRPr sz="4400">
              <a:latin typeface="Calibri Light"/>
              <a:cs typeface="Calibri Light"/>
            </a:endParaRPr>
          </a:p>
        </p:txBody>
      </p:sp>
      <p:sp>
        <p:nvSpPr>
          <p:cNvPr id="3" name="object 3"/>
          <p:cNvSpPr txBox="1"/>
          <p:nvPr/>
        </p:nvSpPr>
        <p:spPr>
          <a:xfrm>
            <a:off x="11838558" y="6525259"/>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Times New Roman"/>
                <a:cs typeface="Times New Roman"/>
              </a:rPr>
              <a:t>40</a:t>
            </a:r>
            <a:endParaRPr sz="1200">
              <a:latin typeface="Times New Roman"/>
              <a:cs typeface="Times New Roman"/>
            </a:endParaRPr>
          </a:p>
        </p:txBody>
      </p:sp>
      <p:pic>
        <p:nvPicPr>
          <p:cNvPr id="4" name="object 4"/>
          <p:cNvPicPr/>
          <p:nvPr/>
        </p:nvPicPr>
        <p:blipFill>
          <a:blip r:embed="rId2" cstate="print"/>
          <a:stretch>
            <a:fillRect/>
          </a:stretch>
        </p:blipFill>
        <p:spPr>
          <a:xfrm>
            <a:off x="3333750" y="2505075"/>
            <a:ext cx="2466975" cy="2695575"/>
          </a:xfrm>
          <a:prstGeom prst="rect">
            <a:avLst/>
          </a:prstGeom>
        </p:spPr>
      </p:pic>
      <p:pic>
        <p:nvPicPr>
          <p:cNvPr id="5" name="object 5"/>
          <p:cNvPicPr/>
          <p:nvPr/>
        </p:nvPicPr>
        <p:blipFill>
          <a:blip r:embed="rId3" cstate="print"/>
          <a:stretch>
            <a:fillRect/>
          </a:stretch>
        </p:blipFill>
        <p:spPr>
          <a:xfrm>
            <a:off x="6781800" y="2514600"/>
            <a:ext cx="1828800" cy="2952750"/>
          </a:xfrm>
          <a:prstGeom prst="rect">
            <a:avLst/>
          </a:prstGeom>
        </p:spPr>
      </p:pic>
      <p:sp>
        <p:nvSpPr>
          <p:cNvPr id="6" name="object 6"/>
          <p:cNvSpPr txBox="1"/>
          <p:nvPr/>
        </p:nvSpPr>
        <p:spPr>
          <a:xfrm>
            <a:off x="3124454" y="1920176"/>
            <a:ext cx="274574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Skin</a:t>
            </a:r>
            <a:r>
              <a:rPr sz="2400" spc="-110" dirty="0">
                <a:latin typeface="Calibri"/>
                <a:cs typeface="Calibri"/>
              </a:rPr>
              <a:t> </a:t>
            </a:r>
            <a:r>
              <a:rPr sz="2400" dirty="0">
                <a:latin typeface="Calibri"/>
                <a:cs typeface="Calibri"/>
              </a:rPr>
              <a:t>Cancer</a:t>
            </a:r>
            <a:r>
              <a:rPr sz="2400" spc="-50" dirty="0">
                <a:latin typeface="Calibri"/>
                <a:cs typeface="Calibri"/>
              </a:rPr>
              <a:t> </a:t>
            </a:r>
            <a:r>
              <a:rPr sz="2400" spc="5" dirty="0">
                <a:latin typeface="Calibri"/>
                <a:cs typeface="Calibri"/>
              </a:rPr>
              <a:t>Detection</a:t>
            </a:r>
            <a:endParaRPr sz="2400">
              <a:latin typeface="Calibri"/>
              <a:cs typeface="Calibri"/>
            </a:endParaRPr>
          </a:p>
        </p:txBody>
      </p:sp>
      <p:sp>
        <p:nvSpPr>
          <p:cNvPr id="7" name="object 7"/>
          <p:cNvSpPr txBox="1"/>
          <p:nvPr/>
        </p:nvSpPr>
        <p:spPr>
          <a:xfrm>
            <a:off x="6332220" y="1899602"/>
            <a:ext cx="302260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Breast</a:t>
            </a:r>
            <a:r>
              <a:rPr sz="2400" spc="-100" dirty="0">
                <a:latin typeface="Calibri"/>
                <a:cs typeface="Calibri"/>
              </a:rPr>
              <a:t> </a:t>
            </a:r>
            <a:r>
              <a:rPr sz="2400" dirty="0">
                <a:latin typeface="Calibri"/>
                <a:cs typeface="Calibri"/>
              </a:rPr>
              <a:t>Cancer</a:t>
            </a:r>
            <a:r>
              <a:rPr sz="2400" spc="-50" dirty="0">
                <a:latin typeface="Calibri"/>
                <a:cs typeface="Calibri"/>
              </a:rPr>
              <a:t> </a:t>
            </a:r>
            <a:r>
              <a:rPr sz="2400" spc="5" dirty="0">
                <a:latin typeface="Calibri"/>
                <a:cs typeface="Calibri"/>
              </a:rPr>
              <a:t>Detection</a:t>
            </a:r>
            <a:endParaRPr sz="24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613025" y="639127"/>
            <a:ext cx="5497830" cy="968375"/>
          </a:xfrm>
          <a:prstGeom prst="rect">
            <a:avLst/>
          </a:prstGeom>
        </p:spPr>
        <p:txBody>
          <a:bodyPr vert="horz" wrap="square" lIns="0" tIns="16510" rIns="0" bIns="0" rtlCol="0">
            <a:spAutoFit/>
          </a:bodyPr>
          <a:lstStyle/>
          <a:p>
            <a:pPr marL="12700">
              <a:lnSpc>
                <a:spcPts val="5255"/>
              </a:lnSpc>
              <a:spcBef>
                <a:spcPts val="130"/>
              </a:spcBef>
            </a:pPr>
            <a:r>
              <a:rPr sz="4400" spc="20" dirty="0">
                <a:latin typeface="Calibri Light"/>
                <a:cs typeface="Calibri Light"/>
              </a:rPr>
              <a:t>La</a:t>
            </a:r>
            <a:r>
              <a:rPr sz="4400" spc="30" dirty="0">
                <a:latin typeface="Calibri Light"/>
                <a:cs typeface="Calibri Light"/>
              </a:rPr>
              <a:t>n</a:t>
            </a:r>
            <a:r>
              <a:rPr sz="4400" spc="15" dirty="0">
                <a:latin typeface="Calibri Light"/>
                <a:cs typeface="Calibri Light"/>
              </a:rPr>
              <a:t>d</a:t>
            </a:r>
            <a:r>
              <a:rPr sz="4400" spc="-300" dirty="0">
                <a:latin typeface="Calibri Light"/>
                <a:cs typeface="Calibri Light"/>
              </a:rPr>
              <a:t> </a:t>
            </a:r>
            <a:r>
              <a:rPr sz="4400" spc="40" dirty="0">
                <a:latin typeface="Calibri Light"/>
                <a:cs typeface="Calibri Light"/>
              </a:rPr>
              <a:t>C</a:t>
            </a:r>
            <a:r>
              <a:rPr sz="4400" spc="25" dirty="0">
                <a:latin typeface="Calibri Light"/>
                <a:cs typeface="Calibri Light"/>
              </a:rPr>
              <a:t>o</a:t>
            </a:r>
            <a:r>
              <a:rPr sz="4400" spc="-70" dirty="0">
                <a:latin typeface="Calibri Light"/>
                <a:cs typeface="Calibri Light"/>
              </a:rPr>
              <a:t>v</a:t>
            </a:r>
            <a:r>
              <a:rPr sz="4400" spc="10" dirty="0">
                <a:latin typeface="Calibri Light"/>
                <a:cs typeface="Calibri Light"/>
              </a:rPr>
              <a:t>er</a:t>
            </a:r>
            <a:r>
              <a:rPr sz="4400" spc="-290" dirty="0">
                <a:latin typeface="Calibri Light"/>
                <a:cs typeface="Calibri Light"/>
              </a:rPr>
              <a:t> </a:t>
            </a:r>
            <a:r>
              <a:rPr sz="4400" spc="40" dirty="0">
                <a:latin typeface="Calibri Light"/>
                <a:cs typeface="Calibri Light"/>
              </a:rPr>
              <a:t>C</a:t>
            </a:r>
            <a:r>
              <a:rPr sz="4400" spc="70" dirty="0">
                <a:latin typeface="Calibri Light"/>
                <a:cs typeface="Calibri Light"/>
              </a:rPr>
              <a:t>l</a:t>
            </a:r>
            <a:r>
              <a:rPr sz="4400" spc="-50" dirty="0">
                <a:latin typeface="Calibri Light"/>
                <a:cs typeface="Calibri Light"/>
              </a:rPr>
              <a:t>a</a:t>
            </a:r>
            <a:r>
              <a:rPr sz="4400" spc="10" dirty="0">
                <a:latin typeface="Calibri Light"/>
                <a:cs typeface="Calibri Light"/>
              </a:rPr>
              <a:t>s</a:t>
            </a:r>
            <a:r>
              <a:rPr sz="4400" spc="-50" dirty="0">
                <a:latin typeface="Calibri Light"/>
                <a:cs typeface="Calibri Light"/>
              </a:rPr>
              <a:t>s</a:t>
            </a:r>
            <a:r>
              <a:rPr sz="4400" spc="5" dirty="0">
                <a:latin typeface="Calibri Light"/>
                <a:cs typeface="Calibri Light"/>
              </a:rPr>
              <a:t>i</a:t>
            </a:r>
            <a:r>
              <a:rPr sz="4400" spc="-50" dirty="0">
                <a:latin typeface="Calibri Light"/>
                <a:cs typeface="Calibri Light"/>
              </a:rPr>
              <a:t>f</a:t>
            </a:r>
            <a:r>
              <a:rPr sz="4400" spc="-75" dirty="0">
                <a:latin typeface="Calibri Light"/>
                <a:cs typeface="Calibri Light"/>
              </a:rPr>
              <a:t>i</a:t>
            </a:r>
            <a:r>
              <a:rPr sz="4400" spc="-80" dirty="0">
                <a:latin typeface="Calibri Light"/>
                <a:cs typeface="Calibri Light"/>
              </a:rPr>
              <a:t>c</a:t>
            </a:r>
            <a:r>
              <a:rPr sz="4400" spc="-50" dirty="0">
                <a:latin typeface="Calibri Light"/>
                <a:cs typeface="Calibri Light"/>
              </a:rPr>
              <a:t>a</a:t>
            </a:r>
            <a:r>
              <a:rPr sz="4400" spc="-25" dirty="0">
                <a:latin typeface="Calibri Light"/>
                <a:cs typeface="Calibri Light"/>
              </a:rPr>
              <a:t>t</a:t>
            </a:r>
            <a:r>
              <a:rPr sz="4400" spc="5" dirty="0">
                <a:latin typeface="Calibri Light"/>
                <a:cs typeface="Calibri Light"/>
              </a:rPr>
              <a:t>i</a:t>
            </a:r>
            <a:r>
              <a:rPr sz="4400" spc="-50" dirty="0">
                <a:latin typeface="Calibri Light"/>
                <a:cs typeface="Calibri Light"/>
              </a:rPr>
              <a:t>o</a:t>
            </a:r>
            <a:r>
              <a:rPr sz="4400" spc="15" dirty="0">
                <a:latin typeface="Calibri Light"/>
                <a:cs typeface="Calibri Light"/>
              </a:rPr>
              <a:t>n</a:t>
            </a:r>
            <a:endParaRPr sz="4400">
              <a:latin typeface="Calibri Light"/>
              <a:cs typeface="Calibri Light"/>
            </a:endParaRPr>
          </a:p>
          <a:p>
            <a:pPr marL="12700">
              <a:lnSpc>
                <a:spcPts val="2135"/>
              </a:lnSpc>
            </a:pPr>
            <a:r>
              <a:rPr sz="1800" spc="-25" dirty="0">
                <a:latin typeface="Calibri Light"/>
                <a:cs typeface="Calibri Light"/>
              </a:rPr>
              <a:t>(using</a:t>
            </a:r>
            <a:r>
              <a:rPr sz="1800" spc="160" dirty="0">
                <a:latin typeface="Calibri Light"/>
                <a:cs typeface="Calibri Light"/>
              </a:rPr>
              <a:t> </a:t>
            </a:r>
            <a:r>
              <a:rPr sz="1800" spc="-15" dirty="0">
                <a:latin typeface="Calibri Light"/>
                <a:cs typeface="Calibri Light"/>
              </a:rPr>
              <a:t>aerial</a:t>
            </a:r>
            <a:r>
              <a:rPr sz="1800" spc="80" dirty="0">
                <a:latin typeface="Calibri Light"/>
                <a:cs typeface="Calibri Light"/>
              </a:rPr>
              <a:t> </a:t>
            </a:r>
            <a:r>
              <a:rPr sz="1800" spc="15" dirty="0">
                <a:latin typeface="Calibri Light"/>
                <a:cs typeface="Calibri Light"/>
              </a:rPr>
              <a:t>or</a:t>
            </a:r>
            <a:r>
              <a:rPr sz="1800" spc="-60" dirty="0">
                <a:latin typeface="Calibri Light"/>
                <a:cs typeface="Calibri Light"/>
              </a:rPr>
              <a:t> </a:t>
            </a:r>
            <a:r>
              <a:rPr sz="1800" spc="-15" dirty="0">
                <a:latin typeface="Calibri Light"/>
                <a:cs typeface="Calibri Light"/>
              </a:rPr>
              <a:t>satellite</a:t>
            </a:r>
            <a:r>
              <a:rPr sz="1800" spc="40" dirty="0">
                <a:latin typeface="Calibri Light"/>
                <a:cs typeface="Calibri Light"/>
              </a:rPr>
              <a:t> </a:t>
            </a:r>
            <a:r>
              <a:rPr sz="1800" spc="-15" dirty="0">
                <a:latin typeface="Calibri Light"/>
                <a:cs typeface="Calibri Light"/>
              </a:rPr>
              <a:t>images)</a:t>
            </a:r>
            <a:endParaRPr sz="1800">
              <a:latin typeface="Calibri Light"/>
              <a:cs typeface="Calibri Light"/>
            </a:endParaRPr>
          </a:p>
        </p:txBody>
      </p:sp>
      <p:sp>
        <p:nvSpPr>
          <p:cNvPr id="3" name="object 3"/>
          <p:cNvSpPr txBox="1"/>
          <p:nvPr/>
        </p:nvSpPr>
        <p:spPr>
          <a:xfrm>
            <a:off x="11838558" y="6525259"/>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Times New Roman"/>
                <a:cs typeface="Times New Roman"/>
              </a:rPr>
              <a:t>41</a:t>
            </a:r>
            <a:endParaRPr sz="1200">
              <a:latin typeface="Times New Roman"/>
              <a:cs typeface="Times New Roman"/>
            </a:endParaRPr>
          </a:p>
        </p:txBody>
      </p:sp>
      <p:pic>
        <p:nvPicPr>
          <p:cNvPr id="4" name="object 4"/>
          <p:cNvPicPr/>
          <p:nvPr/>
        </p:nvPicPr>
        <p:blipFill>
          <a:blip r:embed="rId2" cstate="print"/>
          <a:stretch>
            <a:fillRect/>
          </a:stretch>
        </p:blipFill>
        <p:spPr>
          <a:xfrm>
            <a:off x="2686050" y="2667000"/>
            <a:ext cx="6819900" cy="3514725"/>
          </a:xfrm>
          <a:prstGeom prst="rect">
            <a:avLst/>
          </a:prstGeom>
        </p:spPr>
      </p:pic>
      <p:sp>
        <p:nvSpPr>
          <p:cNvPr id="5" name="object 5"/>
          <p:cNvSpPr txBox="1"/>
          <p:nvPr/>
        </p:nvSpPr>
        <p:spPr>
          <a:xfrm>
            <a:off x="2846451" y="1996186"/>
            <a:ext cx="6400800" cy="392430"/>
          </a:xfrm>
          <a:prstGeom prst="rect">
            <a:avLst/>
          </a:prstGeom>
        </p:spPr>
        <p:txBody>
          <a:bodyPr vert="horz" wrap="square" lIns="0" tIns="13335" rIns="0" bIns="0" rtlCol="0">
            <a:spAutoFit/>
          </a:bodyPr>
          <a:lstStyle/>
          <a:p>
            <a:pPr marL="12700">
              <a:lnSpc>
                <a:spcPct val="100000"/>
              </a:lnSpc>
              <a:spcBef>
                <a:spcPts val="105"/>
              </a:spcBef>
            </a:pPr>
            <a:r>
              <a:rPr sz="2400" spc="-30" dirty="0">
                <a:latin typeface="Calibri"/>
                <a:cs typeface="Calibri"/>
              </a:rPr>
              <a:t>Many</a:t>
            </a:r>
            <a:r>
              <a:rPr sz="2400" spc="95" dirty="0">
                <a:latin typeface="Calibri"/>
                <a:cs typeface="Calibri"/>
              </a:rPr>
              <a:t> </a:t>
            </a:r>
            <a:r>
              <a:rPr sz="2400" spc="-10" dirty="0">
                <a:latin typeface="Calibri"/>
                <a:cs typeface="Calibri"/>
              </a:rPr>
              <a:t>applications</a:t>
            </a:r>
            <a:r>
              <a:rPr sz="2400" spc="-60" dirty="0">
                <a:latin typeface="Calibri"/>
                <a:cs typeface="Calibri"/>
              </a:rPr>
              <a:t> </a:t>
            </a:r>
            <a:r>
              <a:rPr sz="2400" spc="-5" dirty="0">
                <a:latin typeface="Calibri"/>
                <a:cs typeface="Calibri"/>
              </a:rPr>
              <a:t>including</a:t>
            </a:r>
            <a:r>
              <a:rPr sz="2400" spc="-15" dirty="0">
                <a:latin typeface="Calibri"/>
                <a:cs typeface="Calibri"/>
              </a:rPr>
              <a:t> </a:t>
            </a:r>
            <a:r>
              <a:rPr sz="2400" spc="-5" dirty="0">
                <a:latin typeface="Calibri"/>
                <a:cs typeface="Calibri"/>
              </a:rPr>
              <a:t>“precision”</a:t>
            </a:r>
            <a:r>
              <a:rPr sz="2400" spc="-50" dirty="0">
                <a:latin typeface="Calibri"/>
                <a:cs typeface="Calibri"/>
              </a:rPr>
              <a:t> </a:t>
            </a:r>
            <a:r>
              <a:rPr sz="2400" spc="-5" dirty="0">
                <a:latin typeface="Calibri"/>
                <a:cs typeface="Calibri"/>
              </a:rPr>
              <a:t>agriculture.</a:t>
            </a:r>
            <a:endParaRPr sz="2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3176" y="2002789"/>
            <a:ext cx="8111490" cy="2592070"/>
          </a:xfrm>
          <a:prstGeom prst="rect">
            <a:avLst/>
          </a:prstGeom>
        </p:spPr>
        <p:txBody>
          <a:bodyPr vert="horz" wrap="square" lIns="0" tIns="111125" rIns="0" bIns="0" rtlCol="0">
            <a:spAutoFit/>
          </a:bodyPr>
          <a:lstStyle/>
          <a:p>
            <a:pPr marL="12700" marR="5080" indent="2326005">
              <a:lnSpc>
                <a:spcPts val="6540"/>
              </a:lnSpc>
              <a:spcBef>
                <a:spcPts val="875"/>
              </a:spcBef>
            </a:pPr>
            <a:r>
              <a:rPr sz="6000" spc="-35" dirty="0">
                <a:latin typeface="Calibri Light"/>
                <a:cs typeface="Calibri Light"/>
              </a:rPr>
              <a:t>Probability: </a:t>
            </a:r>
            <a:r>
              <a:rPr sz="6000" spc="-30" dirty="0">
                <a:latin typeface="Calibri Light"/>
                <a:cs typeface="Calibri Light"/>
              </a:rPr>
              <a:t> </a:t>
            </a:r>
            <a:r>
              <a:rPr sz="6000" spc="-10" dirty="0">
                <a:latin typeface="Calibri Light"/>
                <a:cs typeface="Calibri Light"/>
              </a:rPr>
              <a:t>Introduction</a:t>
            </a:r>
            <a:r>
              <a:rPr sz="6000" spc="-220" dirty="0">
                <a:latin typeface="Calibri Light"/>
                <a:cs typeface="Calibri Light"/>
              </a:rPr>
              <a:t> </a:t>
            </a:r>
            <a:r>
              <a:rPr sz="6000" spc="-45" dirty="0">
                <a:latin typeface="Calibri Light"/>
                <a:cs typeface="Calibri Light"/>
              </a:rPr>
              <a:t>to</a:t>
            </a:r>
            <a:r>
              <a:rPr sz="6000" spc="75" dirty="0">
                <a:latin typeface="Calibri Light"/>
                <a:cs typeface="Calibri Light"/>
              </a:rPr>
              <a:t> </a:t>
            </a:r>
            <a:r>
              <a:rPr sz="6000" dirty="0">
                <a:latin typeface="Calibri Light"/>
                <a:cs typeface="Calibri Light"/>
              </a:rPr>
              <a:t>probability</a:t>
            </a:r>
            <a:endParaRPr sz="6000">
              <a:latin typeface="Calibri Light"/>
              <a:cs typeface="Calibri Light"/>
            </a:endParaRPr>
          </a:p>
          <a:p>
            <a:pPr marL="688975">
              <a:lnSpc>
                <a:spcPts val="6345"/>
              </a:lnSpc>
            </a:pPr>
            <a:r>
              <a:rPr sz="6000" dirty="0">
                <a:latin typeface="Calibri Light"/>
                <a:cs typeface="Calibri Light"/>
              </a:rPr>
              <a:t>Probabilities</a:t>
            </a:r>
            <a:r>
              <a:rPr sz="6000" spc="-250" dirty="0">
                <a:latin typeface="Calibri Light"/>
                <a:cs typeface="Calibri Light"/>
              </a:rPr>
              <a:t> </a:t>
            </a:r>
            <a:r>
              <a:rPr sz="6000" spc="10" dirty="0">
                <a:latin typeface="Calibri Light"/>
                <a:cs typeface="Calibri Light"/>
              </a:rPr>
              <a:t>of</a:t>
            </a:r>
            <a:r>
              <a:rPr sz="6000" spc="-100" dirty="0">
                <a:latin typeface="Calibri Light"/>
                <a:cs typeface="Calibri Light"/>
              </a:rPr>
              <a:t> </a:t>
            </a:r>
            <a:r>
              <a:rPr sz="6000" spc="-50" dirty="0">
                <a:latin typeface="Calibri Light"/>
                <a:cs typeface="Calibri Light"/>
              </a:rPr>
              <a:t>Events</a:t>
            </a:r>
            <a:endParaRPr sz="6000">
              <a:latin typeface="Calibri Light"/>
              <a:cs typeface="Calibri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3898900" cy="701040"/>
          </a:xfrm>
          <a:prstGeom prst="rect">
            <a:avLst/>
          </a:prstGeom>
        </p:spPr>
        <p:txBody>
          <a:bodyPr vert="horz" wrap="square" lIns="0" tIns="16510" rIns="0" bIns="0" rtlCol="0">
            <a:spAutoFit/>
          </a:bodyPr>
          <a:lstStyle/>
          <a:p>
            <a:pPr marL="12700">
              <a:lnSpc>
                <a:spcPct val="100000"/>
              </a:lnSpc>
              <a:spcBef>
                <a:spcPts val="130"/>
              </a:spcBef>
            </a:pPr>
            <a:r>
              <a:rPr sz="4400" spc="5" dirty="0">
                <a:latin typeface="Calibri Light"/>
                <a:cs typeface="Calibri Light"/>
              </a:rPr>
              <a:t>What</a:t>
            </a:r>
            <a:r>
              <a:rPr sz="4400" spc="-75" dirty="0">
                <a:latin typeface="Calibri Light"/>
                <a:cs typeface="Calibri Light"/>
              </a:rPr>
              <a:t> </a:t>
            </a:r>
            <a:r>
              <a:rPr sz="4400" spc="5" dirty="0">
                <a:latin typeface="Calibri Light"/>
                <a:cs typeface="Calibri Light"/>
              </a:rPr>
              <a:t>is</a:t>
            </a:r>
            <a:r>
              <a:rPr sz="4400" spc="-30" dirty="0">
                <a:latin typeface="Calibri Light"/>
                <a:cs typeface="Calibri Light"/>
              </a:rPr>
              <a:t> </a:t>
            </a:r>
            <a:r>
              <a:rPr sz="4400" spc="-25" dirty="0">
                <a:latin typeface="Calibri Light"/>
                <a:cs typeface="Calibri Light"/>
              </a:rPr>
              <a:t>covered?</a:t>
            </a:r>
            <a:endParaRPr sz="4400">
              <a:latin typeface="Calibri Light"/>
              <a:cs typeface="Calibri Light"/>
            </a:endParaRPr>
          </a:p>
        </p:txBody>
      </p:sp>
      <p:sp>
        <p:nvSpPr>
          <p:cNvPr id="3" name="object 3"/>
          <p:cNvSpPr txBox="1"/>
          <p:nvPr/>
        </p:nvSpPr>
        <p:spPr>
          <a:xfrm>
            <a:off x="917575" y="1703133"/>
            <a:ext cx="3629660" cy="3611879"/>
          </a:xfrm>
          <a:prstGeom prst="rect">
            <a:avLst/>
          </a:prstGeom>
        </p:spPr>
        <p:txBody>
          <a:bodyPr vert="horz" wrap="square" lIns="0" tIns="107950" rIns="0" bIns="0" rtlCol="0">
            <a:spAutoFit/>
          </a:bodyPr>
          <a:lstStyle/>
          <a:p>
            <a:pPr marL="241300" indent="-229235">
              <a:lnSpc>
                <a:spcPct val="100000"/>
              </a:lnSpc>
              <a:spcBef>
                <a:spcPts val="850"/>
              </a:spcBef>
              <a:buFont typeface="Arial MT"/>
              <a:buChar char="•"/>
              <a:tabLst>
                <a:tab pos="241935" algn="l"/>
              </a:tabLst>
            </a:pPr>
            <a:r>
              <a:rPr sz="2750" dirty="0">
                <a:latin typeface="Calibri"/>
                <a:cs typeface="Calibri"/>
              </a:rPr>
              <a:t>Basics</a:t>
            </a:r>
            <a:r>
              <a:rPr sz="2750" spc="65" dirty="0">
                <a:latin typeface="Calibri"/>
                <a:cs typeface="Calibri"/>
              </a:rPr>
              <a:t> </a:t>
            </a:r>
            <a:r>
              <a:rPr sz="2750" spc="25" dirty="0">
                <a:latin typeface="Calibri"/>
                <a:cs typeface="Calibri"/>
              </a:rPr>
              <a:t>of</a:t>
            </a:r>
            <a:r>
              <a:rPr sz="2750" spc="5" dirty="0">
                <a:latin typeface="Calibri"/>
                <a:cs typeface="Calibri"/>
              </a:rPr>
              <a:t> </a:t>
            </a:r>
            <a:r>
              <a:rPr sz="2750" spc="-15" dirty="0">
                <a:latin typeface="Calibri"/>
                <a:cs typeface="Calibri"/>
              </a:rPr>
              <a:t>Probability</a:t>
            </a:r>
            <a:endParaRPr sz="2750">
              <a:latin typeface="Calibri"/>
              <a:cs typeface="Calibri"/>
            </a:endParaRPr>
          </a:p>
          <a:p>
            <a:pPr marL="241300" indent="-229235">
              <a:lnSpc>
                <a:spcPct val="100000"/>
              </a:lnSpc>
              <a:spcBef>
                <a:spcPts val="755"/>
              </a:spcBef>
              <a:buFont typeface="Arial MT"/>
              <a:buChar char="•"/>
              <a:tabLst>
                <a:tab pos="241935" algn="l"/>
              </a:tabLst>
            </a:pPr>
            <a:r>
              <a:rPr sz="2750" spc="5" dirty="0">
                <a:latin typeface="Calibri"/>
                <a:cs typeface="Calibri"/>
              </a:rPr>
              <a:t>Combination</a:t>
            </a:r>
            <a:endParaRPr sz="2750">
              <a:latin typeface="Calibri"/>
              <a:cs typeface="Calibri"/>
            </a:endParaRPr>
          </a:p>
          <a:p>
            <a:pPr marL="241300" indent="-229235">
              <a:lnSpc>
                <a:spcPct val="100000"/>
              </a:lnSpc>
              <a:spcBef>
                <a:spcPts val="755"/>
              </a:spcBef>
              <a:buFont typeface="Arial MT"/>
              <a:buChar char="•"/>
              <a:tabLst>
                <a:tab pos="241935" algn="l"/>
              </a:tabLst>
            </a:pPr>
            <a:r>
              <a:rPr sz="2750" spc="-5" dirty="0">
                <a:latin typeface="Calibri"/>
                <a:cs typeface="Calibri"/>
              </a:rPr>
              <a:t>Permutation</a:t>
            </a:r>
            <a:endParaRPr sz="2750">
              <a:latin typeface="Calibri"/>
              <a:cs typeface="Calibri"/>
            </a:endParaRPr>
          </a:p>
          <a:p>
            <a:pPr marL="241300" indent="-229235">
              <a:lnSpc>
                <a:spcPct val="100000"/>
              </a:lnSpc>
              <a:spcBef>
                <a:spcPts val="680"/>
              </a:spcBef>
              <a:buFont typeface="Arial MT"/>
              <a:buChar char="•"/>
              <a:tabLst>
                <a:tab pos="241935" algn="l"/>
              </a:tabLst>
            </a:pPr>
            <a:r>
              <a:rPr sz="2750" spc="-10" dirty="0">
                <a:latin typeface="Calibri"/>
                <a:cs typeface="Calibri"/>
              </a:rPr>
              <a:t>Examples</a:t>
            </a:r>
            <a:r>
              <a:rPr sz="2750" spc="145" dirty="0">
                <a:latin typeface="Calibri"/>
                <a:cs typeface="Calibri"/>
              </a:rPr>
              <a:t> </a:t>
            </a:r>
            <a:r>
              <a:rPr sz="2750" spc="-15" dirty="0">
                <a:latin typeface="Calibri"/>
                <a:cs typeface="Calibri"/>
              </a:rPr>
              <a:t>for</a:t>
            </a:r>
            <a:r>
              <a:rPr sz="2750" spc="45" dirty="0">
                <a:latin typeface="Calibri"/>
                <a:cs typeface="Calibri"/>
              </a:rPr>
              <a:t> </a:t>
            </a:r>
            <a:r>
              <a:rPr sz="2750" spc="-10" dirty="0">
                <a:latin typeface="Calibri"/>
                <a:cs typeface="Calibri"/>
              </a:rPr>
              <a:t>the</a:t>
            </a:r>
            <a:r>
              <a:rPr sz="2750" spc="80" dirty="0">
                <a:latin typeface="Calibri"/>
                <a:cs typeface="Calibri"/>
              </a:rPr>
              <a:t> </a:t>
            </a:r>
            <a:r>
              <a:rPr sz="2750" spc="15" dirty="0">
                <a:latin typeface="Calibri"/>
                <a:cs typeface="Calibri"/>
              </a:rPr>
              <a:t>above</a:t>
            </a:r>
            <a:endParaRPr sz="2750">
              <a:latin typeface="Calibri"/>
              <a:cs typeface="Calibri"/>
            </a:endParaRPr>
          </a:p>
          <a:p>
            <a:pPr marL="241300" indent="-229235">
              <a:lnSpc>
                <a:spcPct val="100000"/>
              </a:lnSpc>
              <a:spcBef>
                <a:spcPts val="755"/>
              </a:spcBef>
              <a:buFont typeface="Arial MT"/>
              <a:buChar char="•"/>
              <a:tabLst>
                <a:tab pos="241935" algn="l"/>
              </a:tabLst>
            </a:pPr>
            <a:r>
              <a:rPr sz="2750" spc="5" dirty="0">
                <a:latin typeface="Calibri"/>
                <a:cs typeface="Calibri"/>
              </a:rPr>
              <a:t>Union</a:t>
            </a:r>
            <a:endParaRPr sz="2750">
              <a:latin typeface="Calibri"/>
              <a:cs typeface="Calibri"/>
            </a:endParaRPr>
          </a:p>
          <a:p>
            <a:pPr marL="241300" indent="-229235">
              <a:lnSpc>
                <a:spcPct val="100000"/>
              </a:lnSpc>
              <a:spcBef>
                <a:spcPts val="755"/>
              </a:spcBef>
              <a:buFont typeface="Arial MT"/>
              <a:buChar char="•"/>
              <a:tabLst>
                <a:tab pos="241935" algn="l"/>
              </a:tabLst>
            </a:pPr>
            <a:r>
              <a:rPr sz="2750" spc="-15" dirty="0">
                <a:latin typeface="Calibri"/>
                <a:cs typeface="Calibri"/>
              </a:rPr>
              <a:t>Intersection</a:t>
            </a:r>
            <a:endParaRPr sz="2750">
              <a:latin typeface="Calibri"/>
              <a:cs typeface="Calibri"/>
            </a:endParaRPr>
          </a:p>
          <a:p>
            <a:pPr marL="241300" indent="-229235">
              <a:lnSpc>
                <a:spcPct val="100000"/>
              </a:lnSpc>
              <a:spcBef>
                <a:spcPts val="680"/>
              </a:spcBef>
              <a:buFont typeface="Arial MT"/>
              <a:buChar char="•"/>
              <a:tabLst>
                <a:tab pos="241935" algn="l"/>
              </a:tabLst>
            </a:pPr>
            <a:r>
              <a:rPr sz="2750" spc="5" dirty="0">
                <a:latin typeface="Calibri"/>
                <a:cs typeface="Calibri"/>
              </a:rPr>
              <a:t>Complement</a:t>
            </a:r>
            <a:endParaRPr sz="275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4667885" cy="701040"/>
          </a:xfrm>
          <a:prstGeom prst="rect">
            <a:avLst/>
          </a:prstGeom>
        </p:spPr>
        <p:txBody>
          <a:bodyPr vert="horz" wrap="square" lIns="0" tIns="16510" rIns="0" bIns="0" rtlCol="0">
            <a:spAutoFit/>
          </a:bodyPr>
          <a:lstStyle/>
          <a:p>
            <a:pPr marL="12700">
              <a:lnSpc>
                <a:spcPct val="100000"/>
              </a:lnSpc>
              <a:spcBef>
                <a:spcPts val="130"/>
              </a:spcBef>
            </a:pPr>
            <a:r>
              <a:rPr sz="4400" spc="5" dirty="0">
                <a:latin typeface="Calibri Light"/>
                <a:cs typeface="Calibri Light"/>
              </a:rPr>
              <a:t>What</a:t>
            </a:r>
            <a:r>
              <a:rPr sz="4400" spc="-70" dirty="0">
                <a:latin typeface="Calibri Light"/>
                <a:cs typeface="Calibri Light"/>
              </a:rPr>
              <a:t> </a:t>
            </a:r>
            <a:r>
              <a:rPr sz="4400" spc="5" dirty="0">
                <a:latin typeface="Calibri Light"/>
                <a:cs typeface="Calibri Light"/>
              </a:rPr>
              <a:t>is</a:t>
            </a:r>
            <a:r>
              <a:rPr sz="4400" spc="-30" dirty="0">
                <a:latin typeface="Calibri Light"/>
                <a:cs typeface="Calibri Light"/>
              </a:rPr>
              <a:t> </a:t>
            </a:r>
            <a:r>
              <a:rPr sz="4400" spc="15" dirty="0">
                <a:latin typeface="Calibri Light"/>
                <a:cs typeface="Calibri Light"/>
              </a:rPr>
              <a:t>a</a:t>
            </a:r>
            <a:r>
              <a:rPr sz="4400" spc="-30" dirty="0">
                <a:latin typeface="Calibri Light"/>
                <a:cs typeface="Calibri Light"/>
              </a:rPr>
              <a:t> </a:t>
            </a:r>
            <a:r>
              <a:rPr sz="4400" spc="5" dirty="0">
                <a:latin typeface="Calibri Light"/>
                <a:cs typeface="Calibri Light"/>
              </a:rPr>
              <a:t>probability</a:t>
            </a:r>
            <a:endParaRPr sz="4400">
              <a:latin typeface="Calibri Light"/>
              <a:cs typeface="Calibri Light"/>
            </a:endParaRPr>
          </a:p>
        </p:txBody>
      </p:sp>
      <p:sp>
        <p:nvSpPr>
          <p:cNvPr id="3" name="object 3"/>
          <p:cNvSpPr txBox="1"/>
          <p:nvPr/>
        </p:nvSpPr>
        <p:spPr>
          <a:xfrm>
            <a:off x="917575" y="1813877"/>
            <a:ext cx="10206355" cy="2614295"/>
          </a:xfrm>
          <a:prstGeom prst="rect">
            <a:avLst/>
          </a:prstGeom>
        </p:spPr>
        <p:txBody>
          <a:bodyPr vert="horz" wrap="square" lIns="0" tIns="60325" rIns="0" bIns="0" rtlCol="0">
            <a:spAutoFit/>
          </a:bodyPr>
          <a:lstStyle/>
          <a:p>
            <a:pPr marL="241300" marR="5080" indent="-229235">
              <a:lnSpc>
                <a:spcPts val="3000"/>
              </a:lnSpc>
              <a:spcBef>
                <a:spcPts val="475"/>
              </a:spcBef>
              <a:buFont typeface="Arial MT"/>
              <a:buChar char="•"/>
              <a:tabLst>
                <a:tab pos="241935" algn="l"/>
                <a:tab pos="6837680" algn="l"/>
              </a:tabLst>
            </a:pPr>
            <a:r>
              <a:rPr sz="2750" b="1" spc="10" dirty="0">
                <a:solidFill>
                  <a:srgbClr val="1F2021"/>
                </a:solidFill>
                <a:latin typeface="Arial"/>
                <a:cs typeface="Arial"/>
              </a:rPr>
              <a:t>Probability</a:t>
            </a:r>
            <a:r>
              <a:rPr sz="2750" b="1" spc="120" dirty="0">
                <a:solidFill>
                  <a:srgbClr val="1F2021"/>
                </a:solidFill>
                <a:latin typeface="Arial"/>
                <a:cs typeface="Arial"/>
              </a:rPr>
              <a:t> </a:t>
            </a:r>
            <a:r>
              <a:rPr sz="2750" spc="-40" dirty="0">
                <a:solidFill>
                  <a:srgbClr val="1F2021"/>
                </a:solidFill>
                <a:latin typeface="Arial MT"/>
                <a:cs typeface="Arial MT"/>
              </a:rPr>
              <a:t>is</a:t>
            </a:r>
            <a:r>
              <a:rPr sz="2750" spc="170" dirty="0">
                <a:solidFill>
                  <a:srgbClr val="1F2021"/>
                </a:solidFill>
                <a:latin typeface="Arial MT"/>
                <a:cs typeface="Arial MT"/>
              </a:rPr>
              <a:t> </a:t>
            </a:r>
            <a:r>
              <a:rPr sz="2750" spc="10" dirty="0">
                <a:solidFill>
                  <a:srgbClr val="1F2021"/>
                </a:solidFill>
                <a:latin typeface="Arial MT"/>
                <a:cs typeface="Arial MT"/>
              </a:rPr>
              <a:t>the</a:t>
            </a:r>
            <a:r>
              <a:rPr sz="2750" spc="15" dirty="0">
                <a:solidFill>
                  <a:srgbClr val="1F2021"/>
                </a:solidFill>
                <a:latin typeface="Arial MT"/>
                <a:cs typeface="Arial MT"/>
              </a:rPr>
              <a:t> branch</a:t>
            </a:r>
            <a:r>
              <a:rPr sz="2750" spc="95" dirty="0">
                <a:solidFill>
                  <a:srgbClr val="1F2021"/>
                </a:solidFill>
                <a:latin typeface="Arial MT"/>
                <a:cs typeface="Arial MT"/>
              </a:rPr>
              <a:t> </a:t>
            </a:r>
            <a:r>
              <a:rPr sz="2750" spc="20" dirty="0">
                <a:solidFill>
                  <a:srgbClr val="1F2021"/>
                </a:solidFill>
                <a:latin typeface="Arial MT"/>
                <a:cs typeface="Arial MT"/>
              </a:rPr>
              <a:t>of</a:t>
            </a:r>
            <a:r>
              <a:rPr sz="2750" spc="10" dirty="0">
                <a:solidFill>
                  <a:srgbClr val="0462C1"/>
                </a:solidFill>
                <a:latin typeface="Arial MT"/>
                <a:cs typeface="Arial MT"/>
              </a:rPr>
              <a:t> </a:t>
            </a:r>
            <a:r>
              <a:rPr sz="2750" u="heavy" spc="-5" dirty="0">
                <a:solidFill>
                  <a:srgbClr val="0462C1"/>
                </a:solidFill>
                <a:uFill>
                  <a:solidFill>
                    <a:srgbClr val="0462C1"/>
                  </a:solidFill>
                </a:uFill>
                <a:latin typeface="Arial MT"/>
                <a:cs typeface="Arial MT"/>
                <a:hlinkClick r:id="rId2"/>
              </a:rPr>
              <a:t>mathematics</a:t>
            </a:r>
            <a:r>
              <a:rPr sz="2750" spc="-5" dirty="0">
                <a:solidFill>
                  <a:srgbClr val="0462C1"/>
                </a:solidFill>
                <a:latin typeface="Arial MT"/>
                <a:cs typeface="Arial MT"/>
              </a:rPr>
              <a:t>	</a:t>
            </a:r>
            <a:r>
              <a:rPr sz="2750" spc="15" dirty="0">
                <a:solidFill>
                  <a:srgbClr val="1F2021"/>
                </a:solidFill>
                <a:latin typeface="Arial MT"/>
                <a:cs typeface="Arial MT"/>
              </a:rPr>
              <a:t>concerning </a:t>
            </a:r>
            <a:r>
              <a:rPr sz="2750" dirty="0">
                <a:solidFill>
                  <a:srgbClr val="1F2021"/>
                </a:solidFill>
                <a:latin typeface="Arial MT"/>
                <a:cs typeface="Arial MT"/>
              </a:rPr>
              <a:t>numerical </a:t>
            </a:r>
            <a:r>
              <a:rPr sz="2750" spc="-750" dirty="0">
                <a:solidFill>
                  <a:srgbClr val="1F2021"/>
                </a:solidFill>
                <a:latin typeface="Arial MT"/>
                <a:cs typeface="Arial MT"/>
              </a:rPr>
              <a:t> </a:t>
            </a:r>
            <a:r>
              <a:rPr sz="2750" spc="-5" dirty="0">
                <a:solidFill>
                  <a:srgbClr val="1F2021"/>
                </a:solidFill>
                <a:latin typeface="Arial MT"/>
                <a:cs typeface="Arial MT"/>
              </a:rPr>
              <a:t>descriptions</a:t>
            </a:r>
            <a:r>
              <a:rPr sz="2750" spc="315" dirty="0">
                <a:solidFill>
                  <a:srgbClr val="1F2021"/>
                </a:solidFill>
                <a:latin typeface="Arial MT"/>
                <a:cs typeface="Arial MT"/>
              </a:rPr>
              <a:t> </a:t>
            </a:r>
            <a:r>
              <a:rPr sz="2750" spc="25" dirty="0">
                <a:solidFill>
                  <a:srgbClr val="1F2021"/>
                </a:solidFill>
                <a:latin typeface="Arial MT"/>
                <a:cs typeface="Arial MT"/>
              </a:rPr>
              <a:t>of</a:t>
            </a:r>
            <a:r>
              <a:rPr sz="2750" spc="-40" dirty="0">
                <a:solidFill>
                  <a:srgbClr val="1F2021"/>
                </a:solidFill>
                <a:latin typeface="Arial MT"/>
                <a:cs typeface="Arial MT"/>
              </a:rPr>
              <a:t> </a:t>
            </a:r>
            <a:r>
              <a:rPr sz="2750" spc="30" dirty="0">
                <a:solidFill>
                  <a:srgbClr val="1F2021"/>
                </a:solidFill>
                <a:latin typeface="Arial MT"/>
                <a:cs typeface="Arial MT"/>
              </a:rPr>
              <a:t>how</a:t>
            </a:r>
            <a:r>
              <a:rPr sz="2750" dirty="0">
                <a:solidFill>
                  <a:srgbClr val="1F2021"/>
                </a:solidFill>
                <a:latin typeface="Arial MT"/>
                <a:cs typeface="Arial MT"/>
              </a:rPr>
              <a:t> </a:t>
            </a:r>
            <a:r>
              <a:rPr sz="2750" spc="-30" dirty="0">
                <a:solidFill>
                  <a:srgbClr val="1F2021"/>
                </a:solidFill>
                <a:latin typeface="Arial MT"/>
                <a:cs typeface="Arial MT"/>
              </a:rPr>
              <a:t>likely</a:t>
            </a:r>
            <a:r>
              <a:rPr sz="2750" spc="320" dirty="0">
                <a:solidFill>
                  <a:srgbClr val="1F2021"/>
                </a:solidFill>
                <a:latin typeface="Arial MT"/>
                <a:cs typeface="Arial MT"/>
              </a:rPr>
              <a:t> </a:t>
            </a:r>
            <a:r>
              <a:rPr sz="2750" spc="-10" dirty="0">
                <a:solidFill>
                  <a:srgbClr val="1F2021"/>
                </a:solidFill>
                <a:latin typeface="Arial MT"/>
                <a:cs typeface="Arial MT"/>
              </a:rPr>
              <a:t>an</a:t>
            </a:r>
            <a:r>
              <a:rPr sz="2750" spc="120" dirty="0">
                <a:solidFill>
                  <a:srgbClr val="0462C1"/>
                </a:solidFill>
                <a:latin typeface="Arial MT"/>
                <a:cs typeface="Arial MT"/>
              </a:rPr>
              <a:t> </a:t>
            </a:r>
            <a:r>
              <a:rPr sz="2750" u="heavy" spc="-25" dirty="0">
                <a:solidFill>
                  <a:srgbClr val="0462C1"/>
                </a:solidFill>
                <a:uFill>
                  <a:solidFill>
                    <a:srgbClr val="0462C1"/>
                  </a:solidFill>
                </a:uFill>
                <a:latin typeface="Arial MT"/>
                <a:cs typeface="Arial MT"/>
                <a:hlinkClick r:id="rId3"/>
              </a:rPr>
              <a:t>event</a:t>
            </a:r>
            <a:r>
              <a:rPr sz="2750" spc="265" dirty="0">
                <a:solidFill>
                  <a:srgbClr val="0462C1"/>
                </a:solidFill>
                <a:latin typeface="Arial MT"/>
                <a:cs typeface="Arial MT"/>
                <a:hlinkClick r:id="rId3"/>
              </a:rPr>
              <a:t> </a:t>
            </a:r>
            <a:r>
              <a:rPr sz="2750" spc="-35" dirty="0">
                <a:solidFill>
                  <a:srgbClr val="1F2021"/>
                </a:solidFill>
                <a:latin typeface="Arial MT"/>
                <a:cs typeface="Arial MT"/>
              </a:rPr>
              <a:t>is</a:t>
            </a:r>
            <a:r>
              <a:rPr sz="2750" spc="100" dirty="0">
                <a:solidFill>
                  <a:srgbClr val="1F2021"/>
                </a:solidFill>
                <a:latin typeface="Arial MT"/>
                <a:cs typeface="Arial MT"/>
              </a:rPr>
              <a:t> </a:t>
            </a:r>
            <a:r>
              <a:rPr sz="2750" dirty="0">
                <a:solidFill>
                  <a:srgbClr val="1F2021"/>
                </a:solidFill>
                <a:latin typeface="Arial MT"/>
                <a:cs typeface="Arial MT"/>
              </a:rPr>
              <a:t>to</a:t>
            </a:r>
            <a:r>
              <a:rPr sz="2750" spc="85" dirty="0">
                <a:solidFill>
                  <a:srgbClr val="1F2021"/>
                </a:solidFill>
                <a:latin typeface="Arial MT"/>
                <a:cs typeface="Arial MT"/>
              </a:rPr>
              <a:t> </a:t>
            </a:r>
            <a:r>
              <a:rPr sz="2750" spc="35" dirty="0">
                <a:solidFill>
                  <a:srgbClr val="1F2021"/>
                </a:solidFill>
                <a:latin typeface="Arial MT"/>
                <a:cs typeface="Arial MT"/>
              </a:rPr>
              <a:t>occur</a:t>
            </a:r>
            <a:endParaRPr sz="2750">
              <a:latin typeface="Arial MT"/>
              <a:cs typeface="Arial MT"/>
            </a:endParaRPr>
          </a:p>
          <a:p>
            <a:pPr>
              <a:lnSpc>
                <a:spcPct val="100000"/>
              </a:lnSpc>
              <a:spcBef>
                <a:spcPts val="40"/>
              </a:spcBef>
              <a:buChar char="•"/>
            </a:pPr>
            <a:endParaRPr sz="4300">
              <a:latin typeface="Arial MT"/>
              <a:cs typeface="Arial MT"/>
            </a:endParaRPr>
          </a:p>
          <a:p>
            <a:pPr marL="241300" marR="22860" indent="-229235">
              <a:lnSpc>
                <a:spcPct val="91000"/>
              </a:lnSpc>
              <a:spcBef>
                <a:spcPts val="5"/>
              </a:spcBef>
              <a:buChar char="•"/>
              <a:tabLst>
                <a:tab pos="241935" algn="l"/>
              </a:tabLst>
            </a:pPr>
            <a:r>
              <a:rPr sz="2750" spc="30" dirty="0">
                <a:solidFill>
                  <a:srgbClr val="4D5155"/>
                </a:solidFill>
                <a:latin typeface="Arial MT"/>
                <a:cs typeface="Arial MT"/>
              </a:rPr>
              <a:t>The </a:t>
            </a:r>
            <a:r>
              <a:rPr sz="2750" spc="-10" dirty="0">
                <a:solidFill>
                  <a:srgbClr val="4D5155"/>
                </a:solidFill>
                <a:latin typeface="Arial MT"/>
                <a:cs typeface="Arial MT"/>
              </a:rPr>
              <a:t>probability</a:t>
            </a:r>
            <a:r>
              <a:rPr sz="2750" spc="-5" dirty="0">
                <a:solidFill>
                  <a:srgbClr val="4D5155"/>
                </a:solidFill>
                <a:latin typeface="Arial MT"/>
                <a:cs typeface="Arial MT"/>
              </a:rPr>
              <a:t> </a:t>
            </a:r>
            <a:r>
              <a:rPr sz="2750" spc="20" dirty="0">
                <a:solidFill>
                  <a:srgbClr val="4D5155"/>
                </a:solidFill>
                <a:latin typeface="Arial MT"/>
                <a:cs typeface="Arial MT"/>
              </a:rPr>
              <a:t>of </a:t>
            </a:r>
            <a:r>
              <a:rPr sz="2750" spc="-10" dirty="0">
                <a:solidFill>
                  <a:srgbClr val="4D5155"/>
                </a:solidFill>
                <a:latin typeface="Arial MT"/>
                <a:cs typeface="Arial MT"/>
              </a:rPr>
              <a:t>an </a:t>
            </a:r>
            <a:r>
              <a:rPr sz="2750" spc="-25" dirty="0">
                <a:solidFill>
                  <a:srgbClr val="4D5155"/>
                </a:solidFill>
                <a:latin typeface="Arial MT"/>
                <a:cs typeface="Arial MT"/>
              </a:rPr>
              <a:t>event</a:t>
            </a:r>
            <a:r>
              <a:rPr sz="2750" spc="710" dirty="0">
                <a:solidFill>
                  <a:srgbClr val="4D5155"/>
                </a:solidFill>
                <a:latin typeface="Arial MT"/>
                <a:cs typeface="Arial MT"/>
              </a:rPr>
              <a:t> </a:t>
            </a:r>
            <a:r>
              <a:rPr sz="2750" spc="-40" dirty="0">
                <a:solidFill>
                  <a:srgbClr val="4D5155"/>
                </a:solidFill>
                <a:latin typeface="Arial MT"/>
                <a:cs typeface="Arial MT"/>
              </a:rPr>
              <a:t>is </a:t>
            </a:r>
            <a:r>
              <a:rPr sz="2750" spc="10" dirty="0">
                <a:solidFill>
                  <a:srgbClr val="4D5155"/>
                </a:solidFill>
                <a:latin typeface="Arial MT"/>
                <a:cs typeface="Arial MT"/>
              </a:rPr>
              <a:t>a </a:t>
            </a:r>
            <a:r>
              <a:rPr sz="2750" spc="20" dirty="0">
                <a:solidFill>
                  <a:srgbClr val="4D5155"/>
                </a:solidFill>
                <a:latin typeface="Arial MT"/>
                <a:cs typeface="Arial MT"/>
              </a:rPr>
              <a:t>number </a:t>
            </a:r>
            <a:r>
              <a:rPr sz="2750" spc="-5" dirty="0">
                <a:solidFill>
                  <a:srgbClr val="4D5155"/>
                </a:solidFill>
                <a:latin typeface="Arial MT"/>
                <a:cs typeface="Arial MT"/>
              </a:rPr>
              <a:t>between </a:t>
            </a:r>
            <a:r>
              <a:rPr sz="2750" spc="10" dirty="0">
                <a:solidFill>
                  <a:srgbClr val="4D5155"/>
                </a:solidFill>
                <a:latin typeface="Arial MT"/>
                <a:cs typeface="Arial MT"/>
              </a:rPr>
              <a:t>0 </a:t>
            </a:r>
            <a:r>
              <a:rPr sz="2750" spc="5" dirty="0">
                <a:solidFill>
                  <a:srgbClr val="4D5155"/>
                </a:solidFill>
                <a:latin typeface="Arial MT"/>
                <a:cs typeface="Arial MT"/>
              </a:rPr>
              <a:t>and </a:t>
            </a:r>
            <a:r>
              <a:rPr sz="2750" spc="20" dirty="0">
                <a:solidFill>
                  <a:srgbClr val="4D5155"/>
                </a:solidFill>
                <a:latin typeface="Arial MT"/>
                <a:cs typeface="Arial MT"/>
              </a:rPr>
              <a:t>1, </a:t>
            </a:r>
            <a:r>
              <a:rPr sz="2750" spc="25" dirty="0">
                <a:solidFill>
                  <a:srgbClr val="4D5155"/>
                </a:solidFill>
                <a:latin typeface="Arial MT"/>
                <a:cs typeface="Arial MT"/>
              </a:rPr>
              <a:t> </a:t>
            </a:r>
            <a:r>
              <a:rPr sz="2750" dirty="0">
                <a:solidFill>
                  <a:srgbClr val="4D5155"/>
                </a:solidFill>
                <a:latin typeface="Arial MT"/>
                <a:cs typeface="Arial MT"/>
              </a:rPr>
              <a:t>where,</a:t>
            </a:r>
            <a:r>
              <a:rPr sz="2750" spc="190" dirty="0">
                <a:solidFill>
                  <a:srgbClr val="4D5155"/>
                </a:solidFill>
                <a:latin typeface="Arial MT"/>
                <a:cs typeface="Arial MT"/>
              </a:rPr>
              <a:t> </a:t>
            </a:r>
            <a:r>
              <a:rPr sz="2750" spc="5" dirty="0">
                <a:solidFill>
                  <a:srgbClr val="4D5155"/>
                </a:solidFill>
                <a:latin typeface="Arial MT"/>
                <a:cs typeface="Arial MT"/>
              </a:rPr>
              <a:t>roughly</a:t>
            </a:r>
            <a:r>
              <a:rPr sz="2750" spc="95" dirty="0">
                <a:solidFill>
                  <a:srgbClr val="4D5155"/>
                </a:solidFill>
                <a:latin typeface="Arial MT"/>
                <a:cs typeface="Arial MT"/>
              </a:rPr>
              <a:t> </a:t>
            </a:r>
            <a:r>
              <a:rPr sz="2750" spc="-5" dirty="0">
                <a:solidFill>
                  <a:srgbClr val="4D5155"/>
                </a:solidFill>
                <a:latin typeface="Arial MT"/>
                <a:cs typeface="Arial MT"/>
              </a:rPr>
              <a:t>speaking,</a:t>
            </a:r>
            <a:r>
              <a:rPr sz="2750" spc="190" dirty="0">
                <a:solidFill>
                  <a:srgbClr val="4D5155"/>
                </a:solidFill>
                <a:latin typeface="Arial MT"/>
                <a:cs typeface="Arial MT"/>
              </a:rPr>
              <a:t> </a:t>
            </a:r>
            <a:r>
              <a:rPr sz="2750" spc="10" dirty="0">
                <a:solidFill>
                  <a:srgbClr val="4D5155"/>
                </a:solidFill>
                <a:latin typeface="Arial MT"/>
                <a:cs typeface="Arial MT"/>
              </a:rPr>
              <a:t>0</a:t>
            </a:r>
            <a:r>
              <a:rPr sz="2750" spc="15" dirty="0">
                <a:solidFill>
                  <a:srgbClr val="4D5155"/>
                </a:solidFill>
                <a:latin typeface="Arial MT"/>
                <a:cs typeface="Arial MT"/>
              </a:rPr>
              <a:t> </a:t>
            </a:r>
            <a:r>
              <a:rPr sz="2750" spc="-15" dirty="0">
                <a:solidFill>
                  <a:srgbClr val="4D5155"/>
                </a:solidFill>
                <a:latin typeface="Arial MT"/>
                <a:cs typeface="Arial MT"/>
              </a:rPr>
              <a:t>indicates</a:t>
            </a:r>
            <a:r>
              <a:rPr sz="2750" spc="320" dirty="0">
                <a:solidFill>
                  <a:srgbClr val="4D5155"/>
                </a:solidFill>
                <a:latin typeface="Arial MT"/>
                <a:cs typeface="Arial MT"/>
              </a:rPr>
              <a:t> </a:t>
            </a:r>
            <a:r>
              <a:rPr sz="2750" dirty="0">
                <a:solidFill>
                  <a:srgbClr val="4D5155"/>
                </a:solidFill>
                <a:latin typeface="Arial MT"/>
                <a:cs typeface="Arial MT"/>
              </a:rPr>
              <a:t>that</a:t>
            </a:r>
            <a:r>
              <a:rPr sz="2750" spc="120" dirty="0">
                <a:solidFill>
                  <a:srgbClr val="4D5155"/>
                </a:solidFill>
                <a:latin typeface="Arial MT"/>
                <a:cs typeface="Arial MT"/>
              </a:rPr>
              <a:t> </a:t>
            </a:r>
            <a:r>
              <a:rPr sz="2750" spc="10" dirty="0">
                <a:solidFill>
                  <a:srgbClr val="4D5155"/>
                </a:solidFill>
                <a:latin typeface="Arial MT"/>
                <a:cs typeface="Arial MT"/>
              </a:rPr>
              <a:t>the</a:t>
            </a:r>
            <a:r>
              <a:rPr sz="2750" spc="125" dirty="0">
                <a:solidFill>
                  <a:srgbClr val="4D5155"/>
                </a:solidFill>
                <a:latin typeface="Arial MT"/>
                <a:cs typeface="Arial MT"/>
              </a:rPr>
              <a:t> </a:t>
            </a:r>
            <a:r>
              <a:rPr sz="2750" spc="-25" dirty="0">
                <a:solidFill>
                  <a:srgbClr val="4D5155"/>
                </a:solidFill>
                <a:latin typeface="Arial MT"/>
                <a:cs typeface="Arial MT"/>
              </a:rPr>
              <a:t>event</a:t>
            </a:r>
            <a:r>
              <a:rPr sz="2750" spc="265" dirty="0">
                <a:solidFill>
                  <a:srgbClr val="4D5155"/>
                </a:solidFill>
                <a:latin typeface="Arial MT"/>
                <a:cs typeface="Arial MT"/>
              </a:rPr>
              <a:t> </a:t>
            </a:r>
            <a:r>
              <a:rPr sz="2750" spc="-40" dirty="0">
                <a:solidFill>
                  <a:srgbClr val="4D5155"/>
                </a:solidFill>
                <a:latin typeface="Arial MT"/>
                <a:cs typeface="Arial MT"/>
              </a:rPr>
              <a:t>is</a:t>
            </a:r>
            <a:r>
              <a:rPr sz="2750" spc="170" dirty="0">
                <a:solidFill>
                  <a:srgbClr val="4D5155"/>
                </a:solidFill>
                <a:latin typeface="Arial MT"/>
                <a:cs typeface="Arial MT"/>
              </a:rPr>
              <a:t> </a:t>
            </a:r>
            <a:r>
              <a:rPr sz="2750" spc="25" dirty="0">
                <a:solidFill>
                  <a:srgbClr val="4D5155"/>
                </a:solidFill>
                <a:latin typeface="Arial MT"/>
                <a:cs typeface="Arial MT"/>
              </a:rPr>
              <a:t>not</a:t>
            </a:r>
            <a:r>
              <a:rPr sz="2750" spc="-35" dirty="0">
                <a:solidFill>
                  <a:srgbClr val="4D5155"/>
                </a:solidFill>
                <a:latin typeface="Arial MT"/>
                <a:cs typeface="Arial MT"/>
              </a:rPr>
              <a:t> </a:t>
            </a:r>
            <a:r>
              <a:rPr sz="2750" spc="5" dirty="0">
                <a:solidFill>
                  <a:srgbClr val="4D5155"/>
                </a:solidFill>
                <a:latin typeface="Arial MT"/>
                <a:cs typeface="Arial MT"/>
              </a:rPr>
              <a:t>going </a:t>
            </a:r>
            <a:r>
              <a:rPr sz="2750" spc="-750" dirty="0">
                <a:solidFill>
                  <a:srgbClr val="4D5155"/>
                </a:solidFill>
                <a:latin typeface="Arial MT"/>
                <a:cs typeface="Arial MT"/>
              </a:rPr>
              <a:t> </a:t>
            </a:r>
            <a:r>
              <a:rPr sz="2750" dirty="0">
                <a:solidFill>
                  <a:srgbClr val="4D5155"/>
                </a:solidFill>
                <a:latin typeface="Arial MT"/>
                <a:cs typeface="Arial MT"/>
              </a:rPr>
              <a:t>to</a:t>
            </a:r>
            <a:r>
              <a:rPr sz="2750" spc="10" dirty="0">
                <a:solidFill>
                  <a:srgbClr val="4D5155"/>
                </a:solidFill>
                <a:latin typeface="Arial MT"/>
                <a:cs typeface="Arial MT"/>
              </a:rPr>
              <a:t> happen</a:t>
            </a:r>
            <a:r>
              <a:rPr sz="2750" spc="175" dirty="0">
                <a:solidFill>
                  <a:srgbClr val="4D5155"/>
                </a:solidFill>
                <a:latin typeface="Arial MT"/>
                <a:cs typeface="Arial MT"/>
              </a:rPr>
              <a:t> </a:t>
            </a:r>
            <a:r>
              <a:rPr sz="2750" spc="5" dirty="0">
                <a:solidFill>
                  <a:srgbClr val="4D5155"/>
                </a:solidFill>
                <a:latin typeface="Arial MT"/>
                <a:cs typeface="Arial MT"/>
              </a:rPr>
              <a:t>and</a:t>
            </a:r>
            <a:r>
              <a:rPr sz="2750" spc="85" dirty="0">
                <a:solidFill>
                  <a:srgbClr val="4D5155"/>
                </a:solidFill>
                <a:latin typeface="Arial MT"/>
                <a:cs typeface="Arial MT"/>
              </a:rPr>
              <a:t> </a:t>
            </a:r>
            <a:r>
              <a:rPr sz="2750" spc="15" dirty="0">
                <a:solidFill>
                  <a:srgbClr val="4D5155"/>
                </a:solidFill>
                <a:latin typeface="Arial MT"/>
                <a:cs typeface="Arial MT"/>
              </a:rPr>
              <a:t>1</a:t>
            </a:r>
            <a:r>
              <a:rPr sz="2750" spc="10" dirty="0">
                <a:solidFill>
                  <a:srgbClr val="4D5155"/>
                </a:solidFill>
                <a:latin typeface="Arial MT"/>
                <a:cs typeface="Arial MT"/>
              </a:rPr>
              <a:t> </a:t>
            </a:r>
            <a:r>
              <a:rPr sz="2750" spc="-15" dirty="0">
                <a:solidFill>
                  <a:srgbClr val="4D5155"/>
                </a:solidFill>
                <a:latin typeface="Arial MT"/>
                <a:cs typeface="Arial MT"/>
              </a:rPr>
              <a:t>indicates</a:t>
            </a:r>
            <a:r>
              <a:rPr sz="2750" spc="325" dirty="0">
                <a:solidFill>
                  <a:srgbClr val="4D5155"/>
                </a:solidFill>
                <a:latin typeface="Arial MT"/>
                <a:cs typeface="Arial MT"/>
              </a:rPr>
              <a:t> </a:t>
            </a:r>
            <a:r>
              <a:rPr sz="2750" spc="-25" dirty="0">
                <a:solidFill>
                  <a:srgbClr val="4D5155"/>
                </a:solidFill>
                <a:latin typeface="Arial MT"/>
                <a:cs typeface="Arial MT"/>
              </a:rPr>
              <a:t>event</a:t>
            </a:r>
            <a:r>
              <a:rPr sz="2750" spc="260" dirty="0">
                <a:solidFill>
                  <a:srgbClr val="4D5155"/>
                </a:solidFill>
                <a:latin typeface="Arial MT"/>
                <a:cs typeface="Arial MT"/>
              </a:rPr>
              <a:t> </a:t>
            </a:r>
            <a:r>
              <a:rPr sz="2750" spc="15" dirty="0">
                <a:solidFill>
                  <a:srgbClr val="4D5155"/>
                </a:solidFill>
                <a:latin typeface="Arial MT"/>
                <a:cs typeface="Arial MT"/>
              </a:rPr>
              <a:t>happens</a:t>
            </a:r>
            <a:r>
              <a:rPr sz="2750" spc="95" dirty="0">
                <a:solidFill>
                  <a:srgbClr val="4D5155"/>
                </a:solidFill>
                <a:latin typeface="Arial MT"/>
                <a:cs typeface="Arial MT"/>
              </a:rPr>
              <a:t> </a:t>
            </a:r>
            <a:r>
              <a:rPr sz="2750" spc="-40" dirty="0">
                <a:solidFill>
                  <a:srgbClr val="4D5155"/>
                </a:solidFill>
                <a:latin typeface="Arial MT"/>
                <a:cs typeface="Arial MT"/>
              </a:rPr>
              <a:t>all</a:t>
            </a:r>
            <a:r>
              <a:rPr sz="2750" spc="114" dirty="0">
                <a:solidFill>
                  <a:srgbClr val="4D5155"/>
                </a:solidFill>
                <a:latin typeface="Arial MT"/>
                <a:cs typeface="Arial MT"/>
              </a:rPr>
              <a:t> </a:t>
            </a:r>
            <a:r>
              <a:rPr sz="2750" spc="10" dirty="0">
                <a:solidFill>
                  <a:srgbClr val="4D5155"/>
                </a:solidFill>
                <a:latin typeface="Arial MT"/>
                <a:cs typeface="Arial MT"/>
              </a:rPr>
              <a:t>the</a:t>
            </a:r>
            <a:r>
              <a:rPr sz="2750" spc="85" dirty="0">
                <a:solidFill>
                  <a:srgbClr val="4D5155"/>
                </a:solidFill>
                <a:latin typeface="Arial MT"/>
                <a:cs typeface="Arial MT"/>
              </a:rPr>
              <a:t> </a:t>
            </a:r>
            <a:r>
              <a:rPr sz="2750" spc="-20" dirty="0">
                <a:solidFill>
                  <a:srgbClr val="4D5155"/>
                </a:solidFill>
                <a:latin typeface="Arial MT"/>
                <a:cs typeface="Arial MT"/>
              </a:rPr>
              <a:t>time.</a:t>
            </a:r>
            <a:endParaRPr sz="2750">
              <a:latin typeface="Arial MT"/>
              <a:cs typeface="Arial MT"/>
            </a:endParaRPr>
          </a:p>
        </p:txBody>
      </p:sp>
      <p:pic>
        <p:nvPicPr>
          <p:cNvPr id="4" name="object 4"/>
          <p:cNvPicPr/>
          <p:nvPr/>
        </p:nvPicPr>
        <p:blipFill>
          <a:blip r:embed="rId4" cstate="print"/>
          <a:stretch>
            <a:fillRect/>
          </a:stretch>
        </p:blipFill>
        <p:spPr>
          <a:xfrm>
            <a:off x="504825" y="4933950"/>
            <a:ext cx="9810750" cy="17621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5302885" cy="701040"/>
          </a:xfrm>
          <a:prstGeom prst="rect">
            <a:avLst/>
          </a:prstGeom>
        </p:spPr>
        <p:txBody>
          <a:bodyPr vert="horz" wrap="square" lIns="0" tIns="16510" rIns="0" bIns="0" rtlCol="0">
            <a:spAutoFit/>
          </a:bodyPr>
          <a:lstStyle/>
          <a:p>
            <a:pPr marL="12700">
              <a:lnSpc>
                <a:spcPct val="100000"/>
              </a:lnSpc>
              <a:spcBef>
                <a:spcPts val="130"/>
              </a:spcBef>
            </a:pPr>
            <a:r>
              <a:rPr sz="4400" spc="-5" dirty="0">
                <a:latin typeface="Calibri Light"/>
                <a:cs typeface="Calibri Light"/>
              </a:rPr>
              <a:t>Introduction:</a:t>
            </a:r>
            <a:r>
              <a:rPr sz="4400" spc="-185" dirty="0">
                <a:latin typeface="Calibri Light"/>
                <a:cs typeface="Calibri Light"/>
              </a:rPr>
              <a:t> </a:t>
            </a:r>
            <a:r>
              <a:rPr sz="4400" spc="5" dirty="0">
                <a:latin typeface="Calibri Light"/>
                <a:cs typeface="Calibri Light"/>
              </a:rPr>
              <a:t>Definition</a:t>
            </a:r>
            <a:endParaRPr sz="4400">
              <a:latin typeface="Calibri Light"/>
              <a:cs typeface="Calibri Light"/>
            </a:endParaRPr>
          </a:p>
        </p:txBody>
      </p:sp>
      <p:sp>
        <p:nvSpPr>
          <p:cNvPr id="3" name="object 3"/>
          <p:cNvSpPr txBox="1"/>
          <p:nvPr/>
        </p:nvSpPr>
        <p:spPr>
          <a:xfrm>
            <a:off x="917575" y="1794827"/>
            <a:ext cx="10300335" cy="1221105"/>
          </a:xfrm>
          <a:prstGeom prst="rect">
            <a:avLst/>
          </a:prstGeom>
        </p:spPr>
        <p:txBody>
          <a:bodyPr vert="horz" wrap="square" lIns="0" tIns="48894" rIns="0" bIns="0" rtlCol="0">
            <a:spAutoFit/>
          </a:bodyPr>
          <a:lstStyle/>
          <a:p>
            <a:pPr marL="241300" marR="5080" indent="-229235">
              <a:lnSpc>
                <a:spcPct val="92200"/>
              </a:lnSpc>
              <a:spcBef>
                <a:spcPts val="384"/>
              </a:spcBef>
              <a:buFont typeface="Arial MT"/>
              <a:buChar char="•"/>
              <a:tabLst>
                <a:tab pos="241935" algn="l"/>
              </a:tabLst>
            </a:pPr>
            <a:r>
              <a:rPr sz="2750" spc="-25" dirty="0">
                <a:solidFill>
                  <a:srgbClr val="FF0000"/>
                </a:solidFill>
                <a:latin typeface="Calibri"/>
                <a:cs typeface="Calibri"/>
              </a:rPr>
              <a:t>Pattern</a:t>
            </a:r>
            <a:r>
              <a:rPr sz="2750" spc="-20" dirty="0">
                <a:solidFill>
                  <a:srgbClr val="FF0000"/>
                </a:solidFill>
                <a:latin typeface="Calibri"/>
                <a:cs typeface="Calibri"/>
              </a:rPr>
              <a:t> </a:t>
            </a:r>
            <a:r>
              <a:rPr sz="2750" spc="-5" dirty="0">
                <a:solidFill>
                  <a:srgbClr val="FF0000"/>
                </a:solidFill>
                <a:latin typeface="Calibri"/>
                <a:cs typeface="Calibri"/>
              </a:rPr>
              <a:t>recognition </a:t>
            </a:r>
            <a:r>
              <a:rPr sz="2750" spc="-15" dirty="0">
                <a:latin typeface="Calibri"/>
                <a:cs typeface="Calibri"/>
              </a:rPr>
              <a:t>is the </a:t>
            </a:r>
            <a:r>
              <a:rPr sz="2750" spc="-5" dirty="0">
                <a:latin typeface="Calibri"/>
                <a:cs typeface="Calibri"/>
              </a:rPr>
              <a:t>theory </a:t>
            </a:r>
            <a:r>
              <a:rPr sz="2750" spc="25" dirty="0">
                <a:latin typeface="Calibri"/>
                <a:cs typeface="Calibri"/>
              </a:rPr>
              <a:t>or </a:t>
            </a:r>
            <a:r>
              <a:rPr sz="2750" spc="-5" dirty="0">
                <a:latin typeface="Calibri"/>
                <a:cs typeface="Calibri"/>
              </a:rPr>
              <a:t>algorithm</a:t>
            </a:r>
            <a:r>
              <a:rPr sz="2750" dirty="0">
                <a:latin typeface="Calibri"/>
                <a:cs typeface="Calibri"/>
              </a:rPr>
              <a:t> </a:t>
            </a:r>
            <a:r>
              <a:rPr sz="2750" spc="5" dirty="0">
                <a:latin typeface="Calibri"/>
                <a:cs typeface="Calibri"/>
              </a:rPr>
              <a:t>concerned </a:t>
            </a:r>
            <a:r>
              <a:rPr sz="2750" spc="-20" dirty="0">
                <a:latin typeface="Calibri"/>
                <a:cs typeface="Calibri"/>
              </a:rPr>
              <a:t>with</a:t>
            </a:r>
            <a:r>
              <a:rPr sz="2750" spc="-15" dirty="0">
                <a:latin typeface="Calibri"/>
                <a:cs typeface="Calibri"/>
              </a:rPr>
              <a:t> the </a:t>
            </a:r>
            <a:r>
              <a:rPr sz="2750" spc="-10" dirty="0">
                <a:latin typeface="Calibri"/>
                <a:cs typeface="Calibri"/>
              </a:rPr>
              <a:t> </a:t>
            </a:r>
            <a:r>
              <a:rPr sz="2750" spc="5" dirty="0">
                <a:latin typeface="Calibri"/>
                <a:cs typeface="Calibri"/>
              </a:rPr>
              <a:t>automatic</a:t>
            </a:r>
            <a:r>
              <a:rPr sz="2750" spc="75" dirty="0">
                <a:latin typeface="Calibri"/>
                <a:cs typeface="Calibri"/>
              </a:rPr>
              <a:t> </a:t>
            </a:r>
            <a:r>
              <a:rPr sz="2750" spc="-10" dirty="0">
                <a:latin typeface="Calibri"/>
                <a:cs typeface="Calibri"/>
              </a:rPr>
              <a:t>detection</a:t>
            </a:r>
            <a:r>
              <a:rPr sz="2750" spc="170" dirty="0">
                <a:latin typeface="Calibri"/>
                <a:cs typeface="Calibri"/>
              </a:rPr>
              <a:t> </a:t>
            </a:r>
            <a:r>
              <a:rPr sz="2750" spc="-5" dirty="0">
                <a:latin typeface="Calibri"/>
                <a:cs typeface="Calibri"/>
              </a:rPr>
              <a:t>(recognition)</a:t>
            </a:r>
            <a:r>
              <a:rPr sz="2750" spc="265" dirty="0">
                <a:latin typeface="Calibri"/>
                <a:cs typeface="Calibri"/>
              </a:rPr>
              <a:t> </a:t>
            </a:r>
            <a:r>
              <a:rPr sz="2750" spc="5" dirty="0">
                <a:latin typeface="Calibri"/>
                <a:cs typeface="Calibri"/>
              </a:rPr>
              <a:t>and</a:t>
            </a:r>
            <a:r>
              <a:rPr sz="2750" spc="20" dirty="0">
                <a:latin typeface="Calibri"/>
                <a:cs typeface="Calibri"/>
              </a:rPr>
              <a:t> </a:t>
            </a:r>
            <a:r>
              <a:rPr sz="2750" spc="-10" dirty="0">
                <a:latin typeface="Calibri"/>
                <a:cs typeface="Calibri"/>
              </a:rPr>
              <a:t>later</a:t>
            </a:r>
            <a:r>
              <a:rPr sz="2750" spc="60" dirty="0">
                <a:latin typeface="Calibri"/>
                <a:cs typeface="Calibri"/>
              </a:rPr>
              <a:t> </a:t>
            </a:r>
            <a:r>
              <a:rPr sz="2750" spc="-5" dirty="0">
                <a:latin typeface="Calibri"/>
                <a:cs typeface="Calibri"/>
              </a:rPr>
              <a:t>classification</a:t>
            </a:r>
            <a:r>
              <a:rPr sz="2750" spc="250" dirty="0">
                <a:latin typeface="Calibri"/>
                <a:cs typeface="Calibri"/>
              </a:rPr>
              <a:t> </a:t>
            </a:r>
            <a:r>
              <a:rPr sz="2750" spc="25" dirty="0">
                <a:latin typeface="Calibri"/>
                <a:cs typeface="Calibri"/>
              </a:rPr>
              <a:t>of</a:t>
            </a:r>
            <a:r>
              <a:rPr sz="2750" spc="-40" dirty="0">
                <a:latin typeface="Calibri"/>
                <a:cs typeface="Calibri"/>
              </a:rPr>
              <a:t> </a:t>
            </a:r>
            <a:r>
              <a:rPr sz="2750" spc="5" dirty="0">
                <a:latin typeface="Calibri"/>
                <a:cs typeface="Calibri"/>
              </a:rPr>
              <a:t>objects</a:t>
            </a:r>
            <a:r>
              <a:rPr sz="2750" spc="165" dirty="0">
                <a:latin typeface="Calibri"/>
                <a:cs typeface="Calibri"/>
              </a:rPr>
              <a:t> </a:t>
            </a:r>
            <a:r>
              <a:rPr sz="2750" spc="25" dirty="0">
                <a:latin typeface="Calibri"/>
                <a:cs typeface="Calibri"/>
              </a:rPr>
              <a:t>or </a:t>
            </a:r>
            <a:r>
              <a:rPr sz="2750" spc="-605" dirty="0">
                <a:latin typeface="Calibri"/>
                <a:cs typeface="Calibri"/>
              </a:rPr>
              <a:t> </a:t>
            </a:r>
            <a:r>
              <a:rPr sz="2750" spc="-10" dirty="0">
                <a:latin typeface="Calibri"/>
                <a:cs typeface="Calibri"/>
              </a:rPr>
              <a:t>events</a:t>
            </a:r>
            <a:r>
              <a:rPr sz="2750" spc="80" dirty="0">
                <a:latin typeface="Calibri"/>
                <a:cs typeface="Calibri"/>
              </a:rPr>
              <a:t> </a:t>
            </a:r>
            <a:r>
              <a:rPr sz="2750" spc="-20" dirty="0">
                <a:latin typeface="Calibri"/>
                <a:cs typeface="Calibri"/>
              </a:rPr>
              <a:t>using</a:t>
            </a:r>
            <a:r>
              <a:rPr sz="2750" spc="240" dirty="0">
                <a:latin typeface="Calibri"/>
                <a:cs typeface="Calibri"/>
              </a:rPr>
              <a:t> </a:t>
            </a:r>
            <a:r>
              <a:rPr sz="2750" spc="10" dirty="0">
                <a:latin typeface="Calibri"/>
                <a:cs typeface="Calibri"/>
              </a:rPr>
              <a:t>a</a:t>
            </a:r>
            <a:r>
              <a:rPr sz="2750" spc="-10" dirty="0">
                <a:latin typeface="Calibri"/>
                <a:cs typeface="Calibri"/>
              </a:rPr>
              <a:t> </a:t>
            </a:r>
            <a:r>
              <a:rPr sz="2750" spc="-20" dirty="0">
                <a:latin typeface="Calibri"/>
                <a:cs typeface="Calibri"/>
              </a:rPr>
              <a:t>machine/computer.</a:t>
            </a:r>
            <a:endParaRPr sz="275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2621280" cy="701040"/>
          </a:xfrm>
          <a:prstGeom prst="rect">
            <a:avLst/>
          </a:prstGeom>
        </p:spPr>
        <p:txBody>
          <a:bodyPr vert="horz" wrap="square" lIns="0" tIns="16510" rIns="0" bIns="0" rtlCol="0">
            <a:spAutoFit/>
          </a:bodyPr>
          <a:lstStyle/>
          <a:p>
            <a:pPr marL="12700">
              <a:lnSpc>
                <a:spcPct val="100000"/>
              </a:lnSpc>
              <a:spcBef>
                <a:spcPts val="130"/>
              </a:spcBef>
            </a:pPr>
            <a:r>
              <a:rPr sz="4400" spc="5" dirty="0">
                <a:latin typeface="Calibri Light"/>
                <a:cs typeface="Calibri Light"/>
              </a:rPr>
              <a:t>Experiment</a:t>
            </a:r>
            <a:endParaRPr sz="4400">
              <a:latin typeface="Calibri Light"/>
              <a:cs typeface="Calibri Light"/>
            </a:endParaRPr>
          </a:p>
        </p:txBody>
      </p:sp>
      <p:sp>
        <p:nvSpPr>
          <p:cNvPr id="3" name="object 3"/>
          <p:cNvSpPr txBox="1"/>
          <p:nvPr/>
        </p:nvSpPr>
        <p:spPr>
          <a:xfrm>
            <a:off x="698182" y="1431607"/>
            <a:ext cx="10504170" cy="2414270"/>
          </a:xfrm>
          <a:prstGeom prst="rect">
            <a:avLst/>
          </a:prstGeom>
        </p:spPr>
        <p:txBody>
          <a:bodyPr vert="horz" wrap="square" lIns="0" tIns="52069" rIns="0" bIns="0" rtlCol="0">
            <a:spAutoFit/>
          </a:bodyPr>
          <a:lstStyle/>
          <a:p>
            <a:pPr marL="241300" marR="5080" indent="-229235">
              <a:lnSpc>
                <a:spcPts val="3080"/>
              </a:lnSpc>
              <a:spcBef>
                <a:spcPts val="409"/>
              </a:spcBef>
              <a:buFont typeface="Arial MT"/>
              <a:buChar char="•"/>
              <a:tabLst>
                <a:tab pos="241935" algn="l"/>
              </a:tabLst>
            </a:pPr>
            <a:r>
              <a:rPr sz="2750" spc="-5" dirty="0">
                <a:latin typeface="Calibri"/>
                <a:cs typeface="Calibri"/>
              </a:rPr>
              <a:t>The</a:t>
            </a:r>
            <a:r>
              <a:rPr sz="2750" spc="95" dirty="0">
                <a:latin typeface="Calibri"/>
                <a:cs typeface="Calibri"/>
              </a:rPr>
              <a:t> </a:t>
            </a:r>
            <a:r>
              <a:rPr sz="2750" spc="-5" dirty="0">
                <a:solidFill>
                  <a:srgbClr val="FF0000"/>
                </a:solidFill>
                <a:latin typeface="Calibri"/>
                <a:cs typeface="Calibri"/>
              </a:rPr>
              <a:t>term</a:t>
            </a:r>
            <a:r>
              <a:rPr sz="2750" spc="95" dirty="0">
                <a:solidFill>
                  <a:srgbClr val="FF0000"/>
                </a:solidFill>
                <a:latin typeface="Calibri"/>
                <a:cs typeface="Calibri"/>
              </a:rPr>
              <a:t> </a:t>
            </a:r>
            <a:r>
              <a:rPr sz="2750" spc="-15" dirty="0">
                <a:solidFill>
                  <a:srgbClr val="FF0000"/>
                </a:solidFill>
                <a:latin typeface="Calibri"/>
                <a:cs typeface="Calibri"/>
              </a:rPr>
              <a:t>experiment</a:t>
            </a:r>
            <a:r>
              <a:rPr sz="2750" spc="245" dirty="0">
                <a:solidFill>
                  <a:srgbClr val="FF0000"/>
                </a:solidFill>
                <a:latin typeface="Calibri"/>
                <a:cs typeface="Calibri"/>
              </a:rPr>
              <a:t> </a:t>
            </a:r>
            <a:r>
              <a:rPr sz="2750" spc="-15" dirty="0">
                <a:latin typeface="Calibri"/>
                <a:cs typeface="Calibri"/>
              </a:rPr>
              <a:t>is</a:t>
            </a:r>
            <a:r>
              <a:rPr sz="2750" spc="90" dirty="0">
                <a:latin typeface="Calibri"/>
                <a:cs typeface="Calibri"/>
              </a:rPr>
              <a:t> </a:t>
            </a:r>
            <a:r>
              <a:rPr sz="2750" spc="-15" dirty="0">
                <a:latin typeface="Calibri"/>
                <a:cs typeface="Calibri"/>
              </a:rPr>
              <a:t>used</a:t>
            </a:r>
            <a:r>
              <a:rPr sz="2750" spc="170" dirty="0">
                <a:latin typeface="Calibri"/>
                <a:cs typeface="Calibri"/>
              </a:rPr>
              <a:t> </a:t>
            </a:r>
            <a:r>
              <a:rPr sz="2750" spc="-10" dirty="0">
                <a:latin typeface="Calibri"/>
                <a:cs typeface="Calibri"/>
              </a:rPr>
              <a:t>in</a:t>
            </a:r>
            <a:r>
              <a:rPr sz="2750" spc="95" dirty="0">
                <a:latin typeface="Calibri"/>
                <a:cs typeface="Calibri"/>
              </a:rPr>
              <a:t> </a:t>
            </a:r>
            <a:r>
              <a:rPr sz="2750" spc="-15" dirty="0">
                <a:latin typeface="Calibri"/>
                <a:cs typeface="Calibri"/>
              </a:rPr>
              <a:t>probability</a:t>
            </a:r>
            <a:r>
              <a:rPr sz="2750" spc="295" dirty="0">
                <a:latin typeface="Calibri"/>
                <a:cs typeface="Calibri"/>
              </a:rPr>
              <a:t> </a:t>
            </a:r>
            <a:r>
              <a:rPr sz="2750" spc="-5" dirty="0">
                <a:latin typeface="Calibri"/>
                <a:cs typeface="Calibri"/>
              </a:rPr>
              <a:t>theory</a:t>
            </a:r>
            <a:r>
              <a:rPr sz="2750" spc="150" dirty="0">
                <a:latin typeface="Calibri"/>
                <a:cs typeface="Calibri"/>
              </a:rPr>
              <a:t> </a:t>
            </a:r>
            <a:r>
              <a:rPr sz="2750" spc="-10" dirty="0">
                <a:latin typeface="Calibri"/>
                <a:cs typeface="Calibri"/>
              </a:rPr>
              <a:t>to</a:t>
            </a:r>
            <a:r>
              <a:rPr sz="2750" spc="15" dirty="0">
                <a:latin typeface="Calibri"/>
                <a:cs typeface="Calibri"/>
              </a:rPr>
              <a:t> </a:t>
            </a:r>
            <a:r>
              <a:rPr sz="2750" spc="-10" dirty="0">
                <a:latin typeface="Calibri"/>
                <a:cs typeface="Calibri"/>
              </a:rPr>
              <a:t>describe</a:t>
            </a:r>
            <a:r>
              <a:rPr sz="2750" spc="245" dirty="0">
                <a:latin typeface="Calibri"/>
                <a:cs typeface="Calibri"/>
              </a:rPr>
              <a:t> </a:t>
            </a:r>
            <a:r>
              <a:rPr sz="2750" spc="10" dirty="0">
                <a:latin typeface="Calibri"/>
                <a:cs typeface="Calibri"/>
              </a:rPr>
              <a:t>a</a:t>
            </a:r>
            <a:r>
              <a:rPr sz="2750" spc="-5" dirty="0">
                <a:latin typeface="Calibri"/>
                <a:cs typeface="Calibri"/>
              </a:rPr>
              <a:t> </a:t>
            </a:r>
            <a:r>
              <a:rPr sz="2750" spc="-10" dirty="0">
                <a:latin typeface="Calibri"/>
                <a:cs typeface="Calibri"/>
              </a:rPr>
              <a:t>process </a:t>
            </a:r>
            <a:r>
              <a:rPr sz="2750" spc="-605" dirty="0">
                <a:latin typeface="Calibri"/>
                <a:cs typeface="Calibri"/>
              </a:rPr>
              <a:t> </a:t>
            </a:r>
            <a:r>
              <a:rPr sz="2750" spc="-15" dirty="0">
                <a:latin typeface="Calibri"/>
                <a:cs typeface="Calibri"/>
              </a:rPr>
              <a:t>for</a:t>
            </a:r>
            <a:r>
              <a:rPr sz="2750" spc="55" dirty="0">
                <a:latin typeface="Calibri"/>
                <a:cs typeface="Calibri"/>
              </a:rPr>
              <a:t> </a:t>
            </a:r>
            <a:r>
              <a:rPr sz="2750" spc="-10" dirty="0">
                <a:latin typeface="Calibri"/>
                <a:cs typeface="Calibri"/>
              </a:rPr>
              <a:t>which</a:t>
            </a:r>
            <a:r>
              <a:rPr sz="2750" spc="165" dirty="0">
                <a:latin typeface="Calibri"/>
                <a:cs typeface="Calibri"/>
              </a:rPr>
              <a:t> </a:t>
            </a:r>
            <a:r>
              <a:rPr sz="2750" spc="-15" dirty="0">
                <a:latin typeface="Calibri"/>
                <a:cs typeface="Calibri"/>
              </a:rPr>
              <a:t>the</a:t>
            </a:r>
            <a:r>
              <a:rPr sz="2750" spc="90" dirty="0">
                <a:latin typeface="Calibri"/>
                <a:cs typeface="Calibri"/>
              </a:rPr>
              <a:t> </a:t>
            </a:r>
            <a:r>
              <a:rPr sz="2750" spc="20" dirty="0">
                <a:latin typeface="Calibri"/>
                <a:cs typeface="Calibri"/>
              </a:rPr>
              <a:t>outcome</a:t>
            </a:r>
            <a:r>
              <a:rPr sz="2750" spc="-55" dirty="0">
                <a:latin typeface="Calibri"/>
                <a:cs typeface="Calibri"/>
              </a:rPr>
              <a:t> </a:t>
            </a:r>
            <a:r>
              <a:rPr sz="2750" spc="-15" dirty="0">
                <a:latin typeface="Calibri"/>
                <a:cs typeface="Calibri"/>
              </a:rPr>
              <a:t>is</a:t>
            </a:r>
            <a:r>
              <a:rPr sz="2750" spc="85" dirty="0">
                <a:latin typeface="Calibri"/>
                <a:cs typeface="Calibri"/>
              </a:rPr>
              <a:t> </a:t>
            </a:r>
            <a:r>
              <a:rPr sz="2750" spc="10" dirty="0">
                <a:latin typeface="Calibri"/>
                <a:cs typeface="Calibri"/>
              </a:rPr>
              <a:t>not</a:t>
            </a:r>
            <a:r>
              <a:rPr sz="2750" spc="20" dirty="0">
                <a:latin typeface="Calibri"/>
                <a:cs typeface="Calibri"/>
              </a:rPr>
              <a:t> </a:t>
            </a:r>
            <a:r>
              <a:rPr sz="2750" spc="5" dirty="0">
                <a:latin typeface="Calibri"/>
                <a:cs typeface="Calibri"/>
              </a:rPr>
              <a:t>known</a:t>
            </a:r>
            <a:r>
              <a:rPr sz="2750" spc="90" dirty="0">
                <a:latin typeface="Calibri"/>
                <a:cs typeface="Calibri"/>
              </a:rPr>
              <a:t> </a:t>
            </a:r>
            <a:r>
              <a:rPr sz="2750" spc="-20" dirty="0">
                <a:latin typeface="Calibri"/>
                <a:cs typeface="Calibri"/>
              </a:rPr>
              <a:t>with</a:t>
            </a:r>
            <a:r>
              <a:rPr sz="2750" spc="165" dirty="0">
                <a:latin typeface="Calibri"/>
                <a:cs typeface="Calibri"/>
              </a:rPr>
              <a:t> </a:t>
            </a:r>
            <a:r>
              <a:rPr sz="2750" spc="-20" dirty="0">
                <a:latin typeface="Calibri"/>
                <a:cs typeface="Calibri"/>
              </a:rPr>
              <a:t>certainty.</a:t>
            </a:r>
            <a:endParaRPr sz="2750">
              <a:latin typeface="Calibri"/>
              <a:cs typeface="Calibri"/>
            </a:endParaRPr>
          </a:p>
          <a:p>
            <a:pPr>
              <a:lnSpc>
                <a:spcPct val="100000"/>
              </a:lnSpc>
              <a:spcBef>
                <a:spcPts val="55"/>
              </a:spcBef>
            </a:pPr>
            <a:endParaRPr sz="2650">
              <a:latin typeface="Calibri"/>
              <a:cs typeface="Calibri"/>
            </a:endParaRPr>
          </a:p>
          <a:p>
            <a:pPr marL="469900">
              <a:lnSpc>
                <a:spcPct val="100000"/>
              </a:lnSpc>
              <a:spcBef>
                <a:spcPts val="5"/>
              </a:spcBef>
            </a:pPr>
            <a:r>
              <a:rPr sz="2400" spc="25" dirty="0">
                <a:latin typeface="Calibri"/>
                <a:cs typeface="Calibri"/>
              </a:rPr>
              <a:t>E</a:t>
            </a:r>
            <a:r>
              <a:rPr sz="2400" spc="-70" dirty="0">
                <a:latin typeface="Calibri"/>
                <a:cs typeface="Calibri"/>
              </a:rPr>
              <a:t>x</a:t>
            </a:r>
            <a:r>
              <a:rPr sz="2400" spc="-25" dirty="0">
                <a:latin typeface="Calibri"/>
                <a:cs typeface="Calibri"/>
              </a:rPr>
              <a:t>a</a:t>
            </a:r>
            <a:r>
              <a:rPr sz="2400" spc="25" dirty="0">
                <a:latin typeface="Calibri"/>
                <a:cs typeface="Calibri"/>
              </a:rPr>
              <a:t>m</a:t>
            </a:r>
            <a:r>
              <a:rPr sz="2400" spc="10" dirty="0">
                <a:latin typeface="Calibri"/>
                <a:cs typeface="Calibri"/>
              </a:rPr>
              <a:t>p</a:t>
            </a:r>
            <a:r>
              <a:rPr sz="2400" spc="-30" dirty="0">
                <a:latin typeface="Calibri"/>
                <a:cs typeface="Calibri"/>
              </a:rPr>
              <a:t>l</a:t>
            </a:r>
            <a:r>
              <a:rPr sz="2400" dirty="0">
                <a:latin typeface="Calibri"/>
                <a:cs typeface="Calibri"/>
              </a:rPr>
              <a:t>e</a:t>
            </a:r>
            <a:r>
              <a:rPr sz="2400" spc="-10" dirty="0">
                <a:latin typeface="Calibri"/>
                <a:cs typeface="Calibri"/>
              </a:rPr>
              <a:t> </a:t>
            </a:r>
            <a:r>
              <a:rPr sz="2400" spc="5" dirty="0">
                <a:latin typeface="Calibri"/>
                <a:cs typeface="Calibri"/>
              </a:rPr>
              <a:t>o</a:t>
            </a:r>
            <a:r>
              <a:rPr sz="2400" dirty="0">
                <a:latin typeface="Calibri"/>
                <a:cs typeface="Calibri"/>
              </a:rPr>
              <a:t>f e</a:t>
            </a:r>
            <a:r>
              <a:rPr sz="2400" spc="15" dirty="0">
                <a:latin typeface="Calibri"/>
                <a:cs typeface="Calibri"/>
              </a:rPr>
              <a:t>x</a:t>
            </a:r>
            <a:r>
              <a:rPr sz="2400" spc="10" dirty="0">
                <a:latin typeface="Calibri"/>
                <a:cs typeface="Calibri"/>
              </a:rPr>
              <a:t>p</a:t>
            </a:r>
            <a:r>
              <a:rPr sz="2400" dirty="0">
                <a:latin typeface="Calibri"/>
                <a:cs typeface="Calibri"/>
              </a:rPr>
              <a:t>er</a:t>
            </a:r>
            <a:r>
              <a:rPr sz="2400" spc="-35" dirty="0">
                <a:latin typeface="Calibri"/>
                <a:cs typeface="Calibri"/>
              </a:rPr>
              <a:t>i</a:t>
            </a:r>
            <a:r>
              <a:rPr sz="2400" spc="25" dirty="0">
                <a:latin typeface="Calibri"/>
                <a:cs typeface="Calibri"/>
              </a:rPr>
              <a:t>m</a:t>
            </a:r>
            <a:r>
              <a:rPr sz="2400" dirty="0">
                <a:latin typeface="Calibri"/>
                <a:cs typeface="Calibri"/>
              </a:rPr>
              <a:t>e</a:t>
            </a:r>
            <a:r>
              <a:rPr sz="2400" spc="15" dirty="0">
                <a:latin typeface="Calibri"/>
                <a:cs typeface="Calibri"/>
              </a:rPr>
              <a:t>nt</a:t>
            </a:r>
            <a:r>
              <a:rPr sz="2400" dirty="0">
                <a:latin typeface="Calibri"/>
                <a:cs typeface="Calibri"/>
              </a:rPr>
              <a:t>s</a:t>
            </a:r>
            <a:r>
              <a:rPr sz="2400" spc="-135" dirty="0">
                <a:latin typeface="Calibri"/>
                <a:cs typeface="Calibri"/>
              </a:rPr>
              <a:t> </a:t>
            </a:r>
            <a:r>
              <a:rPr sz="2400" spc="-25" dirty="0">
                <a:latin typeface="Calibri"/>
                <a:cs typeface="Calibri"/>
              </a:rPr>
              <a:t>a</a:t>
            </a:r>
            <a:r>
              <a:rPr sz="2400" spc="-15" dirty="0">
                <a:latin typeface="Calibri"/>
                <a:cs typeface="Calibri"/>
              </a:rPr>
              <a:t>r</a:t>
            </a:r>
            <a:r>
              <a:rPr sz="2400" dirty="0">
                <a:latin typeface="Calibri"/>
                <a:cs typeface="Calibri"/>
              </a:rPr>
              <a:t>e:</a:t>
            </a:r>
            <a:endParaRPr sz="2400">
              <a:latin typeface="Calibri"/>
              <a:cs typeface="Calibri"/>
            </a:endParaRPr>
          </a:p>
          <a:p>
            <a:pPr marL="927735">
              <a:lnSpc>
                <a:spcPct val="100000"/>
              </a:lnSpc>
              <a:spcBef>
                <a:spcPts val="200"/>
              </a:spcBef>
            </a:pPr>
            <a:r>
              <a:rPr sz="2400" spc="-30" dirty="0">
                <a:latin typeface="Calibri"/>
                <a:cs typeface="Calibri"/>
              </a:rPr>
              <a:t>Rolling</a:t>
            </a:r>
            <a:r>
              <a:rPr sz="2400" spc="110" dirty="0">
                <a:latin typeface="Calibri"/>
                <a:cs typeface="Calibri"/>
              </a:rPr>
              <a:t> </a:t>
            </a:r>
            <a:r>
              <a:rPr sz="2400" dirty="0">
                <a:latin typeface="Calibri"/>
                <a:cs typeface="Calibri"/>
              </a:rPr>
              <a:t>a</a:t>
            </a:r>
            <a:r>
              <a:rPr sz="2400" spc="-50" dirty="0">
                <a:latin typeface="Calibri"/>
                <a:cs typeface="Calibri"/>
              </a:rPr>
              <a:t> </a:t>
            </a:r>
            <a:r>
              <a:rPr sz="2400" spc="-30" dirty="0">
                <a:latin typeface="Calibri"/>
                <a:cs typeface="Calibri"/>
              </a:rPr>
              <a:t>fair</a:t>
            </a:r>
            <a:r>
              <a:rPr sz="2400" spc="30" dirty="0">
                <a:latin typeface="Calibri"/>
                <a:cs typeface="Calibri"/>
              </a:rPr>
              <a:t> </a:t>
            </a:r>
            <a:r>
              <a:rPr sz="2400" dirty="0">
                <a:latin typeface="Calibri"/>
                <a:cs typeface="Calibri"/>
              </a:rPr>
              <a:t>six</a:t>
            </a:r>
            <a:r>
              <a:rPr sz="2400" spc="-15" dirty="0">
                <a:latin typeface="Calibri"/>
                <a:cs typeface="Calibri"/>
              </a:rPr>
              <a:t> </a:t>
            </a:r>
            <a:r>
              <a:rPr sz="2400" dirty="0">
                <a:latin typeface="Calibri"/>
                <a:cs typeface="Calibri"/>
              </a:rPr>
              <a:t>sided</a:t>
            </a:r>
            <a:r>
              <a:rPr sz="2400" spc="-10" dirty="0">
                <a:latin typeface="Calibri"/>
                <a:cs typeface="Calibri"/>
              </a:rPr>
              <a:t> </a:t>
            </a:r>
            <a:r>
              <a:rPr sz="2400" spc="-5" dirty="0">
                <a:latin typeface="Calibri"/>
                <a:cs typeface="Calibri"/>
              </a:rPr>
              <a:t>die.</a:t>
            </a:r>
            <a:endParaRPr sz="2400">
              <a:latin typeface="Calibri"/>
              <a:cs typeface="Calibri"/>
            </a:endParaRPr>
          </a:p>
          <a:p>
            <a:pPr marL="927735">
              <a:lnSpc>
                <a:spcPct val="100000"/>
              </a:lnSpc>
              <a:spcBef>
                <a:spcPts val="200"/>
              </a:spcBef>
            </a:pPr>
            <a:r>
              <a:rPr sz="2400" spc="-5" dirty="0">
                <a:latin typeface="Calibri"/>
                <a:cs typeface="Calibri"/>
              </a:rPr>
              <a:t>Randomly</a:t>
            </a:r>
            <a:r>
              <a:rPr sz="2400" spc="15" dirty="0">
                <a:latin typeface="Calibri"/>
                <a:cs typeface="Calibri"/>
              </a:rPr>
              <a:t> </a:t>
            </a:r>
            <a:r>
              <a:rPr sz="2400" spc="5" dirty="0">
                <a:latin typeface="Calibri"/>
                <a:cs typeface="Calibri"/>
              </a:rPr>
              <a:t>choosing</a:t>
            </a:r>
            <a:r>
              <a:rPr sz="2400" spc="-175" dirty="0">
                <a:latin typeface="Calibri"/>
                <a:cs typeface="Calibri"/>
              </a:rPr>
              <a:t> </a:t>
            </a:r>
            <a:r>
              <a:rPr sz="2400" dirty="0">
                <a:latin typeface="Calibri"/>
                <a:cs typeface="Calibri"/>
              </a:rPr>
              <a:t>5</a:t>
            </a:r>
            <a:r>
              <a:rPr sz="2400" spc="35" dirty="0">
                <a:latin typeface="Calibri"/>
                <a:cs typeface="Calibri"/>
              </a:rPr>
              <a:t> </a:t>
            </a:r>
            <a:r>
              <a:rPr sz="2400" spc="-10" dirty="0">
                <a:latin typeface="Calibri"/>
                <a:cs typeface="Calibri"/>
              </a:rPr>
              <a:t>apples</a:t>
            </a:r>
            <a:r>
              <a:rPr sz="2400" spc="20" dirty="0">
                <a:latin typeface="Calibri"/>
                <a:cs typeface="Calibri"/>
              </a:rPr>
              <a:t> </a:t>
            </a:r>
            <a:r>
              <a:rPr sz="2400" spc="-20" dirty="0">
                <a:latin typeface="Calibri"/>
                <a:cs typeface="Calibri"/>
              </a:rPr>
              <a:t>from</a:t>
            </a:r>
            <a:r>
              <a:rPr sz="2400" spc="10" dirty="0">
                <a:latin typeface="Calibri"/>
                <a:cs typeface="Calibri"/>
              </a:rPr>
              <a:t> </a:t>
            </a:r>
            <a:r>
              <a:rPr sz="2400" dirty="0">
                <a:latin typeface="Calibri"/>
                <a:cs typeface="Calibri"/>
              </a:rPr>
              <a:t>a</a:t>
            </a:r>
            <a:r>
              <a:rPr sz="2400" spc="-45" dirty="0">
                <a:latin typeface="Calibri"/>
                <a:cs typeface="Calibri"/>
              </a:rPr>
              <a:t> </a:t>
            </a:r>
            <a:r>
              <a:rPr sz="2400" spc="-10" dirty="0">
                <a:latin typeface="Calibri"/>
                <a:cs typeface="Calibri"/>
              </a:rPr>
              <a:t>lot</a:t>
            </a:r>
            <a:r>
              <a:rPr sz="2400" dirty="0">
                <a:latin typeface="Calibri"/>
                <a:cs typeface="Calibri"/>
              </a:rPr>
              <a:t> of</a:t>
            </a:r>
            <a:r>
              <a:rPr sz="2400" spc="-5" dirty="0">
                <a:latin typeface="Calibri"/>
                <a:cs typeface="Calibri"/>
              </a:rPr>
              <a:t> </a:t>
            </a:r>
            <a:r>
              <a:rPr sz="2400" spc="-15" dirty="0">
                <a:latin typeface="Calibri"/>
                <a:cs typeface="Calibri"/>
              </a:rPr>
              <a:t>100</a:t>
            </a:r>
            <a:r>
              <a:rPr sz="2400" spc="35" dirty="0">
                <a:latin typeface="Calibri"/>
                <a:cs typeface="Calibri"/>
              </a:rPr>
              <a:t> </a:t>
            </a:r>
            <a:r>
              <a:rPr sz="2400" dirty="0">
                <a:latin typeface="Calibri"/>
                <a:cs typeface="Calibri"/>
              </a:rPr>
              <a:t>apples.</a:t>
            </a:r>
            <a:endParaRPr sz="24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1278255" cy="701040"/>
          </a:xfrm>
          <a:prstGeom prst="rect">
            <a:avLst/>
          </a:prstGeom>
        </p:spPr>
        <p:txBody>
          <a:bodyPr vert="horz" wrap="square" lIns="0" tIns="16510" rIns="0" bIns="0" rtlCol="0">
            <a:spAutoFit/>
          </a:bodyPr>
          <a:lstStyle/>
          <a:p>
            <a:pPr marL="12700">
              <a:lnSpc>
                <a:spcPct val="100000"/>
              </a:lnSpc>
              <a:spcBef>
                <a:spcPts val="130"/>
              </a:spcBef>
            </a:pPr>
            <a:r>
              <a:rPr sz="4400" spc="-55" dirty="0">
                <a:latin typeface="Calibri Light"/>
                <a:cs typeface="Calibri Light"/>
              </a:rPr>
              <a:t>E</a:t>
            </a:r>
            <a:r>
              <a:rPr sz="4400" spc="-65" dirty="0">
                <a:latin typeface="Calibri Light"/>
                <a:cs typeface="Calibri Light"/>
              </a:rPr>
              <a:t>v</a:t>
            </a:r>
            <a:r>
              <a:rPr sz="4400" spc="10" dirty="0">
                <a:latin typeface="Calibri Light"/>
                <a:cs typeface="Calibri Light"/>
              </a:rPr>
              <a:t>e</a:t>
            </a:r>
            <a:r>
              <a:rPr sz="4400" spc="-55" dirty="0">
                <a:latin typeface="Calibri Light"/>
                <a:cs typeface="Calibri Light"/>
              </a:rPr>
              <a:t>n</a:t>
            </a:r>
            <a:r>
              <a:rPr sz="4400" spc="10" dirty="0">
                <a:latin typeface="Calibri Light"/>
                <a:cs typeface="Calibri Light"/>
              </a:rPr>
              <a:t>t</a:t>
            </a:r>
            <a:endParaRPr sz="4400">
              <a:latin typeface="Calibri Light"/>
              <a:cs typeface="Calibri Light"/>
            </a:endParaRPr>
          </a:p>
        </p:txBody>
      </p:sp>
      <p:sp>
        <p:nvSpPr>
          <p:cNvPr id="3" name="object 3"/>
          <p:cNvSpPr txBox="1"/>
          <p:nvPr/>
        </p:nvSpPr>
        <p:spPr>
          <a:xfrm>
            <a:off x="917575" y="1794827"/>
            <a:ext cx="9622790" cy="3272154"/>
          </a:xfrm>
          <a:prstGeom prst="rect">
            <a:avLst/>
          </a:prstGeom>
        </p:spPr>
        <p:txBody>
          <a:bodyPr vert="horz" wrap="square" lIns="0" tIns="15875" rIns="0" bIns="0" rtlCol="0">
            <a:spAutoFit/>
          </a:bodyPr>
          <a:lstStyle/>
          <a:p>
            <a:pPr marL="241300" indent="-229235">
              <a:lnSpc>
                <a:spcPts val="3190"/>
              </a:lnSpc>
              <a:spcBef>
                <a:spcPts val="125"/>
              </a:spcBef>
              <a:buFont typeface="Arial MT"/>
              <a:buChar char="•"/>
              <a:tabLst>
                <a:tab pos="241935" algn="l"/>
              </a:tabLst>
            </a:pPr>
            <a:r>
              <a:rPr sz="2750" spc="-5" dirty="0">
                <a:solidFill>
                  <a:srgbClr val="FF0000"/>
                </a:solidFill>
                <a:latin typeface="Calibri"/>
                <a:cs typeface="Calibri"/>
              </a:rPr>
              <a:t>An</a:t>
            </a:r>
            <a:r>
              <a:rPr sz="2750" spc="85" dirty="0">
                <a:solidFill>
                  <a:srgbClr val="FF0000"/>
                </a:solidFill>
                <a:latin typeface="Calibri"/>
                <a:cs typeface="Calibri"/>
              </a:rPr>
              <a:t> </a:t>
            </a:r>
            <a:r>
              <a:rPr sz="2750" spc="-10" dirty="0">
                <a:solidFill>
                  <a:srgbClr val="FF0000"/>
                </a:solidFill>
                <a:latin typeface="Calibri"/>
                <a:cs typeface="Calibri"/>
              </a:rPr>
              <a:t>event</a:t>
            </a:r>
            <a:r>
              <a:rPr sz="2750" spc="20" dirty="0">
                <a:solidFill>
                  <a:srgbClr val="FF0000"/>
                </a:solidFill>
                <a:latin typeface="Calibri"/>
                <a:cs typeface="Calibri"/>
              </a:rPr>
              <a:t> </a:t>
            </a:r>
            <a:r>
              <a:rPr sz="2750" spc="-15" dirty="0">
                <a:solidFill>
                  <a:srgbClr val="FF0000"/>
                </a:solidFill>
                <a:latin typeface="Calibri"/>
                <a:cs typeface="Calibri"/>
              </a:rPr>
              <a:t>is</a:t>
            </a:r>
            <a:r>
              <a:rPr sz="2750" spc="85" dirty="0">
                <a:solidFill>
                  <a:srgbClr val="FF0000"/>
                </a:solidFill>
                <a:latin typeface="Calibri"/>
                <a:cs typeface="Calibri"/>
              </a:rPr>
              <a:t> </a:t>
            </a:r>
            <a:r>
              <a:rPr sz="2750" spc="20" dirty="0">
                <a:solidFill>
                  <a:srgbClr val="FF0000"/>
                </a:solidFill>
                <a:latin typeface="Calibri"/>
                <a:cs typeface="Calibri"/>
              </a:rPr>
              <a:t>an</a:t>
            </a:r>
            <a:r>
              <a:rPr sz="2750" spc="15" dirty="0">
                <a:solidFill>
                  <a:srgbClr val="FF0000"/>
                </a:solidFill>
                <a:latin typeface="Calibri"/>
                <a:cs typeface="Calibri"/>
              </a:rPr>
              <a:t> </a:t>
            </a:r>
            <a:r>
              <a:rPr sz="2750" spc="20" dirty="0">
                <a:solidFill>
                  <a:srgbClr val="FF0000"/>
                </a:solidFill>
                <a:latin typeface="Calibri"/>
                <a:cs typeface="Calibri"/>
              </a:rPr>
              <a:t>outcome</a:t>
            </a:r>
            <a:r>
              <a:rPr sz="2750" spc="15" dirty="0">
                <a:solidFill>
                  <a:srgbClr val="FF0000"/>
                </a:solidFill>
                <a:latin typeface="Calibri"/>
                <a:cs typeface="Calibri"/>
              </a:rPr>
              <a:t> </a:t>
            </a:r>
            <a:r>
              <a:rPr sz="2750" spc="25" dirty="0">
                <a:solidFill>
                  <a:srgbClr val="FF0000"/>
                </a:solidFill>
                <a:latin typeface="Calibri"/>
                <a:cs typeface="Calibri"/>
              </a:rPr>
              <a:t>of</a:t>
            </a:r>
            <a:r>
              <a:rPr sz="2750" spc="-50" dirty="0">
                <a:solidFill>
                  <a:srgbClr val="FF0000"/>
                </a:solidFill>
                <a:latin typeface="Calibri"/>
                <a:cs typeface="Calibri"/>
              </a:rPr>
              <a:t> </a:t>
            </a:r>
            <a:r>
              <a:rPr sz="2750" spc="20" dirty="0">
                <a:solidFill>
                  <a:srgbClr val="FF0000"/>
                </a:solidFill>
                <a:latin typeface="Calibri"/>
                <a:cs typeface="Calibri"/>
              </a:rPr>
              <a:t>an</a:t>
            </a:r>
            <a:r>
              <a:rPr sz="2750" spc="15" dirty="0">
                <a:solidFill>
                  <a:srgbClr val="FF0000"/>
                </a:solidFill>
                <a:latin typeface="Calibri"/>
                <a:cs typeface="Calibri"/>
              </a:rPr>
              <a:t> </a:t>
            </a:r>
            <a:r>
              <a:rPr sz="2750" spc="-15" dirty="0">
                <a:solidFill>
                  <a:srgbClr val="FF0000"/>
                </a:solidFill>
                <a:latin typeface="Calibri"/>
                <a:cs typeface="Calibri"/>
              </a:rPr>
              <a:t>experiment.</a:t>
            </a:r>
            <a:r>
              <a:rPr sz="2750" spc="320" dirty="0">
                <a:solidFill>
                  <a:srgbClr val="FF0000"/>
                </a:solidFill>
                <a:latin typeface="Calibri"/>
                <a:cs typeface="Calibri"/>
              </a:rPr>
              <a:t> </a:t>
            </a:r>
            <a:r>
              <a:rPr sz="2750" spc="-5" dirty="0">
                <a:solidFill>
                  <a:srgbClr val="FF0000"/>
                </a:solidFill>
                <a:latin typeface="Calibri"/>
                <a:cs typeface="Calibri"/>
              </a:rPr>
              <a:t>It</a:t>
            </a:r>
            <a:r>
              <a:rPr sz="2750" spc="20" dirty="0">
                <a:solidFill>
                  <a:srgbClr val="FF0000"/>
                </a:solidFill>
                <a:latin typeface="Calibri"/>
                <a:cs typeface="Calibri"/>
              </a:rPr>
              <a:t> </a:t>
            </a:r>
            <a:r>
              <a:rPr sz="2750" spc="-15" dirty="0">
                <a:solidFill>
                  <a:srgbClr val="FF0000"/>
                </a:solidFill>
                <a:latin typeface="Calibri"/>
                <a:cs typeface="Calibri"/>
              </a:rPr>
              <a:t>is</a:t>
            </a:r>
            <a:r>
              <a:rPr sz="2750" spc="85" dirty="0">
                <a:solidFill>
                  <a:srgbClr val="FF0000"/>
                </a:solidFill>
                <a:latin typeface="Calibri"/>
                <a:cs typeface="Calibri"/>
              </a:rPr>
              <a:t> </a:t>
            </a:r>
            <a:r>
              <a:rPr sz="2750" spc="-10" dirty="0">
                <a:solidFill>
                  <a:srgbClr val="FF0000"/>
                </a:solidFill>
                <a:latin typeface="Calibri"/>
                <a:cs typeface="Calibri"/>
              </a:rPr>
              <a:t>denoted</a:t>
            </a:r>
            <a:r>
              <a:rPr sz="2750" spc="165" dirty="0">
                <a:solidFill>
                  <a:srgbClr val="FF0000"/>
                </a:solidFill>
                <a:latin typeface="Calibri"/>
                <a:cs typeface="Calibri"/>
              </a:rPr>
              <a:t> </a:t>
            </a:r>
            <a:r>
              <a:rPr sz="2750" spc="-5" dirty="0">
                <a:solidFill>
                  <a:srgbClr val="FF0000"/>
                </a:solidFill>
                <a:latin typeface="Calibri"/>
                <a:cs typeface="Calibri"/>
              </a:rPr>
              <a:t>by</a:t>
            </a:r>
            <a:r>
              <a:rPr sz="2750" spc="65" dirty="0">
                <a:solidFill>
                  <a:srgbClr val="FF0000"/>
                </a:solidFill>
                <a:latin typeface="Calibri"/>
                <a:cs typeface="Calibri"/>
              </a:rPr>
              <a:t> </a:t>
            </a:r>
            <a:r>
              <a:rPr sz="2750" dirty="0">
                <a:solidFill>
                  <a:srgbClr val="FF0000"/>
                </a:solidFill>
                <a:latin typeface="Calibri"/>
                <a:cs typeface="Calibri"/>
              </a:rPr>
              <a:t>capital</a:t>
            </a:r>
            <a:endParaRPr sz="2750">
              <a:latin typeface="Calibri"/>
              <a:cs typeface="Calibri"/>
            </a:endParaRPr>
          </a:p>
          <a:p>
            <a:pPr marL="241300">
              <a:lnSpc>
                <a:spcPts val="3190"/>
              </a:lnSpc>
            </a:pPr>
            <a:r>
              <a:rPr sz="2750" spc="-70" dirty="0">
                <a:solidFill>
                  <a:srgbClr val="FF0000"/>
                </a:solidFill>
                <a:latin typeface="Calibri"/>
                <a:cs typeface="Calibri"/>
              </a:rPr>
              <a:t>letter.</a:t>
            </a:r>
            <a:r>
              <a:rPr sz="2750" spc="245" dirty="0">
                <a:solidFill>
                  <a:srgbClr val="FF0000"/>
                </a:solidFill>
                <a:latin typeface="Calibri"/>
                <a:cs typeface="Calibri"/>
              </a:rPr>
              <a:t> </a:t>
            </a:r>
            <a:r>
              <a:rPr sz="2750" spc="-10" dirty="0">
                <a:solidFill>
                  <a:srgbClr val="FF0000"/>
                </a:solidFill>
                <a:latin typeface="Calibri"/>
                <a:cs typeface="Calibri"/>
              </a:rPr>
              <a:t>Say </a:t>
            </a:r>
            <a:r>
              <a:rPr sz="2750" spc="5" dirty="0">
                <a:solidFill>
                  <a:srgbClr val="FF0000"/>
                </a:solidFill>
                <a:latin typeface="Calibri"/>
                <a:cs typeface="Calibri"/>
              </a:rPr>
              <a:t>E1,E2…</a:t>
            </a:r>
            <a:r>
              <a:rPr sz="2750" spc="70" dirty="0">
                <a:solidFill>
                  <a:srgbClr val="FF0000"/>
                </a:solidFill>
                <a:latin typeface="Calibri"/>
                <a:cs typeface="Calibri"/>
              </a:rPr>
              <a:t> </a:t>
            </a:r>
            <a:r>
              <a:rPr sz="2750" spc="25" dirty="0">
                <a:solidFill>
                  <a:srgbClr val="FF0000"/>
                </a:solidFill>
                <a:latin typeface="Calibri"/>
                <a:cs typeface="Calibri"/>
              </a:rPr>
              <a:t>or</a:t>
            </a:r>
            <a:r>
              <a:rPr sz="2750" spc="-15" dirty="0">
                <a:solidFill>
                  <a:srgbClr val="FF0000"/>
                </a:solidFill>
                <a:latin typeface="Calibri"/>
                <a:cs typeface="Calibri"/>
              </a:rPr>
              <a:t> </a:t>
            </a:r>
            <a:r>
              <a:rPr sz="2750" dirty="0">
                <a:solidFill>
                  <a:srgbClr val="FF0000"/>
                </a:solidFill>
                <a:latin typeface="Calibri"/>
                <a:cs typeface="Calibri"/>
              </a:rPr>
              <a:t>A,B….and</a:t>
            </a:r>
            <a:r>
              <a:rPr sz="2750" spc="235" dirty="0">
                <a:solidFill>
                  <a:srgbClr val="FF0000"/>
                </a:solidFill>
                <a:latin typeface="Calibri"/>
                <a:cs typeface="Calibri"/>
              </a:rPr>
              <a:t> </a:t>
            </a:r>
            <a:r>
              <a:rPr sz="2750" spc="-10" dirty="0">
                <a:solidFill>
                  <a:srgbClr val="FF0000"/>
                </a:solidFill>
                <a:latin typeface="Calibri"/>
                <a:cs typeface="Calibri"/>
              </a:rPr>
              <a:t>so</a:t>
            </a:r>
            <a:r>
              <a:rPr sz="2750" spc="80" dirty="0">
                <a:solidFill>
                  <a:srgbClr val="FF0000"/>
                </a:solidFill>
                <a:latin typeface="Calibri"/>
                <a:cs typeface="Calibri"/>
              </a:rPr>
              <a:t> </a:t>
            </a:r>
            <a:r>
              <a:rPr sz="2750" spc="30" dirty="0">
                <a:solidFill>
                  <a:srgbClr val="FF0000"/>
                </a:solidFill>
                <a:latin typeface="Calibri"/>
                <a:cs typeface="Calibri"/>
              </a:rPr>
              <a:t>on</a:t>
            </a:r>
            <a:endParaRPr sz="2750">
              <a:latin typeface="Calibri"/>
              <a:cs typeface="Calibri"/>
            </a:endParaRPr>
          </a:p>
          <a:p>
            <a:pPr>
              <a:lnSpc>
                <a:spcPct val="100000"/>
              </a:lnSpc>
              <a:spcBef>
                <a:spcPts val="40"/>
              </a:spcBef>
            </a:pPr>
            <a:endParaRPr sz="3850">
              <a:latin typeface="Calibri"/>
              <a:cs typeface="Calibri"/>
            </a:endParaRPr>
          </a:p>
          <a:p>
            <a:pPr marL="241300" indent="-229235">
              <a:lnSpc>
                <a:spcPct val="100000"/>
              </a:lnSpc>
              <a:buFont typeface="Arial MT"/>
              <a:buChar char="•"/>
              <a:tabLst>
                <a:tab pos="241935" algn="l"/>
              </a:tabLst>
            </a:pPr>
            <a:r>
              <a:rPr sz="2750" spc="-5" dirty="0">
                <a:solidFill>
                  <a:srgbClr val="FF0000"/>
                </a:solidFill>
                <a:latin typeface="Calibri"/>
                <a:cs typeface="Calibri"/>
              </a:rPr>
              <a:t>For</a:t>
            </a:r>
            <a:r>
              <a:rPr sz="2750" spc="50" dirty="0">
                <a:solidFill>
                  <a:srgbClr val="FF0000"/>
                </a:solidFill>
                <a:latin typeface="Calibri"/>
                <a:cs typeface="Calibri"/>
              </a:rPr>
              <a:t> </a:t>
            </a:r>
            <a:r>
              <a:rPr sz="2750" spc="-20" dirty="0">
                <a:solidFill>
                  <a:srgbClr val="FF0000"/>
                </a:solidFill>
                <a:latin typeface="Calibri"/>
                <a:cs typeface="Calibri"/>
              </a:rPr>
              <a:t>example</a:t>
            </a:r>
            <a:r>
              <a:rPr sz="2750" spc="165" dirty="0">
                <a:solidFill>
                  <a:srgbClr val="FF0000"/>
                </a:solidFill>
                <a:latin typeface="Calibri"/>
                <a:cs typeface="Calibri"/>
              </a:rPr>
              <a:t> </a:t>
            </a:r>
            <a:r>
              <a:rPr sz="2750" dirty="0">
                <a:solidFill>
                  <a:srgbClr val="FF0000"/>
                </a:solidFill>
                <a:latin typeface="Calibri"/>
                <a:cs typeface="Calibri"/>
              </a:rPr>
              <a:t>toss</a:t>
            </a:r>
            <a:r>
              <a:rPr sz="2750" spc="80" dirty="0">
                <a:solidFill>
                  <a:srgbClr val="FF0000"/>
                </a:solidFill>
                <a:latin typeface="Calibri"/>
                <a:cs typeface="Calibri"/>
              </a:rPr>
              <a:t> </a:t>
            </a:r>
            <a:r>
              <a:rPr sz="2750" spc="10" dirty="0">
                <a:solidFill>
                  <a:srgbClr val="FF0000"/>
                </a:solidFill>
                <a:latin typeface="Calibri"/>
                <a:cs typeface="Calibri"/>
              </a:rPr>
              <a:t>a</a:t>
            </a:r>
            <a:r>
              <a:rPr sz="2750" spc="-10" dirty="0">
                <a:solidFill>
                  <a:srgbClr val="FF0000"/>
                </a:solidFill>
                <a:latin typeface="Calibri"/>
                <a:cs typeface="Calibri"/>
              </a:rPr>
              <a:t> </a:t>
            </a:r>
            <a:r>
              <a:rPr sz="2750" spc="5" dirty="0">
                <a:solidFill>
                  <a:srgbClr val="FF0000"/>
                </a:solidFill>
                <a:latin typeface="Calibri"/>
                <a:cs typeface="Calibri"/>
              </a:rPr>
              <a:t>coin,</a:t>
            </a:r>
            <a:r>
              <a:rPr sz="2750" spc="30" dirty="0">
                <a:solidFill>
                  <a:srgbClr val="FF0000"/>
                </a:solidFill>
                <a:latin typeface="Calibri"/>
                <a:cs typeface="Calibri"/>
              </a:rPr>
              <a:t> </a:t>
            </a:r>
            <a:r>
              <a:rPr sz="2750" spc="15" dirty="0">
                <a:solidFill>
                  <a:srgbClr val="FF0000"/>
                </a:solidFill>
                <a:latin typeface="Calibri"/>
                <a:cs typeface="Calibri"/>
              </a:rPr>
              <a:t>H</a:t>
            </a:r>
            <a:r>
              <a:rPr sz="2750" spc="35" dirty="0">
                <a:solidFill>
                  <a:srgbClr val="FF0000"/>
                </a:solidFill>
                <a:latin typeface="Calibri"/>
                <a:cs typeface="Calibri"/>
              </a:rPr>
              <a:t> </a:t>
            </a:r>
            <a:r>
              <a:rPr sz="2750" spc="5" dirty="0">
                <a:solidFill>
                  <a:srgbClr val="FF0000"/>
                </a:solidFill>
                <a:latin typeface="Calibri"/>
                <a:cs typeface="Calibri"/>
              </a:rPr>
              <a:t>and</a:t>
            </a:r>
            <a:r>
              <a:rPr sz="2750" spc="90" dirty="0">
                <a:solidFill>
                  <a:srgbClr val="FF0000"/>
                </a:solidFill>
                <a:latin typeface="Calibri"/>
                <a:cs typeface="Calibri"/>
              </a:rPr>
              <a:t> </a:t>
            </a:r>
            <a:r>
              <a:rPr sz="2750" spc="10" dirty="0">
                <a:solidFill>
                  <a:srgbClr val="FF0000"/>
                </a:solidFill>
                <a:latin typeface="Calibri"/>
                <a:cs typeface="Calibri"/>
              </a:rPr>
              <a:t>T</a:t>
            </a:r>
            <a:r>
              <a:rPr sz="2750" spc="-35" dirty="0">
                <a:solidFill>
                  <a:srgbClr val="FF0000"/>
                </a:solidFill>
                <a:latin typeface="Calibri"/>
                <a:cs typeface="Calibri"/>
              </a:rPr>
              <a:t> </a:t>
            </a:r>
            <a:r>
              <a:rPr sz="2750" spc="15" dirty="0">
                <a:solidFill>
                  <a:srgbClr val="FF0000"/>
                </a:solidFill>
                <a:latin typeface="Calibri"/>
                <a:cs typeface="Calibri"/>
              </a:rPr>
              <a:t>are</a:t>
            </a:r>
            <a:r>
              <a:rPr sz="2750" spc="20" dirty="0">
                <a:solidFill>
                  <a:srgbClr val="FF0000"/>
                </a:solidFill>
                <a:latin typeface="Calibri"/>
                <a:cs typeface="Calibri"/>
              </a:rPr>
              <a:t> </a:t>
            </a:r>
            <a:r>
              <a:rPr sz="2750" spc="-15" dirty="0">
                <a:solidFill>
                  <a:srgbClr val="FF0000"/>
                </a:solidFill>
                <a:latin typeface="Calibri"/>
                <a:cs typeface="Calibri"/>
              </a:rPr>
              <a:t>two</a:t>
            </a:r>
            <a:r>
              <a:rPr sz="2750" spc="80" dirty="0">
                <a:solidFill>
                  <a:srgbClr val="FF0000"/>
                </a:solidFill>
                <a:latin typeface="Calibri"/>
                <a:cs typeface="Calibri"/>
              </a:rPr>
              <a:t> </a:t>
            </a:r>
            <a:r>
              <a:rPr sz="2750" spc="-15" dirty="0">
                <a:solidFill>
                  <a:srgbClr val="FF0000"/>
                </a:solidFill>
                <a:latin typeface="Calibri"/>
                <a:cs typeface="Calibri"/>
              </a:rPr>
              <a:t>events.</a:t>
            </a:r>
            <a:endParaRPr sz="2750">
              <a:latin typeface="Calibri"/>
              <a:cs typeface="Calibri"/>
            </a:endParaRPr>
          </a:p>
          <a:p>
            <a:pPr>
              <a:lnSpc>
                <a:spcPct val="100000"/>
              </a:lnSpc>
              <a:spcBef>
                <a:spcPts val="15"/>
              </a:spcBef>
              <a:buChar char="•"/>
            </a:pPr>
            <a:endParaRPr sz="4100">
              <a:latin typeface="Calibri"/>
              <a:cs typeface="Calibri"/>
            </a:endParaRPr>
          </a:p>
          <a:p>
            <a:pPr marL="241300" marR="835025" indent="-229235">
              <a:lnSpc>
                <a:spcPts val="3080"/>
              </a:lnSpc>
              <a:buFont typeface="Arial MT"/>
              <a:buChar char="•"/>
              <a:tabLst>
                <a:tab pos="241935" algn="l"/>
              </a:tabLst>
            </a:pPr>
            <a:r>
              <a:rPr sz="2750" dirty="0">
                <a:latin typeface="Calibri"/>
                <a:cs typeface="Calibri"/>
              </a:rPr>
              <a:t>The </a:t>
            </a:r>
            <a:r>
              <a:rPr sz="2750" spc="-5" dirty="0">
                <a:latin typeface="Calibri"/>
                <a:cs typeface="Calibri"/>
              </a:rPr>
              <a:t>event </a:t>
            </a:r>
            <a:r>
              <a:rPr sz="2750" spc="-10" dirty="0">
                <a:latin typeface="Calibri"/>
                <a:cs typeface="Calibri"/>
              </a:rPr>
              <a:t>consisting </a:t>
            </a:r>
            <a:r>
              <a:rPr sz="2750" spc="25" dirty="0">
                <a:latin typeface="Calibri"/>
                <a:cs typeface="Calibri"/>
              </a:rPr>
              <a:t>of </a:t>
            </a:r>
            <a:r>
              <a:rPr sz="2750" dirty="0">
                <a:latin typeface="Calibri"/>
                <a:cs typeface="Calibri"/>
              </a:rPr>
              <a:t>all </a:t>
            </a:r>
            <a:r>
              <a:rPr sz="2750" spc="-15" dirty="0">
                <a:latin typeface="Calibri"/>
                <a:cs typeface="Calibri"/>
              </a:rPr>
              <a:t>possible</a:t>
            </a:r>
            <a:r>
              <a:rPr sz="2750" spc="-10" dirty="0">
                <a:latin typeface="Calibri"/>
                <a:cs typeface="Calibri"/>
              </a:rPr>
              <a:t> </a:t>
            </a:r>
            <a:r>
              <a:rPr sz="2750" spc="15" dirty="0">
                <a:latin typeface="Calibri"/>
                <a:cs typeface="Calibri"/>
              </a:rPr>
              <a:t>outcomes </a:t>
            </a:r>
            <a:r>
              <a:rPr sz="2750" spc="25" dirty="0">
                <a:latin typeface="Calibri"/>
                <a:cs typeface="Calibri"/>
              </a:rPr>
              <a:t>of </a:t>
            </a:r>
            <a:r>
              <a:rPr sz="2750" spc="10" dirty="0">
                <a:latin typeface="Calibri"/>
                <a:cs typeface="Calibri"/>
              </a:rPr>
              <a:t>a </a:t>
            </a:r>
            <a:r>
              <a:rPr sz="2750" spc="-10" dirty="0">
                <a:latin typeface="Calibri"/>
                <a:cs typeface="Calibri"/>
              </a:rPr>
              <a:t>statistical </a:t>
            </a:r>
            <a:r>
              <a:rPr sz="2750" spc="-610" dirty="0">
                <a:latin typeface="Calibri"/>
                <a:cs typeface="Calibri"/>
              </a:rPr>
              <a:t> </a:t>
            </a:r>
            <a:r>
              <a:rPr sz="2750" spc="-15" dirty="0">
                <a:latin typeface="Calibri"/>
                <a:cs typeface="Calibri"/>
              </a:rPr>
              <a:t>experiment</a:t>
            </a:r>
            <a:r>
              <a:rPr sz="2750" spc="245" dirty="0">
                <a:latin typeface="Calibri"/>
                <a:cs typeface="Calibri"/>
              </a:rPr>
              <a:t> </a:t>
            </a:r>
            <a:r>
              <a:rPr sz="2750" spc="-15" dirty="0">
                <a:latin typeface="Calibri"/>
                <a:cs typeface="Calibri"/>
              </a:rPr>
              <a:t>is</a:t>
            </a:r>
            <a:r>
              <a:rPr sz="2750" spc="85" dirty="0">
                <a:latin typeface="Calibri"/>
                <a:cs typeface="Calibri"/>
              </a:rPr>
              <a:t> </a:t>
            </a:r>
            <a:r>
              <a:rPr sz="2750" spc="-5" dirty="0">
                <a:latin typeface="Calibri"/>
                <a:cs typeface="Calibri"/>
              </a:rPr>
              <a:t>called</a:t>
            </a:r>
            <a:r>
              <a:rPr sz="2750" spc="90" dirty="0">
                <a:latin typeface="Calibri"/>
                <a:cs typeface="Calibri"/>
              </a:rPr>
              <a:t> </a:t>
            </a:r>
            <a:r>
              <a:rPr sz="2750" spc="-10" dirty="0">
                <a:latin typeface="Calibri"/>
                <a:cs typeface="Calibri"/>
              </a:rPr>
              <a:t>the</a:t>
            </a:r>
            <a:r>
              <a:rPr sz="2750" spc="114" dirty="0">
                <a:latin typeface="Calibri"/>
                <a:cs typeface="Calibri"/>
              </a:rPr>
              <a:t> </a:t>
            </a:r>
            <a:r>
              <a:rPr sz="2750" dirty="0">
                <a:solidFill>
                  <a:srgbClr val="FF0000"/>
                </a:solidFill>
                <a:latin typeface="Calibri"/>
                <a:cs typeface="Calibri"/>
              </a:rPr>
              <a:t>“Sample</a:t>
            </a:r>
            <a:r>
              <a:rPr sz="2750" spc="170" dirty="0">
                <a:solidFill>
                  <a:srgbClr val="FF0000"/>
                </a:solidFill>
                <a:latin typeface="Calibri"/>
                <a:cs typeface="Calibri"/>
              </a:rPr>
              <a:t> </a:t>
            </a:r>
            <a:r>
              <a:rPr sz="2750" spc="-45" dirty="0">
                <a:solidFill>
                  <a:srgbClr val="FF0000"/>
                </a:solidFill>
                <a:latin typeface="Calibri"/>
                <a:cs typeface="Calibri"/>
              </a:rPr>
              <a:t>Space”.</a:t>
            </a:r>
            <a:r>
              <a:rPr sz="2750" spc="170" dirty="0">
                <a:solidFill>
                  <a:srgbClr val="FF0000"/>
                </a:solidFill>
                <a:latin typeface="Calibri"/>
                <a:cs typeface="Calibri"/>
              </a:rPr>
              <a:t> </a:t>
            </a:r>
            <a:r>
              <a:rPr sz="2750" spc="5" dirty="0">
                <a:solidFill>
                  <a:srgbClr val="FF0000"/>
                </a:solidFill>
                <a:latin typeface="Calibri"/>
                <a:cs typeface="Calibri"/>
              </a:rPr>
              <a:t>Ex:</a:t>
            </a:r>
            <a:r>
              <a:rPr sz="2750" spc="55" dirty="0">
                <a:solidFill>
                  <a:srgbClr val="FF0000"/>
                </a:solidFill>
                <a:latin typeface="Calibri"/>
                <a:cs typeface="Calibri"/>
              </a:rPr>
              <a:t> </a:t>
            </a:r>
            <a:r>
              <a:rPr sz="2750" spc="5" dirty="0">
                <a:solidFill>
                  <a:srgbClr val="FF0000"/>
                </a:solidFill>
                <a:latin typeface="Calibri"/>
                <a:cs typeface="Calibri"/>
              </a:rPr>
              <a:t>{</a:t>
            </a:r>
            <a:r>
              <a:rPr sz="2750" dirty="0">
                <a:solidFill>
                  <a:srgbClr val="FF0000"/>
                </a:solidFill>
                <a:latin typeface="Calibri"/>
                <a:cs typeface="Calibri"/>
              </a:rPr>
              <a:t> </a:t>
            </a:r>
            <a:r>
              <a:rPr sz="2750" spc="10" dirty="0">
                <a:solidFill>
                  <a:srgbClr val="FF0000"/>
                </a:solidFill>
                <a:latin typeface="Calibri"/>
                <a:cs typeface="Calibri"/>
              </a:rPr>
              <a:t>E1,E2…}</a:t>
            </a:r>
            <a:endParaRPr sz="275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1855" y="1913228"/>
            <a:ext cx="1368165" cy="331413"/>
          </a:xfrm>
          <a:prstGeom prst="rect">
            <a:avLst/>
          </a:prstGeom>
        </p:spPr>
      </p:pic>
      <p:sp>
        <p:nvSpPr>
          <p:cNvPr id="3" name="object 3"/>
          <p:cNvSpPr txBox="1">
            <a:spLocks noGrp="1"/>
          </p:cNvSpPr>
          <p:nvPr>
            <p:ph type="title"/>
          </p:nvPr>
        </p:nvSpPr>
        <p:spPr>
          <a:xfrm>
            <a:off x="917575" y="1703133"/>
            <a:ext cx="6379845" cy="1570990"/>
          </a:xfrm>
          <a:prstGeom prst="rect">
            <a:avLst/>
          </a:prstGeom>
        </p:spPr>
        <p:txBody>
          <a:bodyPr vert="horz" wrap="square" lIns="0" tIns="107950" rIns="0" bIns="0" rtlCol="0">
            <a:spAutoFit/>
          </a:bodyPr>
          <a:lstStyle/>
          <a:p>
            <a:pPr marL="12700">
              <a:lnSpc>
                <a:spcPct val="100000"/>
              </a:lnSpc>
              <a:spcBef>
                <a:spcPts val="850"/>
              </a:spcBef>
            </a:pPr>
            <a:r>
              <a:rPr sz="2750" b="1" dirty="0">
                <a:latin typeface="Calibri"/>
                <a:cs typeface="Calibri"/>
              </a:rPr>
              <a:t>Examples</a:t>
            </a:r>
            <a:endParaRPr sz="2750">
              <a:latin typeface="Calibri"/>
              <a:cs typeface="Calibri"/>
            </a:endParaRPr>
          </a:p>
          <a:p>
            <a:pPr marL="927735" marR="5080">
              <a:lnSpc>
                <a:spcPct val="122900"/>
              </a:lnSpc>
            </a:pPr>
            <a:r>
              <a:rPr sz="2750" spc="5" dirty="0"/>
              <a:t>Sample</a:t>
            </a:r>
            <a:r>
              <a:rPr sz="2750" spc="80" dirty="0"/>
              <a:t> </a:t>
            </a:r>
            <a:r>
              <a:rPr sz="2750" spc="10" dirty="0"/>
              <a:t>Space </a:t>
            </a:r>
            <a:r>
              <a:rPr sz="2750" spc="25" dirty="0"/>
              <a:t>of</a:t>
            </a:r>
            <a:r>
              <a:rPr sz="2750" spc="20" dirty="0"/>
              <a:t> </a:t>
            </a:r>
            <a:r>
              <a:rPr sz="2750" spc="-40" dirty="0"/>
              <a:t>Tossing</a:t>
            </a:r>
            <a:r>
              <a:rPr sz="2750" spc="160" dirty="0"/>
              <a:t> </a:t>
            </a:r>
            <a:r>
              <a:rPr sz="2750" spc="10" dirty="0"/>
              <a:t>a</a:t>
            </a:r>
            <a:r>
              <a:rPr sz="2750" spc="-15" dirty="0"/>
              <a:t> </a:t>
            </a:r>
            <a:r>
              <a:rPr sz="2750" spc="10" dirty="0"/>
              <a:t>coin = </a:t>
            </a:r>
            <a:r>
              <a:rPr sz="2750" spc="-25" dirty="0"/>
              <a:t>{H,T} </a:t>
            </a:r>
            <a:r>
              <a:rPr sz="2750" spc="-605" dirty="0"/>
              <a:t> </a:t>
            </a:r>
            <a:r>
              <a:rPr sz="2750" spc="-40" dirty="0"/>
              <a:t>Tossing</a:t>
            </a:r>
            <a:r>
              <a:rPr sz="2750" spc="160" dirty="0"/>
              <a:t> </a:t>
            </a:r>
            <a:r>
              <a:rPr sz="2750" spc="15" dirty="0"/>
              <a:t>2</a:t>
            </a:r>
            <a:r>
              <a:rPr sz="2750" spc="65" dirty="0"/>
              <a:t> </a:t>
            </a:r>
            <a:r>
              <a:rPr sz="2750" spc="5" dirty="0"/>
              <a:t>Coins</a:t>
            </a:r>
            <a:r>
              <a:rPr sz="2750" spc="10" dirty="0"/>
              <a:t> =</a:t>
            </a:r>
            <a:r>
              <a:rPr sz="2750" spc="90" dirty="0"/>
              <a:t> </a:t>
            </a:r>
            <a:r>
              <a:rPr sz="2750" spc="-40" dirty="0"/>
              <a:t>{HH,HT,TH,TT}</a:t>
            </a:r>
            <a:endParaRPr sz="275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7810" y="267906"/>
            <a:ext cx="2080895" cy="758190"/>
          </a:xfrm>
          <a:prstGeom prst="rect">
            <a:avLst/>
          </a:prstGeom>
        </p:spPr>
        <p:txBody>
          <a:bodyPr vert="horz" wrap="square" lIns="0" tIns="13335" rIns="0" bIns="0" rtlCol="0">
            <a:spAutoFit/>
          </a:bodyPr>
          <a:lstStyle/>
          <a:p>
            <a:pPr marL="12700">
              <a:lnSpc>
                <a:spcPct val="100000"/>
              </a:lnSpc>
              <a:spcBef>
                <a:spcPts val="105"/>
              </a:spcBef>
            </a:pPr>
            <a:r>
              <a:rPr sz="4800" spc="45" dirty="0">
                <a:latin typeface="Calibri Light"/>
                <a:cs typeface="Calibri Light"/>
              </a:rPr>
              <a:t>E</a:t>
            </a:r>
            <a:r>
              <a:rPr sz="4800" spc="-60" dirty="0">
                <a:latin typeface="Calibri Light"/>
                <a:cs typeface="Calibri Light"/>
              </a:rPr>
              <a:t>x</a:t>
            </a:r>
            <a:r>
              <a:rPr sz="4800" dirty="0">
                <a:latin typeface="Calibri Light"/>
                <a:cs typeface="Calibri Light"/>
              </a:rPr>
              <a:t>a</a:t>
            </a:r>
            <a:r>
              <a:rPr sz="4800" spc="-60" dirty="0">
                <a:latin typeface="Calibri Light"/>
                <a:cs typeface="Calibri Light"/>
              </a:rPr>
              <a:t>m</a:t>
            </a:r>
            <a:r>
              <a:rPr sz="4800" spc="-25" dirty="0">
                <a:latin typeface="Calibri Light"/>
                <a:cs typeface="Calibri Light"/>
              </a:rPr>
              <a:t>p</a:t>
            </a:r>
            <a:r>
              <a:rPr sz="4800" spc="-90" dirty="0">
                <a:latin typeface="Calibri Light"/>
                <a:cs typeface="Calibri Light"/>
              </a:rPr>
              <a:t>l</a:t>
            </a:r>
            <a:r>
              <a:rPr sz="4800" dirty="0">
                <a:latin typeface="Calibri Light"/>
                <a:cs typeface="Calibri Light"/>
              </a:rPr>
              <a:t>e</a:t>
            </a:r>
            <a:endParaRPr sz="4800">
              <a:latin typeface="Calibri Light"/>
              <a:cs typeface="Calibri Light"/>
            </a:endParaRPr>
          </a:p>
        </p:txBody>
      </p:sp>
      <p:grpSp>
        <p:nvGrpSpPr>
          <p:cNvPr id="3" name="object 3"/>
          <p:cNvGrpSpPr/>
          <p:nvPr/>
        </p:nvGrpSpPr>
        <p:grpSpPr>
          <a:xfrm>
            <a:off x="2000250" y="809561"/>
            <a:ext cx="3519804" cy="1138555"/>
            <a:chOff x="2000250" y="809561"/>
            <a:chExt cx="3519804" cy="1138555"/>
          </a:xfrm>
        </p:grpSpPr>
        <p:pic>
          <p:nvPicPr>
            <p:cNvPr id="4" name="object 4"/>
            <p:cNvPicPr/>
            <p:nvPr/>
          </p:nvPicPr>
          <p:blipFill>
            <a:blip r:embed="rId2" cstate="print"/>
            <a:stretch>
              <a:fillRect/>
            </a:stretch>
          </p:blipFill>
          <p:spPr>
            <a:xfrm>
              <a:off x="2000250" y="838136"/>
              <a:ext cx="814387" cy="1052512"/>
            </a:xfrm>
            <a:prstGeom prst="rect">
              <a:avLst/>
            </a:prstGeom>
          </p:spPr>
        </p:pic>
        <p:pic>
          <p:nvPicPr>
            <p:cNvPr id="5" name="object 5"/>
            <p:cNvPicPr/>
            <p:nvPr/>
          </p:nvPicPr>
          <p:blipFill>
            <a:blip r:embed="rId3" cstate="print"/>
            <a:stretch>
              <a:fillRect/>
            </a:stretch>
          </p:blipFill>
          <p:spPr>
            <a:xfrm>
              <a:off x="2200275" y="809561"/>
              <a:ext cx="3319526" cy="1138237"/>
            </a:xfrm>
            <a:prstGeom prst="rect">
              <a:avLst/>
            </a:prstGeom>
          </p:spPr>
        </p:pic>
      </p:grpSp>
      <p:sp>
        <p:nvSpPr>
          <p:cNvPr id="6" name="object 6"/>
          <p:cNvSpPr txBox="1"/>
          <p:nvPr/>
        </p:nvSpPr>
        <p:spPr>
          <a:xfrm>
            <a:off x="2290445" y="878014"/>
            <a:ext cx="3249295" cy="1361440"/>
          </a:xfrm>
          <a:prstGeom prst="rect">
            <a:avLst/>
          </a:prstGeom>
        </p:spPr>
        <p:txBody>
          <a:bodyPr vert="horz" wrap="square" lIns="0" tIns="77470" rIns="0" bIns="0" rtlCol="0">
            <a:spAutoFit/>
          </a:bodyPr>
          <a:lstStyle/>
          <a:p>
            <a:pPr marL="241300" indent="-228600">
              <a:lnSpc>
                <a:spcPct val="100000"/>
              </a:lnSpc>
              <a:spcBef>
                <a:spcPts val="610"/>
              </a:spcBef>
              <a:buFont typeface="Arial MT"/>
              <a:buChar char="•"/>
              <a:tabLst>
                <a:tab pos="241300" algn="l"/>
              </a:tabLst>
            </a:pPr>
            <a:r>
              <a:rPr sz="3950" b="1" spc="-5" dirty="0">
                <a:solidFill>
                  <a:srgbClr val="333333"/>
                </a:solidFill>
                <a:latin typeface="Calibri"/>
                <a:cs typeface="Calibri"/>
              </a:rPr>
              <a:t>The</a:t>
            </a:r>
            <a:r>
              <a:rPr sz="3950" b="1" spc="70" dirty="0">
                <a:solidFill>
                  <a:srgbClr val="333333"/>
                </a:solidFill>
                <a:latin typeface="Calibri"/>
                <a:cs typeface="Calibri"/>
              </a:rPr>
              <a:t> </a:t>
            </a:r>
            <a:r>
              <a:rPr sz="3950" b="1" dirty="0">
                <a:solidFill>
                  <a:srgbClr val="333333"/>
                </a:solidFill>
                <a:latin typeface="Calibri"/>
                <a:cs typeface="Calibri"/>
              </a:rPr>
              <a:t>die</a:t>
            </a:r>
            <a:r>
              <a:rPr sz="3950" b="1" spc="5" dirty="0">
                <a:solidFill>
                  <a:srgbClr val="333333"/>
                </a:solidFill>
                <a:latin typeface="Calibri"/>
                <a:cs typeface="Calibri"/>
              </a:rPr>
              <a:t> </a:t>
            </a:r>
            <a:r>
              <a:rPr sz="3950" b="1" spc="-10" dirty="0">
                <a:solidFill>
                  <a:srgbClr val="333333"/>
                </a:solidFill>
                <a:latin typeface="Calibri"/>
                <a:cs typeface="Calibri"/>
              </a:rPr>
              <a:t>toss:</a:t>
            </a:r>
            <a:endParaRPr sz="3950">
              <a:latin typeface="Calibri"/>
              <a:cs typeface="Calibri"/>
            </a:endParaRPr>
          </a:p>
          <a:p>
            <a:pPr marL="241300" indent="-228600">
              <a:lnSpc>
                <a:spcPct val="100000"/>
              </a:lnSpc>
              <a:spcBef>
                <a:spcPts val="520"/>
              </a:spcBef>
              <a:buFont typeface="Arial MT"/>
              <a:buChar char="•"/>
              <a:tabLst>
                <a:tab pos="241300" algn="l"/>
              </a:tabLst>
            </a:pPr>
            <a:r>
              <a:rPr sz="3950" dirty="0">
                <a:latin typeface="Calibri"/>
                <a:cs typeface="Calibri"/>
              </a:rPr>
              <a:t>Simple</a:t>
            </a:r>
            <a:r>
              <a:rPr sz="3950" spc="55" dirty="0">
                <a:latin typeface="Calibri"/>
                <a:cs typeface="Calibri"/>
              </a:rPr>
              <a:t> </a:t>
            </a:r>
            <a:r>
              <a:rPr sz="3950" spc="-5" dirty="0">
                <a:latin typeface="Calibri"/>
                <a:cs typeface="Calibri"/>
              </a:rPr>
              <a:t>events:</a:t>
            </a:r>
            <a:endParaRPr sz="3950">
              <a:latin typeface="Calibri"/>
              <a:cs typeface="Calibri"/>
            </a:endParaRPr>
          </a:p>
        </p:txBody>
      </p:sp>
      <p:sp>
        <p:nvSpPr>
          <p:cNvPr id="7" name="object 7"/>
          <p:cNvSpPr txBox="1"/>
          <p:nvPr/>
        </p:nvSpPr>
        <p:spPr>
          <a:xfrm>
            <a:off x="6866001" y="1606613"/>
            <a:ext cx="2952115" cy="632460"/>
          </a:xfrm>
          <a:prstGeom prst="rect">
            <a:avLst/>
          </a:prstGeom>
        </p:spPr>
        <p:txBody>
          <a:bodyPr vert="horz" wrap="square" lIns="0" tIns="16510" rIns="0" bIns="0" rtlCol="0">
            <a:spAutoFit/>
          </a:bodyPr>
          <a:lstStyle/>
          <a:p>
            <a:pPr marL="12700">
              <a:lnSpc>
                <a:spcPct val="100000"/>
              </a:lnSpc>
              <a:spcBef>
                <a:spcPts val="130"/>
              </a:spcBef>
            </a:pPr>
            <a:r>
              <a:rPr sz="3950" spc="-5" dirty="0">
                <a:latin typeface="Calibri"/>
                <a:cs typeface="Calibri"/>
              </a:rPr>
              <a:t>Sample</a:t>
            </a:r>
            <a:r>
              <a:rPr sz="3950" spc="65" dirty="0">
                <a:latin typeface="Calibri"/>
                <a:cs typeface="Calibri"/>
              </a:rPr>
              <a:t> </a:t>
            </a:r>
            <a:r>
              <a:rPr sz="3950" spc="-5" dirty="0">
                <a:latin typeface="Calibri"/>
                <a:cs typeface="Calibri"/>
              </a:rPr>
              <a:t>space:</a:t>
            </a:r>
            <a:endParaRPr sz="3950">
              <a:latin typeface="Calibri"/>
              <a:cs typeface="Calibri"/>
            </a:endParaRPr>
          </a:p>
        </p:txBody>
      </p:sp>
      <p:grpSp>
        <p:nvGrpSpPr>
          <p:cNvPr id="8" name="object 8"/>
          <p:cNvGrpSpPr/>
          <p:nvPr/>
        </p:nvGrpSpPr>
        <p:grpSpPr>
          <a:xfrm>
            <a:off x="2467038" y="2428938"/>
            <a:ext cx="1895475" cy="2191385"/>
            <a:chOff x="2467038" y="2428938"/>
            <a:chExt cx="1895475" cy="2191385"/>
          </a:xfrm>
        </p:grpSpPr>
        <p:sp>
          <p:nvSpPr>
            <p:cNvPr id="9" name="object 9"/>
            <p:cNvSpPr/>
            <p:nvPr/>
          </p:nvSpPr>
          <p:spPr>
            <a:xfrm>
              <a:off x="2543175" y="3981449"/>
              <a:ext cx="638175" cy="638810"/>
            </a:xfrm>
            <a:custGeom>
              <a:avLst/>
              <a:gdLst/>
              <a:ahLst/>
              <a:cxnLst/>
              <a:rect l="l" t="t" r="r" b="b"/>
              <a:pathLst>
                <a:path w="638175" h="638810">
                  <a:moveTo>
                    <a:pt x="638175" y="0"/>
                  </a:moveTo>
                  <a:lnTo>
                    <a:pt x="547751" y="0"/>
                  </a:lnTo>
                  <a:lnTo>
                    <a:pt x="547751" y="13970"/>
                  </a:lnTo>
                  <a:lnTo>
                    <a:pt x="547751" y="29210"/>
                  </a:lnTo>
                  <a:lnTo>
                    <a:pt x="547751" y="547370"/>
                  </a:lnTo>
                  <a:lnTo>
                    <a:pt x="28575" y="547370"/>
                  </a:lnTo>
                  <a:lnTo>
                    <a:pt x="14351" y="547370"/>
                  </a:lnTo>
                  <a:lnTo>
                    <a:pt x="0" y="547370"/>
                  </a:lnTo>
                  <a:lnTo>
                    <a:pt x="0" y="609600"/>
                  </a:lnTo>
                  <a:lnTo>
                    <a:pt x="0" y="638810"/>
                  </a:lnTo>
                  <a:lnTo>
                    <a:pt x="638175" y="638810"/>
                  </a:lnTo>
                  <a:lnTo>
                    <a:pt x="638175" y="609600"/>
                  </a:lnTo>
                  <a:lnTo>
                    <a:pt x="638175" y="29210"/>
                  </a:lnTo>
                  <a:lnTo>
                    <a:pt x="638175" y="0"/>
                  </a:lnTo>
                  <a:close/>
                </a:path>
              </a:pathLst>
            </a:custGeom>
            <a:solidFill>
              <a:srgbClr val="E7E6E6"/>
            </a:solidFill>
          </p:spPr>
          <p:txBody>
            <a:bodyPr wrap="square" lIns="0" tIns="0" rIns="0" bIns="0" rtlCol="0"/>
            <a:lstStyle/>
            <a:p>
              <a:endParaRPr/>
            </a:p>
          </p:txBody>
        </p:sp>
        <p:sp>
          <p:nvSpPr>
            <p:cNvPr id="10" name="object 10"/>
            <p:cNvSpPr/>
            <p:nvPr/>
          </p:nvSpPr>
          <p:spPr>
            <a:xfrm>
              <a:off x="2481326" y="3919601"/>
              <a:ext cx="609600" cy="609600"/>
            </a:xfrm>
            <a:custGeom>
              <a:avLst/>
              <a:gdLst/>
              <a:ahLst/>
              <a:cxnLst/>
              <a:rect l="l" t="t" r="r" b="b"/>
              <a:pathLst>
                <a:path w="609600" h="609600">
                  <a:moveTo>
                    <a:pt x="609600" y="0"/>
                  </a:moveTo>
                  <a:lnTo>
                    <a:pt x="0" y="0"/>
                  </a:lnTo>
                  <a:lnTo>
                    <a:pt x="0" y="609600"/>
                  </a:lnTo>
                  <a:lnTo>
                    <a:pt x="609600" y="609600"/>
                  </a:lnTo>
                  <a:lnTo>
                    <a:pt x="609600" y="0"/>
                  </a:lnTo>
                  <a:close/>
                </a:path>
              </a:pathLst>
            </a:custGeom>
            <a:solidFill>
              <a:srgbClr val="F4EBC5"/>
            </a:solidFill>
          </p:spPr>
          <p:txBody>
            <a:bodyPr wrap="square" lIns="0" tIns="0" rIns="0" bIns="0" rtlCol="0"/>
            <a:lstStyle/>
            <a:p>
              <a:endParaRPr/>
            </a:p>
          </p:txBody>
        </p:sp>
        <p:sp>
          <p:nvSpPr>
            <p:cNvPr id="11" name="object 11"/>
            <p:cNvSpPr/>
            <p:nvPr/>
          </p:nvSpPr>
          <p:spPr>
            <a:xfrm>
              <a:off x="2481326" y="3919601"/>
              <a:ext cx="609600" cy="609600"/>
            </a:xfrm>
            <a:custGeom>
              <a:avLst/>
              <a:gdLst/>
              <a:ahLst/>
              <a:cxnLst/>
              <a:rect l="l" t="t" r="r" b="b"/>
              <a:pathLst>
                <a:path w="609600" h="609600">
                  <a:moveTo>
                    <a:pt x="0" y="609600"/>
                  </a:moveTo>
                  <a:lnTo>
                    <a:pt x="609600" y="609600"/>
                  </a:lnTo>
                  <a:lnTo>
                    <a:pt x="609600" y="0"/>
                  </a:lnTo>
                  <a:lnTo>
                    <a:pt x="0" y="0"/>
                  </a:lnTo>
                  <a:lnTo>
                    <a:pt x="0" y="609600"/>
                  </a:lnTo>
                  <a:close/>
                </a:path>
              </a:pathLst>
            </a:custGeom>
            <a:ln w="28575">
              <a:solidFill>
                <a:srgbClr val="CC0066"/>
              </a:solidFill>
            </a:ln>
          </p:spPr>
          <p:txBody>
            <a:bodyPr wrap="square" lIns="0" tIns="0" rIns="0" bIns="0" rtlCol="0"/>
            <a:lstStyle/>
            <a:p>
              <a:endParaRPr/>
            </a:p>
          </p:txBody>
        </p:sp>
        <p:pic>
          <p:nvPicPr>
            <p:cNvPr id="12" name="object 12"/>
            <p:cNvPicPr/>
            <p:nvPr/>
          </p:nvPicPr>
          <p:blipFill>
            <a:blip r:embed="rId4" cstate="print"/>
            <a:stretch>
              <a:fillRect/>
            </a:stretch>
          </p:blipFill>
          <p:spPr>
            <a:xfrm>
              <a:off x="2590800" y="3990975"/>
              <a:ext cx="419100" cy="466725"/>
            </a:xfrm>
            <a:prstGeom prst="rect">
              <a:avLst/>
            </a:prstGeom>
          </p:spPr>
        </p:pic>
        <p:sp>
          <p:nvSpPr>
            <p:cNvPr id="13" name="object 13"/>
            <p:cNvSpPr/>
            <p:nvPr/>
          </p:nvSpPr>
          <p:spPr>
            <a:xfrm>
              <a:off x="3800475" y="2505709"/>
              <a:ext cx="561975" cy="400050"/>
            </a:xfrm>
            <a:custGeom>
              <a:avLst/>
              <a:gdLst/>
              <a:ahLst/>
              <a:cxnLst/>
              <a:rect l="l" t="t" r="r" b="b"/>
              <a:pathLst>
                <a:path w="561975" h="400050">
                  <a:moveTo>
                    <a:pt x="561975" y="0"/>
                  </a:moveTo>
                  <a:lnTo>
                    <a:pt x="471551" y="0"/>
                  </a:lnTo>
                  <a:lnTo>
                    <a:pt x="471551" y="13970"/>
                  </a:lnTo>
                  <a:lnTo>
                    <a:pt x="471551" y="27940"/>
                  </a:lnTo>
                  <a:lnTo>
                    <a:pt x="471551" y="308610"/>
                  </a:lnTo>
                  <a:lnTo>
                    <a:pt x="28575" y="308610"/>
                  </a:lnTo>
                  <a:lnTo>
                    <a:pt x="14351" y="308610"/>
                  </a:lnTo>
                  <a:lnTo>
                    <a:pt x="0" y="308610"/>
                  </a:lnTo>
                  <a:lnTo>
                    <a:pt x="0" y="370840"/>
                  </a:lnTo>
                  <a:lnTo>
                    <a:pt x="0" y="400050"/>
                  </a:lnTo>
                  <a:lnTo>
                    <a:pt x="561975" y="400050"/>
                  </a:lnTo>
                  <a:lnTo>
                    <a:pt x="561975" y="370840"/>
                  </a:lnTo>
                  <a:lnTo>
                    <a:pt x="561975" y="27940"/>
                  </a:lnTo>
                  <a:lnTo>
                    <a:pt x="561975" y="0"/>
                  </a:lnTo>
                  <a:close/>
                </a:path>
              </a:pathLst>
            </a:custGeom>
            <a:solidFill>
              <a:srgbClr val="E7E6E6"/>
            </a:solidFill>
          </p:spPr>
          <p:txBody>
            <a:bodyPr wrap="square" lIns="0" tIns="0" rIns="0" bIns="0" rtlCol="0"/>
            <a:lstStyle/>
            <a:p>
              <a:endParaRPr/>
            </a:p>
          </p:txBody>
        </p:sp>
        <p:sp>
          <p:nvSpPr>
            <p:cNvPr id="14" name="object 14"/>
            <p:cNvSpPr/>
            <p:nvPr/>
          </p:nvSpPr>
          <p:spPr>
            <a:xfrm>
              <a:off x="3738626" y="2443226"/>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15" name="object 15"/>
            <p:cNvSpPr/>
            <p:nvPr/>
          </p:nvSpPr>
          <p:spPr>
            <a:xfrm>
              <a:off x="3738626" y="2443226"/>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16" name="object 16"/>
          <p:cNvSpPr txBox="1"/>
          <p:nvPr/>
        </p:nvSpPr>
        <p:spPr>
          <a:xfrm>
            <a:off x="3930650" y="2455862"/>
            <a:ext cx="14160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1</a:t>
            </a:r>
            <a:endParaRPr sz="1800">
              <a:latin typeface="Calibri"/>
              <a:cs typeface="Calibri"/>
            </a:endParaRPr>
          </a:p>
        </p:txBody>
      </p:sp>
      <p:grpSp>
        <p:nvGrpSpPr>
          <p:cNvPr id="17" name="object 17"/>
          <p:cNvGrpSpPr/>
          <p:nvPr/>
        </p:nvGrpSpPr>
        <p:grpSpPr>
          <a:xfrm>
            <a:off x="3076638" y="2619438"/>
            <a:ext cx="1285875" cy="1625600"/>
            <a:chOff x="3076638" y="2619438"/>
            <a:chExt cx="1285875" cy="1625600"/>
          </a:xfrm>
        </p:grpSpPr>
        <p:sp>
          <p:nvSpPr>
            <p:cNvPr id="18" name="object 18"/>
            <p:cNvSpPr/>
            <p:nvPr/>
          </p:nvSpPr>
          <p:spPr>
            <a:xfrm>
              <a:off x="3090926" y="2633726"/>
              <a:ext cx="652780" cy="1597025"/>
            </a:xfrm>
            <a:custGeom>
              <a:avLst/>
              <a:gdLst/>
              <a:ahLst/>
              <a:cxnLst/>
              <a:rect l="l" t="t" r="r" b="b"/>
              <a:pathLst>
                <a:path w="652779" h="1597025">
                  <a:moveTo>
                    <a:pt x="0" y="1597025"/>
                  </a:moveTo>
                  <a:lnTo>
                    <a:pt x="652399" y="0"/>
                  </a:lnTo>
                </a:path>
              </a:pathLst>
            </a:custGeom>
            <a:ln w="28575">
              <a:solidFill>
                <a:srgbClr val="CC0066"/>
              </a:solidFill>
            </a:ln>
          </p:spPr>
          <p:txBody>
            <a:bodyPr wrap="square" lIns="0" tIns="0" rIns="0" bIns="0" rtlCol="0"/>
            <a:lstStyle/>
            <a:p>
              <a:endParaRPr/>
            </a:p>
          </p:txBody>
        </p:sp>
        <p:sp>
          <p:nvSpPr>
            <p:cNvPr id="19" name="object 19"/>
            <p:cNvSpPr/>
            <p:nvPr/>
          </p:nvSpPr>
          <p:spPr>
            <a:xfrm>
              <a:off x="3800475" y="3115309"/>
              <a:ext cx="561975" cy="400050"/>
            </a:xfrm>
            <a:custGeom>
              <a:avLst/>
              <a:gdLst/>
              <a:ahLst/>
              <a:cxnLst/>
              <a:rect l="l" t="t" r="r" b="b"/>
              <a:pathLst>
                <a:path w="561975" h="400050">
                  <a:moveTo>
                    <a:pt x="561975" y="0"/>
                  </a:moveTo>
                  <a:lnTo>
                    <a:pt x="471551" y="0"/>
                  </a:lnTo>
                  <a:lnTo>
                    <a:pt x="471551" y="13970"/>
                  </a:lnTo>
                  <a:lnTo>
                    <a:pt x="471551" y="27940"/>
                  </a:lnTo>
                  <a:lnTo>
                    <a:pt x="471551" y="308610"/>
                  </a:lnTo>
                  <a:lnTo>
                    <a:pt x="28575" y="308610"/>
                  </a:lnTo>
                  <a:lnTo>
                    <a:pt x="14351" y="308610"/>
                  </a:lnTo>
                  <a:lnTo>
                    <a:pt x="0" y="308610"/>
                  </a:lnTo>
                  <a:lnTo>
                    <a:pt x="0" y="370840"/>
                  </a:lnTo>
                  <a:lnTo>
                    <a:pt x="0" y="400050"/>
                  </a:lnTo>
                  <a:lnTo>
                    <a:pt x="561975" y="400050"/>
                  </a:lnTo>
                  <a:lnTo>
                    <a:pt x="561975" y="370840"/>
                  </a:lnTo>
                  <a:lnTo>
                    <a:pt x="561975" y="27940"/>
                  </a:lnTo>
                  <a:lnTo>
                    <a:pt x="561975" y="0"/>
                  </a:lnTo>
                  <a:close/>
                </a:path>
              </a:pathLst>
            </a:custGeom>
            <a:solidFill>
              <a:srgbClr val="E7E6E6"/>
            </a:solidFill>
          </p:spPr>
          <p:txBody>
            <a:bodyPr wrap="square" lIns="0" tIns="0" rIns="0" bIns="0" rtlCol="0"/>
            <a:lstStyle/>
            <a:p>
              <a:endParaRPr/>
            </a:p>
          </p:txBody>
        </p:sp>
        <p:sp>
          <p:nvSpPr>
            <p:cNvPr id="20" name="object 20"/>
            <p:cNvSpPr/>
            <p:nvPr/>
          </p:nvSpPr>
          <p:spPr>
            <a:xfrm>
              <a:off x="3738626" y="3052826"/>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21" name="object 21"/>
            <p:cNvSpPr/>
            <p:nvPr/>
          </p:nvSpPr>
          <p:spPr>
            <a:xfrm>
              <a:off x="3738626" y="3052826"/>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22" name="object 22"/>
          <p:cNvSpPr txBox="1"/>
          <p:nvPr/>
        </p:nvSpPr>
        <p:spPr>
          <a:xfrm>
            <a:off x="3930650" y="3066478"/>
            <a:ext cx="14160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2</a:t>
            </a:r>
            <a:endParaRPr sz="1800">
              <a:latin typeface="Calibri"/>
              <a:cs typeface="Calibri"/>
            </a:endParaRPr>
          </a:p>
        </p:txBody>
      </p:sp>
      <p:grpSp>
        <p:nvGrpSpPr>
          <p:cNvPr id="23" name="object 23"/>
          <p:cNvGrpSpPr/>
          <p:nvPr/>
        </p:nvGrpSpPr>
        <p:grpSpPr>
          <a:xfrm>
            <a:off x="3076638" y="3229038"/>
            <a:ext cx="1285875" cy="1016000"/>
            <a:chOff x="3076638" y="3229038"/>
            <a:chExt cx="1285875" cy="1016000"/>
          </a:xfrm>
        </p:grpSpPr>
        <p:sp>
          <p:nvSpPr>
            <p:cNvPr id="24" name="object 24"/>
            <p:cNvSpPr/>
            <p:nvPr/>
          </p:nvSpPr>
          <p:spPr>
            <a:xfrm>
              <a:off x="3090926" y="3243326"/>
              <a:ext cx="652780" cy="987425"/>
            </a:xfrm>
            <a:custGeom>
              <a:avLst/>
              <a:gdLst/>
              <a:ahLst/>
              <a:cxnLst/>
              <a:rect l="l" t="t" r="r" b="b"/>
              <a:pathLst>
                <a:path w="652779" h="987425">
                  <a:moveTo>
                    <a:pt x="0" y="987425"/>
                  </a:moveTo>
                  <a:lnTo>
                    <a:pt x="652399" y="0"/>
                  </a:lnTo>
                </a:path>
              </a:pathLst>
            </a:custGeom>
            <a:ln w="28575">
              <a:solidFill>
                <a:srgbClr val="CC0066"/>
              </a:solidFill>
            </a:ln>
          </p:spPr>
          <p:txBody>
            <a:bodyPr wrap="square" lIns="0" tIns="0" rIns="0" bIns="0" rtlCol="0"/>
            <a:lstStyle/>
            <a:p>
              <a:endParaRPr/>
            </a:p>
          </p:txBody>
        </p:sp>
        <p:sp>
          <p:nvSpPr>
            <p:cNvPr id="25" name="object 25"/>
            <p:cNvSpPr/>
            <p:nvPr/>
          </p:nvSpPr>
          <p:spPr>
            <a:xfrm>
              <a:off x="3800475" y="3801109"/>
              <a:ext cx="561975" cy="400050"/>
            </a:xfrm>
            <a:custGeom>
              <a:avLst/>
              <a:gdLst/>
              <a:ahLst/>
              <a:cxnLst/>
              <a:rect l="l" t="t" r="r" b="b"/>
              <a:pathLst>
                <a:path w="561975" h="400050">
                  <a:moveTo>
                    <a:pt x="561975" y="0"/>
                  </a:moveTo>
                  <a:lnTo>
                    <a:pt x="471551" y="0"/>
                  </a:lnTo>
                  <a:lnTo>
                    <a:pt x="471551" y="13970"/>
                  </a:lnTo>
                  <a:lnTo>
                    <a:pt x="471551" y="27940"/>
                  </a:lnTo>
                  <a:lnTo>
                    <a:pt x="471551" y="308610"/>
                  </a:lnTo>
                  <a:lnTo>
                    <a:pt x="28575" y="308610"/>
                  </a:lnTo>
                  <a:lnTo>
                    <a:pt x="14351" y="308610"/>
                  </a:lnTo>
                  <a:lnTo>
                    <a:pt x="0" y="308610"/>
                  </a:lnTo>
                  <a:lnTo>
                    <a:pt x="0" y="370840"/>
                  </a:lnTo>
                  <a:lnTo>
                    <a:pt x="0" y="400050"/>
                  </a:lnTo>
                  <a:lnTo>
                    <a:pt x="561975" y="400050"/>
                  </a:lnTo>
                  <a:lnTo>
                    <a:pt x="561975" y="370840"/>
                  </a:lnTo>
                  <a:lnTo>
                    <a:pt x="561975" y="27940"/>
                  </a:lnTo>
                  <a:lnTo>
                    <a:pt x="561975" y="0"/>
                  </a:lnTo>
                  <a:close/>
                </a:path>
              </a:pathLst>
            </a:custGeom>
            <a:solidFill>
              <a:srgbClr val="E7E6E6"/>
            </a:solidFill>
          </p:spPr>
          <p:txBody>
            <a:bodyPr wrap="square" lIns="0" tIns="0" rIns="0" bIns="0" rtlCol="0"/>
            <a:lstStyle/>
            <a:p>
              <a:endParaRPr/>
            </a:p>
          </p:txBody>
        </p:sp>
        <p:sp>
          <p:nvSpPr>
            <p:cNvPr id="26" name="object 26"/>
            <p:cNvSpPr/>
            <p:nvPr/>
          </p:nvSpPr>
          <p:spPr>
            <a:xfrm>
              <a:off x="3738626" y="3738626"/>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27" name="object 27"/>
            <p:cNvSpPr/>
            <p:nvPr/>
          </p:nvSpPr>
          <p:spPr>
            <a:xfrm>
              <a:off x="3738626" y="3738626"/>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28" name="object 28"/>
          <p:cNvSpPr txBox="1"/>
          <p:nvPr/>
        </p:nvSpPr>
        <p:spPr>
          <a:xfrm>
            <a:off x="3930650" y="3753167"/>
            <a:ext cx="14160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3</a:t>
            </a:r>
            <a:endParaRPr sz="1800">
              <a:latin typeface="Calibri"/>
              <a:cs typeface="Calibri"/>
            </a:endParaRPr>
          </a:p>
        </p:txBody>
      </p:sp>
      <p:grpSp>
        <p:nvGrpSpPr>
          <p:cNvPr id="29" name="object 29"/>
          <p:cNvGrpSpPr/>
          <p:nvPr/>
        </p:nvGrpSpPr>
        <p:grpSpPr>
          <a:xfrm>
            <a:off x="3076638" y="3914838"/>
            <a:ext cx="1285875" cy="895985"/>
            <a:chOff x="3076638" y="3914838"/>
            <a:chExt cx="1285875" cy="895985"/>
          </a:xfrm>
        </p:grpSpPr>
        <p:sp>
          <p:nvSpPr>
            <p:cNvPr id="30" name="object 30"/>
            <p:cNvSpPr/>
            <p:nvPr/>
          </p:nvSpPr>
          <p:spPr>
            <a:xfrm>
              <a:off x="3090926" y="3929126"/>
              <a:ext cx="652780" cy="301625"/>
            </a:xfrm>
            <a:custGeom>
              <a:avLst/>
              <a:gdLst/>
              <a:ahLst/>
              <a:cxnLst/>
              <a:rect l="l" t="t" r="r" b="b"/>
              <a:pathLst>
                <a:path w="652779" h="301625">
                  <a:moveTo>
                    <a:pt x="0" y="301625"/>
                  </a:moveTo>
                  <a:lnTo>
                    <a:pt x="652399" y="0"/>
                  </a:lnTo>
                </a:path>
              </a:pathLst>
            </a:custGeom>
            <a:ln w="28575">
              <a:solidFill>
                <a:srgbClr val="CC0066"/>
              </a:solidFill>
            </a:ln>
          </p:spPr>
          <p:txBody>
            <a:bodyPr wrap="square" lIns="0" tIns="0" rIns="0" bIns="0" rtlCol="0"/>
            <a:lstStyle/>
            <a:p>
              <a:endParaRPr/>
            </a:p>
          </p:txBody>
        </p:sp>
        <p:sp>
          <p:nvSpPr>
            <p:cNvPr id="31" name="object 31"/>
            <p:cNvSpPr/>
            <p:nvPr/>
          </p:nvSpPr>
          <p:spPr>
            <a:xfrm>
              <a:off x="3800475" y="4410709"/>
              <a:ext cx="561975" cy="400050"/>
            </a:xfrm>
            <a:custGeom>
              <a:avLst/>
              <a:gdLst/>
              <a:ahLst/>
              <a:cxnLst/>
              <a:rect l="l" t="t" r="r" b="b"/>
              <a:pathLst>
                <a:path w="561975" h="400050">
                  <a:moveTo>
                    <a:pt x="561975" y="0"/>
                  </a:moveTo>
                  <a:lnTo>
                    <a:pt x="471551" y="0"/>
                  </a:lnTo>
                  <a:lnTo>
                    <a:pt x="471551" y="13970"/>
                  </a:lnTo>
                  <a:lnTo>
                    <a:pt x="471551" y="27940"/>
                  </a:lnTo>
                  <a:lnTo>
                    <a:pt x="471551" y="308610"/>
                  </a:lnTo>
                  <a:lnTo>
                    <a:pt x="28575" y="308610"/>
                  </a:lnTo>
                  <a:lnTo>
                    <a:pt x="14351" y="308610"/>
                  </a:lnTo>
                  <a:lnTo>
                    <a:pt x="0" y="308610"/>
                  </a:lnTo>
                  <a:lnTo>
                    <a:pt x="0" y="370840"/>
                  </a:lnTo>
                  <a:lnTo>
                    <a:pt x="0" y="400050"/>
                  </a:lnTo>
                  <a:lnTo>
                    <a:pt x="561975" y="400050"/>
                  </a:lnTo>
                  <a:lnTo>
                    <a:pt x="561975" y="370840"/>
                  </a:lnTo>
                  <a:lnTo>
                    <a:pt x="561975" y="27940"/>
                  </a:lnTo>
                  <a:lnTo>
                    <a:pt x="561975" y="0"/>
                  </a:lnTo>
                  <a:close/>
                </a:path>
              </a:pathLst>
            </a:custGeom>
            <a:solidFill>
              <a:srgbClr val="E7E6E6"/>
            </a:solidFill>
          </p:spPr>
          <p:txBody>
            <a:bodyPr wrap="square" lIns="0" tIns="0" rIns="0" bIns="0" rtlCol="0"/>
            <a:lstStyle/>
            <a:p>
              <a:endParaRPr/>
            </a:p>
          </p:txBody>
        </p:sp>
        <p:sp>
          <p:nvSpPr>
            <p:cNvPr id="32" name="object 32"/>
            <p:cNvSpPr/>
            <p:nvPr/>
          </p:nvSpPr>
          <p:spPr>
            <a:xfrm>
              <a:off x="3738626" y="4348226"/>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33" name="object 33"/>
            <p:cNvSpPr/>
            <p:nvPr/>
          </p:nvSpPr>
          <p:spPr>
            <a:xfrm>
              <a:off x="3738626" y="4348226"/>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34" name="object 34"/>
          <p:cNvSpPr txBox="1"/>
          <p:nvPr/>
        </p:nvSpPr>
        <p:spPr>
          <a:xfrm>
            <a:off x="3930650" y="4363402"/>
            <a:ext cx="14160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4</a:t>
            </a:r>
            <a:endParaRPr sz="1800">
              <a:latin typeface="Calibri"/>
              <a:cs typeface="Calibri"/>
            </a:endParaRPr>
          </a:p>
        </p:txBody>
      </p:sp>
      <p:grpSp>
        <p:nvGrpSpPr>
          <p:cNvPr id="35" name="object 35"/>
          <p:cNvGrpSpPr/>
          <p:nvPr/>
        </p:nvGrpSpPr>
        <p:grpSpPr>
          <a:xfrm>
            <a:off x="3076638" y="4210113"/>
            <a:ext cx="1285875" cy="1210310"/>
            <a:chOff x="3076638" y="4210113"/>
            <a:chExt cx="1285875" cy="1210310"/>
          </a:xfrm>
        </p:grpSpPr>
        <p:sp>
          <p:nvSpPr>
            <p:cNvPr id="36" name="object 36"/>
            <p:cNvSpPr/>
            <p:nvPr/>
          </p:nvSpPr>
          <p:spPr>
            <a:xfrm>
              <a:off x="3090926" y="4224401"/>
              <a:ext cx="652780" cy="307975"/>
            </a:xfrm>
            <a:custGeom>
              <a:avLst/>
              <a:gdLst/>
              <a:ahLst/>
              <a:cxnLst/>
              <a:rect l="l" t="t" r="r" b="b"/>
              <a:pathLst>
                <a:path w="652779" h="307975">
                  <a:moveTo>
                    <a:pt x="0" y="0"/>
                  </a:moveTo>
                  <a:lnTo>
                    <a:pt x="652399" y="307975"/>
                  </a:lnTo>
                </a:path>
              </a:pathLst>
            </a:custGeom>
            <a:ln w="28575">
              <a:solidFill>
                <a:srgbClr val="CC0066"/>
              </a:solidFill>
            </a:ln>
          </p:spPr>
          <p:txBody>
            <a:bodyPr wrap="square" lIns="0" tIns="0" rIns="0" bIns="0" rtlCol="0"/>
            <a:lstStyle/>
            <a:p>
              <a:endParaRPr/>
            </a:p>
          </p:txBody>
        </p:sp>
        <p:sp>
          <p:nvSpPr>
            <p:cNvPr id="37" name="object 37"/>
            <p:cNvSpPr/>
            <p:nvPr/>
          </p:nvSpPr>
          <p:spPr>
            <a:xfrm>
              <a:off x="3800475" y="5020309"/>
              <a:ext cx="561975" cy="400050"/>
            </a:xfrm>
            <a:custGeom>
              <a:avLst/>
              <a:gdLst/>
              <a:ahLst/>
              <a:cxnLst/>
              <a:rect l="l" t="t" r="r" b="b"/>
              <a:pathLst>
                <a:path w="561975" h="400050">
                  <a:moveTo>
                    <a:pt x="561975" y="0"/>
                  </a:moveTo>
                  <a:lnTo>
                    <a:pt x="471551" y="0"/>
                  </a:lnTo>
                  <a:lnTo>
                    <a:pt x="471551" y="13970"/>
                  </a:lnTo>
                  <a:lnTo>
                    <a:pt x="471551" y="27940"/>
                  </a:lnTo>
                  <a:lnTo>
                    <a:pt x="471551" y="308610"/>
                  </a:lnTo>
                  <a:lnTo>
                    <a:pt x="28575" y="308610"/>
                  </a:lnTo>
                  <a:lnTo>
                    <a:pt x="14351" y="308610"/>
                  </a:lnTo>
                  <a:lnTo>
                    <a:pt x="0" y="308610"/>
                  </a:lnTo>
                  <a:lnTo>
                    <a:pt x="0" y="370840"/>
                  </a:lnTo>
                  <a:lnTo>
                    <a:pt x="0" y="400050"/>
                  </a:lnTo>
                  <a:lnTo>
                    <a:pt x="561975" y="400050"/>
                  </a:lnTo>
                  <a:lnTo>
                    <a:pt x="561975" y="370840"/>
                  </a:lnTo>
                  <a:lnTo>
                    <a:pt x="561975" y="27940"/>
                  </a:lnTo>
                  <a:lnTo>
                    <a:pt x="561975" y="0"/>
                  </a:lnTo>
                  <a:close/>
                </a:path>
              </a:pathLst>
            </a:custGeom>
            <a:solidFill>
              <a:srgbClr val="E7E6E6"/>
            </a:solidFill>
          </p:spPr>
          <p:txBody>
            <a:bodyPr wrap="square" lIns="0" tIns="0" rIns="0" bIns="0" rtlCol="0"/>
            <a:lstStyle/>
            <a:p>
              <a:endParaRPr/>
            </a:p>
          </p:txBody>
        </p:sp>
        <p:sp>
          <p:nvSpPr>
            <p:cNvPr id="38" name="object 38"/>
            <p:cNvSpPr/>
            <p:nvPr/>
          </p:nvSpPr>
          <p:spPr>
            <a:xfrm>
              <a:off x="3738626" y="4957826"/>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39" name="object 39"/>
            <p:cNvSpPr/>
            <p:nvPr/>
          </p:nvSpPr>
          <p:spPr>
            <a:xfrm>
              <a:off x="3738626" y="4957826"/>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40" name="object 40"/>
          <p:cNvSpPr txBox="1"/>
          <p:nvPr/>
        </p:nvSpPr>
        <p:spPr>
          <a:xfrm>
            <a:off x="3930650" y="4973891"/>
            <a:ext cx="14160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5</a:t>
            </a:r>
            <a:endParaRPr sz="1800">
              <a:latin typeface="Calibri"/>
              <a:cs typeface="Calibri"/>
            </a:endParaRPr>
          </a:p>
        </p:txBody>
      </p:sp>
      <p:grpSp>
        <p:nvGrpSpPr>
          <p:cNvPr id="41" name="object 41"/>
          <p:cNvGrpSpPr/>
          <p:nvPr/>
        </p:nvGrpSpPr>
        <p:grpSpPr>
          <a:xfrm>
            <a:off x="3076638" y="4210113"/>
            <a:ext cx="1285875" cy="1896110"/>
            <a:chOff x="3076638" y="4210113"/>
            <a:chExt cx="1285875" cy="1896110"/>
          </a:xfrm>
        </p:grpSpPr>
        <p:sp>
          <p:nvSpPr>
            <p:cNvPr id="42" name="object 42"/>
            <p:cNvSpPr/>
            <p:nvPr/>
          </p:nvSpPr>
          <p:spPr>
            <a:xfrm>
              <a:off x="3090926" y="4224401"/>
              <a:ext cx="652780" cy="917575"/>
            </a:xfrm>
            <a:custGeom>
              <a:avLst/>
              <a:gdLst/>
              <a:ahLst/>
              <a:cxnLst/>
              <a:rect l="l" t="t" r="r" b="b"/>
              <a:pathLst>
                <a:path w="652779" h="917575">
                  <a:moveTo>
                    <a:pt x="0" y="0"/>
                  </a:moveTo>
                  <a:lnTo>
                    <a:pt x="652399" y="917575"/>
                  </a:lnTo>
                </a:path>
              </a:pathLst>
            </a:custGeom>
            <a:ln w="28575">
              <a:solidFill>
                <a:srgbClr val="CC0066"/>
              </a:solidFill>
            </a:ln>
          </p:spPr>
          <p:txBody>
            <a:bodyPr wrap="square" lIns="0" tIns="0" rIns="0" bIns="0" rtlCol="0"/>
            <a:lstStyle/>
            <a:p>
              <a:endParaRPr/>
            </a:p>
          </p:txBody>
        </p:sp>
        <p:sp>
          <p:nvSpPr>
            <p:cNvPr id="43" name="object 43"/>
            <p:cNvSpPr/>
            <p:nvPr/>
          </p:nvSpPr>
          <p:spPr>
            <a:xfrm>
              <a:off x="3800475" y="5706110"/>
              <a:ext cx="561975" cy="400050"/>
            </a:xfrm>
            <a:custGeom>
              <a:avLst/>
              <a:gdLst/>
              <a:ahLst/>
              <a:cxnLst/>
              <a:rect l="l" t="t" r="r" b="b"/>
              <a:pathLst>
                <a:path w="561975" h="400050">
                  <a:moveTo>
                    <a:pt x="561975" y="0"/>
                  </a:moveTo>
                  <a:lnTo>
                    <a:pt x="471551" y="0"/>
                  </a:lnTo>
                  <a:lnTo>
                    <a:pt x="471551" y="13970"/>
                  </a:lnTo>
                  <a:lnTo>
                    <a:pt x="471551" y="27940"/>
                  </a:lnTo>
                  <a:lnTo>
                    <a:pt x="471551" y="308610"/>
                  </a:lnTo>
                  <a:lnTo>
                    <a:pt x="28575" y="308610"/>
                  </a:lnTo>
                  <a:lnTo>
                    <a:pt x="14351" y="308610"/>
                  </a:lnTo>
                  <a:lnTo>
                    <a:pt x="0" y="308610"/>
                  </a:lnTo>
                  <a:lnTo>
                    <a:pt x="0" y="370840"/>
                  </a:lnTo>
                  <a:lnTo>
                    <a:pt x="0" y="400050"/>
                  </a:lnTo>
                  <a:lnTo>
                    <a:pt x="561975" y="400050"/>
                  </a:lnTo>
                  <a:lnTo>
                    <a:pt x="561975" y="370840"/>
                  </a:lnTo>
                  <a:lnTo>
                    <a:pt x="561975" y="27940"/>
                  </a:lnTo>
                  <a:lnTo>
                    <a:pt x="561975" y="0"/>
                  </a:lnTo>
                  <a:close/>
                </a:path>
              </a:pathLst>
            </a:custGeom>
            <a:solidFill>
              <a:srgbClr val="E7E6E6"/>
            </a:solidFill>
          </p:spPr>
          <p:txBody>
            <a:bodyPr wrap="square" lIns="0" tIns="0" rIns="0" bIns="0" rtlCol="0"/>
            <a:lstStyle/>
            <a:p>
              <a:endParaRPr/>
            </a:p>
          </p:txBody>
        </p:sp>
        <p:sp>
          <p:nvSpPr>
            <p:cNvPr id="44" name="object 44"/>
            <p:cNvSpPr/>
            <p:nvPr/>
          </p:nvSpPr>
          <p:spPr>
            <a:xfrm>
              <a:off x="3738626" y="5643562"/>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45" name="object 45"/>
            <p:cNvSpPr/>
            <p:nvPr/>
          </p:nvSpPr>
          <p:spPr>
            <a:xfrm>
              <a:off x="3738626" y="5643562"/>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46" name="object 46"/>
          <p:cNvSpPr txBox="1"/>
          <p:nvPr/>
        </p:nvSpPr>
        <p:spPr>
          <a:xfrm>
            <a:off x="3930650" y="5660707"/>
            <a:ext cx="14160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6</a:t>
            </a:r>
            <a:endParaRPr sz="1800">
              <a:latin typeface="Calibri"/>
              <a:cs typeface="Calibri"/>
            </a:endParaRPr>
          </a:p>
        </p:txBody>
      </p:sp>
      <p:sp>
        <p:nvSpPr>
          <p:cNvPr id="47" name="object 47"/>
          <p:cNvSpPr/>
          <p:nvPr/>
        </p:nvSpPr>
        <p:spPr>
          <a:xfrm>
            <a:off x="3090926" y="4224401"/>
            <a:ext cx="652780" cy="1603375"/>
          </a:xfrm>
          <a:custGeom>
            <a:avLst/>
            <a:gdLst/>
            <a:ahLst/>
            <a:cxnLst/>
            <a:rect l="l" t="t" r="r" b="b"/>
            <a:pathLst>
              <a:path w="652779" h="1603375">
                <a:moveTo>
                  <a:pt x="0" y="0"/>
                </a:moveTo>
                <a:lnTo>
                  <a:pt x="652399" y="1603311"/>
                </a:lnTo>
              </a:path>
            </a:pathLst>
          </a:custGeom>
          <a:ln w="28575">
            <a:solidFill>
              <a:srgbClr val="CC0066"/>
            </a:solidFill>
          </a:ln>
        </p:spPr>
        <p:txBody>
          <a:bodyPr wrap="square" lIns="0" tIns="0" rIns="0" bIns="0" rtlCol="0"/>
          <a:lstStyle/>
          <a:p>
            <a:endParaRPr/>
          </a:p>
        </p:txBody>
      </p:sp>
      <p:sp>
        <p:nvSpPr>
          <p:cNvPr id="48" name="object 48"/>
          <p:cNvSpPr txBox="1"/>
          <p:nvPr/>
        </p:nvSpPr>
        <p:spPr>
          <a:xfrm>
            <a:off x="4629150" y="2225674"/>
            <a:ext cx="414655" cy="3870325"/>
          </a:xfrm>
          <a:prstGeom prst="rect">
            <a:avLst/>
          </a:prstGeom>
        </p:spPr>
        <p:txBody>
          <a:bodyPr vert="horz" wrap="square" lIns="0" tIns="9525" rIns="0" bIns="0" rtlCol="0">
            <a:spAutoFit/>
          </a:bodyPr>
          <a:lstStyle/>
          <a:p>
            <a:pPr marL="38100" marR="30480" algn="just">
              <a:lnSpc>
                <a:spcPct val="153000"/>
              </a:lnSpc>
              <a:spcBef>
                <a:spcPts val="75"/>
              </a:spcBef>
            </a:pPr>
            <a:r>
              <a:rPr sz="2750" spc="40" dirty="0">
                <a:solidFill>
                  <a:srgbClr val="339933"/>
                </a:solidFill>
                <a:latin typeface="Times New Roman"/>
                <a:cs typeface="Times New Roman"/>
              </a:rPr>
              <a:t>E</a:t>
            </a:r>
            <a:r>
              <a:rPr sz="2775" spc="7" baseline="-18018" dirty="0">
                <a:solidFill>
                  <a:srgbClr val="339933"/>
                </a:solidFill>
                <a:latin typeface="Times New Roman"/>
                <a:cs typeface="Times New Roman"/>
              </a:rPr>
              <a:t>1  </a:t>
            </a:r>
            <a:r>
              <a:rPr sz="2750" spc="40" dirty="0">
                <a:solidFill>
                  <a:srgbClr val="339933"/>
                </a:solidFill>
                <a:latin typeface="Times New Roman"/>
                <a:cs typeface="Times New Roman"/>
              </a:rPr>
              <a:t>E</a:t>
            </a:r>
            <a:r>
              <a:rPr sz="2775" spc="7" baseline="-18018" dirty="0">
                <a:solidFill>
                  <a:srgbClr val="339933"/>
                </a:solidFill>
                <a:latin typeface="Times New Roman"/>
                <a:cs typeface="Times New Roman"/>
              </a:rPr>
              <a:t>2  </a:t>
            </a:r>
            <a:r>
              <a:rPr sz="2750" spc="40" dirty="0">
                <a:solidFill>
                  <a:srgbClr val="339933"/>
                </a:solidFill>
                <a:latin typeface="Times New Roman"/>
                <a:cs typeface="Times New Roman"/>
              </a:rPr>
              <a:t>E</a:t>
            </a:r>
            <a:r>
              <a:rPr sz="2775" spc="7" baseline="-18018" dirty="0">
                <a:solidFill>
                  <a:srgbClr val="339933"/>
                </a:solidFill>
                <a:latin typeface="Times New Roman"/>
                <a:cs typeface="Times New Roman"/>
              </a:rPr>
              <a:t>3  </a:t>
            </a:r>
            <a:r>
              <a:rPr sz="2750" spc="40" dirty="0">
                <a:solidFill>
                  <a:srgbClr val="339933"/>
                </a:solidFill>
                <a:latin typeface="Times New Roman"/>
                <a:cs typeface="Times New Roman"/>
              </a:rPr>
              <a:t>E</a:t>
            </a:r>
            <a:r>
              <a:rPr sz="2775" spc="7" baseline="-18018" dirty="0">
                <a:solidFill>
                  <a:srgbClr val="339933"/>
                </a:solidFill>
                <a:latin typeface="Times New Roman"/>
                <a:cs typeface="Times New Roman"/>
              </a:rPr>
              <a:t>4  </a:t>
            </a:r>
            <a:r>
              <a:rPr sz="2750" spc="40" dirty="0">
                <a:solidFill>
                  <a:srgbClr val="339933"/>
                </a:solidFill>
                <a:latin typeface="Times New Roman"/>
                <a:cs typeface="Times New Roman"/>
              </a:rPr>
              <a:t>E</a:t>
            </a:r>
            <a:r>
              <a:rPr sz="2775" spc="7" baseline="-18018" dirty="0">
                <a:solidFill>
                  <a:srgbClr val="339933"/>
                </a:solidFill>
                <a:latin typeface="Times New Roman"/>
                <a:cs typeface="Times New Roman"/>
              </a:rPr>
              <a:t>5  </a:t>
            </a:r>
            <a:r>
              <a:rPr sz="2750" spc="40" dirty="0">
                <a:solidFill>
                  <a:srgbClr val="339933"/>
                </a:solidFill>
                <a:latin typeface="Times New Roman"/>
                <a:cs typeface="Times New Roman"/>
              </a:rPr>
              <a:t>E</a:t>
            </a:r>
            <a:r>
              <a:rPr sz="2775" spc="15" baseline="-18018" dirty="0">
                <a:solidFill>
                  <a:srgbClr val="339933"/>
                </a:solidFill>
                <a:latin typeface="Times New Roman"/>
                <a:cs typeface="Times New Roman"/>
              </a:rPr>
              <a:t>6</a:t>
            </a:r>
            <a:endParaRPr sz="2775" baseline="-18018">
              <a:latin typeface="Times New Roman"/>
              <a:cs typeface="Times New Roman"/>
            </a:endParaRPr>
          </a:p>
        </p:txBody>
      </p:sp>
      <p:sp>
        <p:nvSpPr>
          <p:cNvPr id="49" name="object 49"/>
          <p:cNvSpPr txBox="1"/>
          <p:nvPr/>
        </p:nvSpPr>
        <p:spPr>
          <a:xfrm>
            <a:off x="5849365" y="2715005"/>
            <a:ext cx="4413250" cy="518159"/>
          </a:xfrm>
          <a:prstGeom prst="rect">
            <a:avLst/>
          </a:prstGeom>
        </p:spPr>
        <p:txBody>
          <a:bodyPr vert="horz" wrap="square" lIns="0" tIns="16510" rIns="0" bIns="0" rtlCol="0">
            <a:spAutoFit/>
          </a:bodyPr>
          <a:lstStyle/>
          <a:p>
            <a:pPr marL="38100">
              <a:lnSpc>
                <a:spcPct val="100000"/>
              </a:lnSpc>
              <a:spcBef>
                <a:spcPts val="130"/>
              </a:spcBef>
            </a:pPr>
            <a:r>
              <a:rPr sz="3200" b="1" spc="15" dirty="0">
                <a:solidFill>
                  <a:srgbClr val="333333"/>
                </a:solidFill>
                <a:latin typeface="Times New Roman"/>
                <a:cs typeface="Times New Roman"/>
              </a:rPr>
              <a:t>S</a:t>
            </a:r>
            <a:r>
              <a:rPr sz="3200" b="1" spc="-60" dirty="0">
                <a:solidFill>
                  <a:srgbClr val="333333"/>
                </a:solidFill>
                <a:latin typeface="Times New Roman"/>
                <a:cs typeface="Times New Roman"/>
              </a:rPr>
              <a:t> </a:t>
            </a:r>
            <a:r>
              <a:rPr sz="3200" b="1" spc="20" dirty="0">
                <a:solidFill>
                  <a:srgbClr val="333333"/>
                </a:solidFill>
                <a:latin typeface="Times New Roman"/>
                <a:cs typeface="Times New Roman"/>
              </a:rPr>
              <a:t>={E</a:t>
            </a:r>
            <a:r>
              <a:rPr sz="3150" b="1" spc="30" baseline="-19841" dirty="0">
                <a:solidFill>
                  <a:srgbClr val="333333"/>
                </a:solidFill>
                <a:latin typeface="Times New Roman"/>
                <a:cs typeface="Times New Roman"/>
              </a:rPr>
              <a:t>1</a:t>
            </a:r>
            <a:r>
              <a:rPr sz="3200" b="1" spc="20" dirty="0">
                <a:solidFill>
                  <a:srgbClr val="333333"/>
                </a:solidFill>
                <a:latin typeface="Times New Roman"/>
                <a:cs typeface="Times New Roman"/>
              </a:rPr>
              <a:t>,</a:t>
            </a:r>
            <a:r>
              <a:rPr sz="3200" b="1" spc="-114" dirty="0">
                <a:solidFill>
                  <a:srgbClr val="333333"/>
                </a:solidFill>
                <a:latin typeface="Times New Roman"/>
                <a:cs typeface="Times New Roman"/>
              </a:rPr>
              <a:t> </a:t>
            </a:r>
            <a:r>
              <a:rPr sz="3200" b="1" spc="10" dirty="0">
                <a:solidFill>
                  <a:srgbClr val="333333"/>
                </a:solidFill>
                <a:latin typeface="Times New Roman"/>
                <a:cs typeface="Times New Roman"/>
              </a:rPr>
              <a:t>E</a:t>
            </a:r>
            <a:r>
              <a:rPr sz="3150" b="1" spc="15" baseline="-19841" dirty="0">
                <a:solidFill>
                  <a:srgbClr val="333333"/>
                </a:solidFill>
                <a:latin typeface="Times New Roman"/>
                <a:cs typeface="Times New Roman"/>
              </a:rPr>
              <a:t>2</a:t>
            </a:r>
            <a:r>
              <a:rPr sz="3200" b="1" spc="10" dirty="0">
                <a:solidFill>
                  <a:srgbClr val="333333"/>
                </a:solidFill>
                <a:latin typeface="Times New Roman"/>
                <a:cs typeface="Times New Roman"/>
              </a:rPr>
              <a:t>,</a:t>
            </a:r>
            <a:r>
              <a:rPr sz="3200" b="1" spc="-50" dirty="0">
                <a:solidFill>
                  <a:srgbClr val="333333"/>
                </a:solidFill>
                <a:latin typeface="Times New Roman"/>
                <a:cs typeface="Times New Roman"/>
              </a:rPr>
              <a:t> </a:t>
            </a:r>
            <a:r>
              <a:rPr sz="3200" b="1" spc="15" dirty="0">
                <a:solidFill>
                  <a:srgbClr val="333333"/>
                </a:solidFill>
                <a:latin typeface="Times New Roman"/>
                <a:cs typeface="Times New Roman"/>
              </a:rPr>
              <a:t>E</a:t>
            </a:r>
            <a:r>
              <a:rPr sz="3150" b="1" spc="22" baseline="-19841" dirty="0">
                <a:solidFill>
                  <a:srgbClr val="333333"/>
                </a:solidFill>
                <a:latin typeface="Times New Roman"/>
                <a:cs typeface="Times New Roman"/>
              </a:rPr>
              <a:t>3</a:t>
            </a:r>
            <a:r>
              <a:rPr sz="3200" b="1" spc="15" dirty="0">
                <a:solidFill>
                  <a:srgbClr val="333333"/>
                </a:solidFill>
                <a:latin typeface="Times New Roman"/>
                <a:cs typeface="Times New Roman"/>
              </a:rPr>
              <a:t>,</a:t>
            </a:r>
            <a:r>
              <a:rPr sz="3200" b="1" spc="-40" dirty="0">
                <a:solidFill>
                  <a:srgbClr val="333333"/>
                </a:solidFill>
                <a:latin typeface="Times New Roman"/>
                <a:cs typeface="Times New Roman"/>
              </a:rPr>
              <a:t> </a:t>
            </a:r>
            <a:r>
              <a:rPr sz="3200" b="1" spc="10" dirty="0">
                <a:solidFill>
                  <a:srgbClr val="333333"/>
                </a:solidFill>
                <a:latin typeface="Times New Roman"/>
                <a:cs typeface="Times New Roman"/>
              </a:rPr>
              <a:t>E</a:t>
            </a:r>
            <a:r>
              <a:rPr sz="3150" b="1" spc="15" baseline="-19841" dirty="0">
                <a:solidFill>
                  <a:srgbClr val="333333"/>
                </a:solidFill>
                <a:latin typeface="Times New Roman"/>
                <a:cs typeface="Times New Roman"/>
              </a:rPr>
              <a:t>4</a:t>
            </a:r>
            <a:r>
              <a:rPr sz="3200" b="1" spc="10" dirty="0">
                <a:solidFill>
                  <a:srgbClr val="333333"/>
                </a:solidFill>
                <a:latin typeface="Times New Roman"/>
                <a:cs typeface="Times New Roman"/>
              </a:rPr>
              <a:t>,</a:t>
            </a:r>
            <a:r>
              <a:rPr sz="3200" b="1" spc="-50" dirty="0">
                <a:solidFill>
                  <a:srgbClr val="333333"/>
                </a:solidFill>
                <a:latin typeface="Times New Roman"/>
                <a:cs typeface="Times New Roman"/>
              </a:rPr>
              <a:t> </a:t>
            </a:r>
            <a:r>
              <a:rPr sz="3200" b="1" spc="15" dirty="0">
                <a:solidFill>
                  <a:srgbClr val="333333"/>
                </a:solidFill>
                <a:latin typeface="Times New Roman"/>
                <a:cs typeface="Times New Roman"/>
              </a:rPr>
              <a:t>E</a:t>
            </a:r>
            <a:r>
              <a:rPr sz="3150" b="1" spc="22" baseline="-19841" dirty="0">
                <a:solidFill>
                  <a:srgbClr val="333333"/>
                </a:solidFill>
                <a:latin typeface="Times New Roman"/>
                <a:cs typeface="Times New Roman"/>
              </a:rPr>
              <a:t>5</a:t>
            </a:r>
            <a:r>
              <a:rPr sz="3200" b="1" spc="15" dirty="0">
                <a:solidFill>
                  <a:srgbClr val="333333"/>
                </a:solidFill>
                <a:latin typeface="Times New Roman"/>
                <a:cs typeface="Times New Roman"/>
              </a:rPr>
              <a:t>,</a:t>
            </a:r>
            <a:r>
              <a:rPr sz="3200" b="1" spc="-40" dirty="0">
                <a:solidFill>
                  <a:srgbClr val="333333"/>
                </a:solidFill>
                <a:latin typeface="Times New Roman"/>
                <a:cs typeface="Times New Roman"/>
              </a:rPr>
              <a:t> </a:t>
            </a:r>
            <a:r>
              <a:rPr sz="3200" b="1" spc="15" dirty="0">
                <a:solidFill>
                  <a:srgbClr val="333333"/>
                </a:solidFill>
                <a:latin typeface="Times New Roman"/>
                <a:cs typeface="Times New Roman"/>
              </a:rPr>
              <a:t>E</a:t>
            </a:r>
            <a:r>
              <a:rPr sz="3150" b="1" spc="22" baseline="-19841" dirty="0">
                <a:solidFill>
                  <a:srgbClr val="333333"/>
                </a:solidFill>
                <a:latin typeface="Times New Roman"/>
                <a:cs typeface="Times New Roman"/>
              </a:rPr>
              <a:t>6</a:t>
            </a:r>
            <a:r>
              <a:rPr sz="3200" b="1" spc="15" dirty="0">
                <a:solidFill>
                  <a:srgbClr val="333333"/>
                </a:solidFill>
                <a:latin typeface="Times New Roman"/>
                <a:cs typeface="Times New Roman"/>
              </a:rPr>
              <a:t>}</a:t>
            </a:r>
            <a:endParaRPr sz="3200">
              <a:latin typeface="Times New Roman"/>
              <a:cs typeface="Times New Roman"/>
            </a:endParaRPr>
          </a:p>
        </p:txBody>
      </p:sp>
      <p:grpSp>
        <p:nvGrpSpPr>
          <p:cNvPr id="50" name="object 50"/>
          <p:cNvGrpSpPr/>
          <p:nvPr/>
        </p:nvGrpSpPr>
        <p:grpSpPr>
          <a:xfrm>
            <a:off x="5857938" y="3352736"/>
            <a:ext cx="4253230" cy="2839085"/>
            <a:chOff x="5857938" y="3352736"/>
            <a:chExt cx="4253230" cy="2839085"/>
          </a:xfrm>
        </p:grpSpPr>
        <p:sp>
          <p:nvSpPr>
            <p:cNvPr id="51" name="object 51"/>
            <p:cNvSpPr/>
            <p:nvPr/>
          </p:nvSpPr>
          <p:spPr>
            <a:xfrm>
              <a:off x="5934075" y="3496309"/>
              <a:ext cx="4143375" cy="2694940"/>
            </a:xfrm>
            <a:custGeom>
              <a:avLst/>
              <a:gdLst/>
              <a:ahLst/>
              <a:cxnLst/>
              <a:rect l="l" t="t" r="r" b="b"/>
              <a:pathLst>
                <a:path w="4143375" h="2694940">
                  <a:moveTo>
                    <a:pt x="4143375" y="0"/>
                  </a:moveTo>
                  <a:lnTo>
                    <a:pt x="4052824" y="0"/>
                  </a:lnTo>
                  <a:lnTo>
                    <a:pt x="4052824" y="13970"/>
                  </a:lnTo>
                  <a:lnTo>
                    <a:pt x="4052824" y="27940"/>
                  </a:lnTo>
                  <a:lnTo>
                    <a:pt x="4052824" y="2604770"/>
                  </a:lnTo>
                  <a:lnTo>
                    <a:pt x="28575" y="2604770"/>
                  </a:lnTo>
                  <a:lnTo>
                    <a:pt x="14351" y="2604770"/>
                  </a:lnTo>
                  <a:lnTo>
                    <a:pt x="0" y="2604770"/>
                  </a:lnTo>
                  <a:lnTo>
                    <a:pt x="0" y="2667000"/>
                  </a:lnTo>
                  <a:lnTo>
                    <a:pt x="0" y="2694940"/>
                  </a:lnTo>
                  <a:lnTo>
                    <a:pt x="4143375" y="2694940"/>
                  </a:lnTo>
                  <a:lnTo>
                    <a:pt x="4143375" y="2667000"/>
                  </a:lnTo>
                  <a:lnTo>
                    <a:pt x="4143375" y="27940"/>
                  </a:lnTo>
                  <a:lnTo>
                    <a:pt x="4143375" y="0"/>
                  </a:lnTo>
                  <a:close/>
                </a:path>
              </a:pathLst>
            </a:custGeom>
            <a:solidFill>
              <a:srgbClr val="E7E6E6"/>
            </a:solidFill>
          </p:spPr>
          <p:txBody>
            <a:bodyPr wrap="square" lIns="0" tIns="0" rIns="0" bIns="0" rtlCol="0"/>
            <a:lstStyle/>
            <a:p>
              <a:endParaRPr/>
            </a:p>
          </p:txBody>
        </p:sp>
        <p:sp>
          <p:nvSpPr>
            <p:cNvPr id="52" name="object 52"/>
            <p:cNvSpPr/>
            <p:nvPr/>
          </p:nvSpPr>
          <p:spPr>
            <a:xfrm>
              <a:off x="5872226" y="3433762"/>
              <a:ext cx="4114800" cy="2667000"/>
            </a:xfrm>
            <a:custGeom>
              <a:avLst/>
              <a:gdLst/>
              <a:ahLst/>
              <a:cxnLst/>
              <a:rect l="l" t="t" r="r" b="b"/>
              <a:pathLst>
                <a:path w="4114800" h="2667000">
                  <a:moveTo>
                    <a:pt x="4114800" y="0"/>
                  </a:moveTo>
                  <a:lnTo>
                    <a:pt x="0" y="0"/>
                  </a:lnTo>
                  <a:lnTo>
                    <a:pt x="0" y="2667000"/>
                  </a:lnTo>
                  <a:lnTo>
                    <a:pt x="4114800" y="2667000"/>
                  </a:lnTo>
                  <a:lnTo>
                    <a:pt x="4114800" y="0"/>
                  </a:lnTo>
                  <a:close/>
                </a:path>
              </a:pathLst>
            </a:custGeom>
            <a:solidFill>
              <a:srgbClr val="F4EBC5"/>
            </a:solidFill>
          </p:spPr>
          <p:txBody>
            <a:bodyPr wrap="square" lIns="0" tIns="0" rIns="0" bIns="0" rtlCol="0"/>
            <a:lstStyle/>
            <a:p>
              <a:endParaRPr/>
            </a:p>
          </p:txBody>
        </p:sp>
        <p:sp>
          <p:nvSpPr>
            <p:cNvPr id="53" name="object 53"/>
            <p:cNvSpPr/>
            <p:nvPr/>
          </p:nvSpPr>
          <p:spPr>
            <a:xfrm>
              <a:off x="5872226" y="3433762"/>
              <a:ext cx="4114800" cy="2667000"/>
            </a:xfrm>
            <a:custGeom>
              <a:avLst/>
              <a:gdLst/>
              <a:ahLst/>
              <a:cxnLst/>
              <a:rect l="l" t="t" r="r" b="b"/>
              <a:pathLst>
                <a:path w="4114800" h="2667000">
                  <a:moveTo>
                    <a:pt x="0" y="2667000"/>
                  </a:moveTo>
                  <a:lnTo>
                    <a:pt x="4114800" y="2667000"/>
                  </a:lnTo>
                  <a:lnTo>
                    <a:pt x="4114800" y="0"/>
                  </a:lnTo>
                  <a:lnTo>
                    <a:pt x="0" y="0"/>
                  </a:lnTo>
                  <a:lnTo>
                    <a:pt x="0" y="2667000"/>
                  </a:lnTo>
                  <a:close/>
                </a:path>
              </a:pathLst>
            </a:custGeom>
            <a:ln w="28575">
              <a:solidFill>
                <a:srgbClr val="CC0066"/>
              </a:solidFill>
            </a:ln>
          </p:spPr>
          <p:txBody>
            <a:bodyPr wrap="square" lIns="0" tIns="0" rIns="0" bIns="0" rtlCol="0"/>
            <a:lstStyle/>
            <a:p>
              <a:endParaRPr/>
            </a:p>
          </p:txBody>
        </p:sp>
        <p:pic>
          <p:nvPicPr>
            <p:cNvPr id="54" name="object 54"/>
            <p:cNvPicPr/>
            <p:nvPr/>
          </p:nvPicPr>
          <p:blipFill>
            <a:blip r:embed="rId5" cstate="print"/>
            <a:stretch>
              <a:fillRect/>
            </a:stretch>
          </p:blipFill>
          <p:spPr>
            <a:xfrm>
              <a:off x="9458325" y="3352736"/>
              <a:ext cx="652462" cy="804862"/>
            </a:xfrm>
            <a:prstGeom prst="rect">
              <a:avLst/>
            </a:prstGeom>
          </p:spPr>
        </p:pic>
      </p:grpSp>
      <p:sp>
        <p:nvSpPr>
          <p:cNvPr id="55" name="object 55"/>
          <p:cNvSpPr txBox="1"/>
          <p:nvPr/>
        </p:nvSpPr>
        <p:spPr>
          <a:xfrm>
            <a:off x="9687559" y="3447986"/>
            <a:ext cx="192405" cy="448945"/>
          </a:xfrm>
          <a:prstGeom prst="rect">
            <a:avLst/>
          </a:prstGeom>
        </p:spPr>
        <p:txBody>
          <a:bodyPr vert="horz" wrap="square" lIns="0" tIns="15875" rIns="0" bIns="0" rtlCol="0">
            <a:spAutoFit/>
          </a:bodyPr>
          <a:lstStyle/>
          <a:p>
            <a:pPr marL="12700">
              <a:lnSpc>
                <a:spcPct val="100000"/>
              </a:lnSpc>
              <a:spcBef>
                <a:spcPts val="125"/>
              </a:spcBef>
            </a:pPr>
            <a:r>
              <a:rPr sz="2750" b="1" spc="10" dirty="0">
                <a:solidFill>
                  <a:srgbClr val="333333"/>
                </a:solidFill>
                <a:latin typeface="Calibri"/>
                <a:cs typeface="Calibri"/>
              </a:rPr>
              <a:t>S</a:t>
            </a:r>
            <a:endParaRPr sz="2750">
              <a:latin typeface="Calibri"/>
              <a:cs typeface="Calibri"/>
            </a:endParaRPr>
          </a:p>
        </p:txBody>
      </p:sp>
      <p:sp>
        <p:nvSpPr>
          <p:cNvPr id="56" name="object 56"/>
          <p:cNvSpPr txBox="1"/>
          <p:nvPr/>
        </p:nvSpPr>
        <p:spPr>
          <a:xfrm>
            <a:off x="6383020" y="3762375"/>
            <a:ext cx="558165" cy="449580"/>
          </a:xfrm>
          <a:prstGeom prst="rect">
            <a:avLst/>
          </a:prstGeom>
        </p:spPr>
        <p:txBody>
          <a:bodyPr vert="horz" wrap="square" lIns="0" tIns="16510" rIns="0" bIns="0" rtlCol="0">
            <a:spAutoFit/>
          </a:bodyPr>
          <a:lstStyle/>
          <a:p>
            <a:pPr marL="161925" indent="-124460">
              <a:lnSpc>
                <a:spcPct val="100000"/>
              </a:lnSpc>
              <a:spcBef>
                <a:spcPts val="130"/>
              </a:spcBef>
              <a:buSzPct val="96363"/>
              <a:buFont typeface="Times New Roman"/>
              <a:buChar char="•"/>
              <a:tabLst>
                <a:tab pos="162560" algn="l"/>
              </a:tabLst>
            </a:pPr>
            <a:r>
              <a:rPr sz="2750" b="1" spc="25" dirty="0">
                <a:solidFill>
                  <a:srgbClr val="339933"/>
                </a:solidFill>
                <a:latin typeface="Times New Roman"/>
                <a:cs typeface="Times New Roman"/>
              </a:rPr>
              <a:t>E</a:t>
            </a:r>
            <a:r>
              <a:rPr sz="2775" b="1" spc="37" baseline="-18018" dirty="0">
                <a:solidFill>
                  <a:srgbClr val="339933"/>
                </a:solidFill>
                <a:latin typeface="Times New Roman"/>
                <a:cs typeface="Times New Roman"/>
              </a:rPr>
              <a:t>1</a:t>
            </a:r>
            <a:endParaRPr sz="2775" baseline="-18018">
              <a:latin typeface="Times New Roman"/>
              <a:cs typeface="Times New Roman"/>
            </a:endParaRPr>
          </a:p>
        </p:txBody>
      </p:sp>
      <p:sp>
        <p:nvSpPr>
          <p:cNvPr id="57" name="object 57"/>
          <p:cNvSpPr txBox="1"/>
          <p:nvPr/>
        </p:nvSpPr>
        <p:spPr>
          <a:xfrm>
            <a:off x="8823325" y="5059997"/>
            <a:ext cx="558165" cy="448945"/>
          </a:xfrm>
          <a:prstGeom prst="rect">
            <a:avLst/>
          </a:prstGeom>
        </p:spPr>
        <p:txBody>
          <a:bodyPr vert="horz" wrap="square" lIns="0" tIns="15875" rIns="0" bIns="0" rtlCol="0">
            <a:spAutoFit/>
          </a:bodyPr>
          <a:lstStyle/>
          <a:p>
            <a:pPr marL="161925" indent="-124460">
              <a:lnSpc>
                <a:spcPct val="100000"/>
              </a:lnSpc>
              <a:spcBef>
                <a:spcPts val="125"/>
              </a:spcBef>
              <a:buSzPct val="96363"/>
              <a:buFont typeface="Times New Roman"/>
              <a:buChar char="•"/>
              <a:tabLst>
                <a:tab pos="162560" algn="l"/>
              </a:tabLst>
            </a:pPr>
            <a:r>
              <a:rPr sz="2750" b="1" spc="25" dirty="0">
                <a:solidFill>
                  <a:srgbClr val="339933"/>
                </a:solidFill>
                <a:latin typeface="Times New Roman"/>
                <a:cs typeface="Times New Roman"/>
              </a:rPr>
              <a:t>E</a:t>
            </a:r>
            <a:r>
              <a:rPr sz="2775" b="1" spc="37" baseline="-18018" dirty="0">
                <a:solidFill>
                  <a:srgbClr val="339933"/>
                </a:solidFill>
                <a:latin typeface="Times New Roman"/>
                <a:cs typeface="Times New Roman"/>
              </a:rPr>
              <a:t>6</a:t>
            </a:r>
            <a:endParaRPr sz="2775" baseline="-18018">
              <a:latin typeface="Times New Roman"/>
              <a:cs typeface="Times New Roman"/>
            </a:endParaRPr>
          </a:p>
        </p:txBody>
      </p:sp>
      <p:sp>
        <p:nvSpPr>
          <p:cNvPr id="58" name="object 58"/>
          <p:cNvSpPr txBox="1"/>
          <p:nvPr/>
        </p:nvSpPr>
        <p:spPr>
          <a:xfrm>
            <a:off x="6383020" y="4983797"/>
            <a:ext cx="558165" cy="448945"/>
          </a:xfrm>
          <a:prstGeom prst="rect">
            <a:avLst/>
          </a:prstGeom>
        </p:spPr>
        <p:txBody>
          <a:bodyPr vert="horz" wrap="square" lIns="0" tIns="15875" rIns="0" bIns="0" rtlCol="0">
            <a:spAutoFit/>
          </a:bodyPr>
          <a:lstStyle/>
          <a:p>
            <a:pPr marL="161925" indent="-124460">
              <a:lnSpc>
                <a:spcPct val="100000"/>
              </a:lnSpc>
              <a:spcBef>
                <a:spcPts val="125"/>
              </a:spcBef>
              <a:buSzPct val="96363"/>
              <a:buFont typeface="Times New Roman"/>
              <a:buChar char="•"/>
              <a:tabLst>
                <a:tab pos="162560" algn="l"/>
              </a:tabLst>
            </a:pPr>
            <a:r>
              <a:rPr sz="2750" b="1" spc="25" dirty="0">
                <a:solidFill>
                  <a:srgbClr val="339933"/>
                </a:solidFill>
                <a:latin typeface="Times New Roman"/>
                <a:cs typeface="Times New Roman"/>
              </a:rPr>
              <a:t>E</a:t>
            </a:r>
            <a:r>
              <a:rPr sz="2775" b="1" spc="37" baseline="-18018" dirty="0">
                <a:solidFill>
                  <a:srgbClr val="339933"/>
                </a:solidFill>
                <a:latin typeface="Times New Roman"/>
                <a:cs typeface="Times New Roman"/>
              </a:rPr>
              <a:t>2</a:t>
            </a:r>
            <a:endParaRPr sz="2775" baseline="-18018">
              <a:latin typeface="Times New Roman"/>
              <a:cs typeface="Times New Roman"/>
            </a:endParaRPr>
          </a:p>
        </p:txBody>
      </p:sp>
      <p:sp>
        <p:nvSpPr>
          <p:cNvPr id="59" name="object 59"/>
          <p:cNvSpPr txBox="1"/>
          <p:nvPr/>
        </p:nvSpPr>
        <p:spPr>
          <a:xfrm>
            <a:off x="7552308" y="3839146"/>
            <a:ext cx="384810" cy="448945"/>
          </a:xfrm>
          <a:prstGeom prst="rect">
            <a:avLst/>
          </a:prstGeom>
        </p:spPr>
        <p:txBody>
          <a:bodyPr vert="horz" wrap="square" lIns="0" tIns="15875" rIns="0" bIns="0" rtlCol="0">
            <a:spAutoFit/>
          </a:bodyPr>
          <a:lstStyle/>
          <a:p>
            <a:pPr marL="12700">
              <a:lnSpc>
                <a:spcPct val="100000"/>
              </a:lnSpc>
              <a:spcBef>
                <a:spcPts val="125"/>
              </a:spcBef>
            </a:pPr>
            <a:r>
              <a:rPr sz="2750" spc="5" dirty="0">
                <a:solidFill>
                  <a:srgbClr val="339933"/>
                </a:solidFill>
                <a:latin typeface="Times New Roman"/>
                <a:cs typeface="Times New Roman"/>
              </a:rPr>
              <a:t>•</a:t>
            </a:r>
            <a:r>
              <a:rPr sz="2750" b="1" spc="15" dirty="0">
                <a:solidFill>
                  <a:srgbClr val="339933"/>
                </a:solidFill>
                <a:latin typeface="Times New Roman"/>
                <a:cs typeface="Times New Roman"/>
              </a:rPr>
              <a:t>E</a:t>
            </a:r>
            <a:endParaRPr sz="2750">
              <a:latin typeface="Times New Roman"/>
              <a:cs typeface="Times New Roman"/>
            </a:endParaRPr>
          </a:p>
        </p:txBody>
      </p:sp>
      <p:sp>
        <p:nvSpPr>
          <p:cNvPr id="60" name="object 60"/>
          <p:cNvSpPr txBox="1"/>
          <p:nvPr/>
        </p:nvSpPr>
        <p:spPr>
          <a:xfrm>
            <a:off x="7914640" y="4029773"/>
            <a:ext cx="144780" cy="311785"/>
          </a:xfrm>
          <a:prstGeom prst="rect">
            <a:avLst/>
          </a:prstGeom>
        </p:spPr>
        <p:txBody>
          <a:bodyPr vert="horz" wrap="square" lIns="0" tIns="15875" rIns="0" bIns="0" rtlCol="0">
            <a:spAutoFit/>
          </a:bodyPr>
          <a:lstStyle/>
          <a:p>
            <a:pPr marL="12700">
              <a:lnSpc>
                <a:spcPct val="100000"/>
              </a:lnSpc>
              <a:spcBef>
                <a:spcPts val="125"/>
              </a:spcBef>
            </a:pPr>
            <a:r>
              <a:rPr sz="1850" b="1" spc="10" dirty="0">
                <a:solidFill>
                  <a:srgbClr val="339933"/>
                </a:solidFill>
                <a:latin typeface="Times New Roman"/>
                <a:cs typeface="Times New Roman"/>
              </a:rPr>
              <a:t>3</a:t>
            </a:r>
            <a:endParaRPr sz="1850">
              <a:latin typeface="Times New Roman"/>
              <a:cs typeface="Times New Roman"/>
            </a:endParaRPr>
          </a:p>
        </p:txBody>
      </p:sp>
      <p:sp>
        <p:nvSpPr>
          <p:cNvPr id="61" name="object 61"/>
          <p:cNvSpPr txBox="1"/>
          <p:nvPr/>
        </p:nvSpPr>
        <p:spPr>
          <a:xfrm>
            <a:off x="7679435" y="5135879"/>
            <a:ext cx="558165" cy="449580"/>
          </a:xfrm>
          <a:prstGeom prst="rect">
            <a:avLst/>
          </a:prstGeom>
        </p:spPr>
        <p:txBody>
          <a:bodyPr vert="horz" wrap="square" lIns="0" tIns="16510" rIns="0" bIns="0" rtlCol="0">
            <a:spAutoFit/>
          </a:bodyPr>
          <a:lstStyle/>
          <a:p>
            <a:pPr marL="161925" indent="-124460">
              <a:lnSpc>
                <a:spcPct val="100000"/>
              </a:lnSpc>
              <a:spcBef>
                <a:spcPts val="130"/>
              </a:spcBef>
              <a:buSzPct val="96363"/>
              <a:buFont typeface="Times New Roman"/>
              <a:buChar char="•"/>
              <a:tabLst>
                <a:tab pos="162560" algn="l"/>
              </a:tabLst>
            </a:pPr>
            <a:r>
              <a:rPr sz="2750" b="1" spc="25" dirty="0">
                <a:solidFill>
                  <a:srgbClr val="339933"/>
                </a:solidFill>
                <a:latin typeface="Times New Roman"/>
                <a:cs typeface="Times New Roman"/>
              </a:rPr>
              <a:t>E</a:t>
            </a:r>
            <a:r>
              <a:rPr sz="2775" b="1" spc="37" baseline="-18018" dirty="0">
                <a:solidFill>
                  <a:srgbClr val="339933"/>
                </a:solidFill>
                <a:latin typeface="Times New Roman"/>
                <a:cs typeface="Times New Roman"/>
              </a:rPr>
              <a:t>4</a:t>
            </a:r>
            <a:endParaRPr sz="2775" baseline="-18018">
              <a:latin typeface="Times New Roman"/>
              <a:cs typeface="Times New Roman"/>
            </a:endParaRPr>
          </a:p>
        </p:txBody>
      </p:sp>
      <p:sp>
        <p:nvSpPr>
          <p:cNvPr id="62" name="object 62"/>
          <p:cNvSpPr txBox="1"/>
          <p:nvPr/>
        </p:nvSpPr>
        <p:spPr>
          <a:xfrm>
            <a:off x="8365870" y="4296981"/>
            <a:ext cx="558165" cy="448945"/>
          </a:xfrm>
          <a:prstGeom prst="rect">
            <a:avLst/>
          </a:prstGeom>
        </p:spPr>
        <p:txBody>
          <a:bodyPr vert="horz" wrap="square" lIns="0" tIns="15875" rIns="0" bIns="0" rtlCol="0">
            <a:spAutoFit/>
          </a:bodyPr>
          <a:lstStyle/>
          <a:p>
            <a:pPr marL="161925" indent="-124460">
              <a:lnSpc>
                <a:spcPct val="100000"/>
              </a:lnSpc>
              <a:spcBef>
                <a:spcPts val="125"/>
              </a:spcBef>
              <a:buSzPct val="96363"/>
              <a:buFont typeface="Times New Roman"/>
              <a:buChar char="•"/>
              <a:tabLst>
                <a:tab pos="162560" algn="l"/>
              </a:tabLst>
            </a:pPr>
            <a:r>
              <a:rPr sz="2750" b="1" spc="25" dirty="0">
                <a:solidFill>
                  <a:srgbClr val="339933"/>
                </a:solidFill>
                <a:latin typeface="Times New Roman"/>
                <a:cs typeface="Times New Roman"/>
              </a:rPr>
              <a:t>E</a:t>
            </a:r>
            <a:r>
              <a:rPr sz="2775" b="1" spc="37" baseline="-18018" dirty="0">
                <a:solidFill>
                  <a:srgbClr val="339933"/>
                </a:solidFill>
                <a:latin typeface="Times New Roman"/>
                <a:cs typeface="Times New Roman"/>
              </a:rPr>
              <a:t>5</a:t>
            </a:r>
            <a:endParaRPr sz="2775" baseline="-18018">
              <a:latin typeface="Times New Roman"/>
              <a:cs typeface="Times New Roman"/>
            </a:endParaRPr>
          </a:p>
        </p:txBody>
      </p:sp>
      <p:grpSp>
        <p:nvGrpSpPr>
          <p:cNvPr id="63" name="object 63"/>
          <p:cNvGrpSpPr/>
          <p:nvPr/>
        </p:nvGrpSpPr>
        <p:grpSpPr>
          <a:xfrm>
            <a:off x="8763000" y="133350"/>
            <a:ext cx="1828800" cy="1600200"/>
            <a:chOff x="8763000" y="133350"/>
            <a:chExt cx="1828800" cy="1600200"/>
          </a:xfrm>
        </p:grpSpPr>
        <p:sp>
          <p:nvSpPr>
            <p:cNvPr id="64" name="object 64"/>
            <p:cNvSpPr/>
            <p:nvPr/>
          </p:nvSpPr>
          <p:spPr>
            <a:xfrm>
              <a:off x="8839200" y="209549"/>
              <a:ext cx="1752600" cy="1524000"/>
            </a:xfrm>
            <a:custGeom>
              <a:avLst/>
              <a:gdLst/>
              <a:ahLst/>
              <a:cxnLst/>
              <a:rect l="l" t="t" r="r" b="b"/>
              <a:pathLst>
                <a:path w="1752600" h="1524000">
                  <a:moveTo>
                    <a:pt x="1752600" y="0"/>
                  </a:moveTo>
                  <a:lnTo>
                    <a:pt x="0" y="0"/>
                  </a:lnTo>
                  <a:lnTo>
                    <a:pt x="0" y="1447800"/>
                  </a:lnTo>
                  <a:lnTo>
                    <a:pt x="0" y="1524000"/>
                  </a:lnTo>
                  <a:lnTo>
                    <a:pt x="1752600" y="1524000"/>
                  </a:lnTo>
                  <a:lnTo>
                    <a:pt x="1752600" y="1447800"/>
                  </a:lnTo>
                  <a:lnTo>
                    <a:pt x="1752600" y="0"/>
                  </a:lnTo>
                  <a:close/>
                </a:path>
              </a:pathLst>
            </a:custGeom>
            <a:solidFill>
              <a:srgbClr val="E7E6E6"/>
            </a:solidFill>
          </p:spPr>
          <p:txBody>
            <a:bodyPr wrap="square" lIns="0" tIns="0" rIns="0" bIns="0" rtlCol="0"/>
            <a:lstStyle/>
            <a:p>
              <a:endParaRPr/>
            </a:p>
          </p:txBody>
        </p:sp>
        <p:sp>
          <p:nvSpPr>
            <p:cNvPr id="65" name="object 65"/>
            <p:cNvSpPr/>
            <p:nvPr/>
          </p:nvSpPr>
          <p:spPr>
            <a:xfrm>
              <a:off x="8763000" y="133350"/>
              <a:ext cx="1752600" cy="1524000"/>
            </a:xfrm>
            <a:custGeom>
              <a:avLst/>
              <a:gdLst/>
              <a:ahLst/>
              <a:cxnLst/>
              <a:rect l="l" t="t" r="r" b="b"/>
              <a:pathLst>
                <a:path w="1752600" h="1524000">
                  <a:moveTo>
                    <a:pt x="1752600" y="0"/>
                  </a:moveTo>
                  <a:lnTo>
                    <a:pt x="0" y="0"/>
                  </a:lnTo>
                  <a:lnTo>
                    <a:pt x="0" y="1524000"/>
                  </a:lnTo>
                  <a:lnTo>
                    <a:pt x="1752600" y="1524000"/>
                  </a:lnTo>
                  <a:lnTo>
                    <a:pt x="1752600" y="0"/>
                  </a:lnTo>
                  <a:close/>
                </a:path>
              </a:pathLst>
            </a:custGeom>
            <a:solidFill>
              <a:srgbClr val="F4EBC5"/>
            </a:solidFill>
          </p:spPr>
          <p:txBody>
            <a:bodyPr wrap="square" lIns="0" tIns="0" rIns="0" bIns="0" rtlCol="0"/>
            <a:lstStyle/>
            <a:p>
              <a:endParaRPr/>
            </a:p>
          </p:txBody>
        </p:sp>
        <p:pic>
          <p:nvPicPr>
            <p:cNvPr id="66" name="object 66"/>
            <p:cNvPicPr/>
            <p:nvPr/>
          </p:nvPicPr>
          <p:blipFill>
            <a:blip r:embed="rId6" cstate="print"/>
            <a:stretch>
              <a:fillRect/>
            </a:stretch>
          </p:blipFill>
          <p:spPr>
            <a:xfrm>
              <a:off x="8877300" y="247650"/>
              <a:ext cx="1524000" cy="1295400"/>
            </a:xfrm>
            <a:prstGeom prst="rect">
              <a:avLst/>
            </a:prstGeom>
          </p:spPr>
        </p:pic>
        <p:sp>
          <p:nvSpPr>
            <p:cNvPr id="67" name="object 67"/>
            <p:cNvSpPr/>
            <p:nvPr/>
          </p:nvSpPr>
          <p:spPr>
            <a:xfrm>
              <a:off x="8872601" y="242823"/>
              <a:ext cx="1533525" cy="1304925"/>
            </a:xfrm>
            <a:custGeom>
              <a:avLst/>
              <a:gdLst/>
              <a:ahLst/>
              <a:cxnLst/>
              <a:rect l="l" t="t" r="r" b="b"/>
              <a:pathLst>
                <a:path w="1533525" h="1304925">
                  <a:moveTo>
                    <a:pt x="0" y="1304925"/>
                  </a:moveTo>
                  <a:lnTo>
                    <a:pt x="1533525" y="1304925"/>
                  </a:lnTo>
                  <a:lnTo>
                    <a:pt x="1533525" y="0"/>
                  </a:lnTo>
                  <a:lnTo>
                    <a:pt x="0" y="0"/>
                  </a:lnTo>
                  <a:lnTo>
                    <a:pt x="0" y="1304925"/>
                  </a:lnTo>
                  <a:close/>
                </a:path>
              </a:pathLst>
            </a:custGeom>
            <a:ln w="9525">
              <a:solidFill>
                <a:srgbClr val="CC0066"/>
              </a:solidFill>
            </a:ln>
          </p:spPr>
          <p:txBody>
            <a:bodyPr wrap="square" lIns="0" tIns="0" rIns="0" bIns="0" rtlCol="0"/>
            <a:lstStyle/>
            <a:p>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662" y="267906"/>
            <a:ext cx="7613015" cy="758190"/>
          </a:xfrm>
          <a:prstGeom prst="rect">
            <a:avLst/>
          </a:prstGeom>
        </p:spPr>
        <p:txBody>
          <a:bodyPr vert="horz" wrap="square" lIns="0" tIns="13335" rIns="0" bIns="0" rtlCol="0">
            <a:spAutoFit/>
          </a:bodyPr>
          <a:lstStyle/>
          <a:p>
            <a:pPr marL="12700">
              <a:lnSpc>
                <a:spcPct val="100000"/>
              </a:lnSpc>
              <a:spcBef>
                <a:spcPts val="105"/>
              </a:spcBef>
            </a:pPr>
            <a:r>
              <a:rPr sz="4800" spc="-5" dirty="0">
                <a:latin typeface="Calibri Light"/>
                <a:cs typeface="Calibri Light"/>
              </a:rPr>
              <a:t>T</a:t>
            </a:r>
            <a:r>
              <a:rPr sz="4800" spc="50" dirty="0">
                <a:latin typeface="Calibri Light"/>
                <a:cs typeface="Calibri Light"/>
              </a:rPr>
              <a:t>h</a:t>
            </a:r>
            <a:r>
              <a:rPr sz="4800" dirty="0">
                <a:latin typeface="Calibri Light"/>
                <a:cs typeface="Calibri Light"/>
              </a:rPr>
              <a:t>e</a:t>
            </a:r>
            <a:r>
              <a:rPr sz="4800" spc="-235" dirty="0">
                <a:latin typeface="Calibri Light"/>
                <a:cs typeface="Calibri Light"/>
              </a:rPr>
              <a:t> </a:t>
            </a:r>
            <a:r>
              <a:rPr sz="4800" spc="-40" dirty="0">
                <a:latin typeface="Calibri Light"/>
                <a:cs typeface="Calibri Light"/>
              </a:rPr>
              <a:t>P</a:t>
            </a:r>
            <a:r>
              <a:rPr sz="4800" dirty="0">
                <a:latin typeface="Calibri Light"/>
                <a:cs typeface="Calibri Light"/>
              </a:rPr>
              <a:t>r</a:t>
            </a:r>
            <a:r>
              <a:rPr sz="4800" spc="-35" dirty="0">
                <a:latin typeface="Calibri Light"/>
                <a:cs typeface="Calibri Light"/>
              </a:rPr>
              <a:t>o</a:t>
            </a:r>
            <a:r>
              <a:rPr sz="4800" spc="-25" dirty="0">
                <a:latin typeface="Calibri Light"/>
                <a:cs typeface="Calibri Light"/>
              </a:rPr>
              <a:t>b</a:t>
            </a:r>
            <a:r>
              <a:rPr sz="4800" dirty="0">
                <a:latin typeface="Calibri Light"/>
                <a:cs typeface="Calibri Light"/>
              </a:rPr>
              <a:t>a</a:t>
            </a:r>
            <a:r>
              <a:rPr sz="4800" spc="-110" dirty="0">
                <a:latin typeface="Calibri Light"/>
                <a:cs typeface="Calibri Light"/>
              </a:rPr>
              <a:t>b</a:t>
            </a:r>
            <a:r>
              <a:rPr sz="4800" dirty="0">
                <a:latin typeface="Calibri Light"/>
                <a:cs typeface="Calibri Light"/>
              </a:rPr>
              <a:t>i</a:t>
            </a:r>
            <a:r>
              <a:rPr sz="4800" spc="-25" dirty="0">
                <a:latin typeface="Calibri Light"/>
                <a:cs typeface="Calibri Light"/>
              </a:rPr>
              <a:t>l</a:t>
            </a:r>
            <a:r>
              <a:rPr sz="4800" dirty="0">
                <a:latin typeface="Calibri Light"/>
                <a:cs typeface="Calibri Light"/>
              </a:rPr>
              <a:t>i</a:t>
            </a:r>
            <a:r>
              <a:rPr sz="4800" spc="-15" dirty="0">
                <a:latin typeface="Calibri Light"/>
                <a:cs typeface="Calibri Light"/>
              </a:rPr>
              <a:t>t</a:t>
            </a:r>
            <a:r>
              <a:rPr sz="4800" dirty="0">
                <a:latin typeface="Calibri Light"/>
                <a:cs typeface="Calibri Light"/>
              </a:rPr>
              <a:t>y</a:t>
            </a:r>
            <a:r>
              <a:rPr sz="4800" spc="-350" dirty="0">
                <a:latin typeface="Calibri Light"/>
                <a:cs typeface="Calibri Light"/>
              </a:rPr>
              <a:t> </a:t>
            </a:r>
            <a:r>
              <a:rPr sz="4800" spc="40" dirty="0">
                <a:latin typeface="Calibri Light"/>
                <a:cs typeface="Calibri Light"/>
              </a:rPr>
              <a:t>o</a:t>
            </a:r>
            <a:r>
              <a:rPr sz="4800" dirty="0">
                <a:latin typeface="Calibri Light"/>
                <a:cs typeface="Calibri Light"/>
              </a:rPr>
              <a:t>f</a:t>
            </a:r>
            <a:r>
              <a:rPr sz="4800" spc="-125" dirty="0">
                <a:latin typeface="Calibri Light"/>
                <a:cs typeface="Calibri Light"/>
              </a:rPr>
              <a:t> </a:t>
            </a:r>
            <a:r>
              <a:rPr sz="4800" spc="55" dirty="0">
                <a:latin typeface="Calibri Light"/>
                <a:cs typeface="Calibri Light"/>
              </a:rPr>
              <a:t>a</a:t>
            </a:r>
            <a:r>
              <a:rPr sz="4800" dirty="0">
                <a:latin typeface="Calibri Light"/>
                <a:cs typeface="Calibri Light"/>
              </a:rPr>
              <a:t>n</a:t>
            </a:r>
            <a:r>
              <a:rPr sz="4800" spc="-140" dirty="0">
                <a:latin typeface="Calibri Light"/>
                <a:cs typeface="Calibri Light"/>
              </a:rPr>
              <a:t> </a:t>
            </a:r>
            <a:r>
              <a:rPr sz="4800" spc="-25" dirty="0">
                <a:latin typeface="Calibri Light"/>
                <a:cs typeface="Calibri Light"/>
              </a:rPr>
              <a:t>E</a:t>
            </a:r>
            <a:r>
              <a:rPr sz="4800" dirty="0">
                <a:latin typeface="Calibri Light"/>
                <a:cs typeface="Calibri Light"/>
              </a:rPr>
              <a:t>v</a:t>
            </a:r>
            <a:r>
              <a:rPr sz="4800" spc="-65" dirty="0">
                <a:latin typeface="Calibri Light"/>
                <a:cs typeface="Calibri Light"/>
              </a:rPr>
              <a:t>e</a:t>
            </a:r>
            <a:r>
              <a:rPr sz="4800" spc="-95" dirty="0">
                <a:latin typeface="Calibri Light"/>
                <a:cs typeface="Calibri Light"/>
              </a:rPr>
              <a:t>n</a:t>
            </a:r>
            <a:r>
              <a:rPr sz="4800" dirty="0">
                <a:latin typeface="Calibri Light"/>
                <a:cs typeface="Calibri Light"/>
              </a:rPr>
              <a:t>t</a:t>
            </a:r>
            <a:r>
              <a:rPr sz="4800" spc="-260" dirty="0">
                <a:latin typeface="Calibri Light"/>
                <a:cs typeface="Calibri Light"/>
              </a:rPr>
              <a:t> </a:t>
            </a:r>
            <a:r>
              <a:rPr sz="4800" spc="25" dirty="0">
                <a:latin typeface="Calibri Light"/>
                <a:cs typeface="Calibri Light"/>
              </a:rPr>
              <a:t>P</a:t>
            </a:r>
            <a:r>
              <a:rPr sz="4800" spc="60" dirty="0">
                <a:latin typeface="Calibri Light"/>
                <a:cs typeface="Calibri Light"/>
              </a:rPr>
              <a:t>(</a:t>
            </a:r>
            <a:r>
              <a:rPr sz="4800" spc="-5" dirty="0">
                <a:latin typeface="Calibri Light"/>
                <a:cs typeface="Calibri Light"/>
              </a:rPr>
              <a:t>A)</a:t>
            </a:r>
            <a:endParaRPr sz="4800">
              <a:latin typeface="Calibri Light"/>
              <a:cs typeface="Calibri Light"/>
            </a:endParaRPr>
          </a:p>
        </p:txBody>
      </p:sp>
      <p:pic>
        <p:nvPicPr>
          <p:cNvPr id="3" name="object 3"/>
          <p:cNvPicPr/>
          <p:nvPr/>
        </p:nvPicPr>
        <p:blipFill>
          <a:blip r:embed="rId2" cstate="print"/>
          <a:stretch>
            <a:fillRect/>
          </a:stretch>
        </p:blipFill>
        <p:spPr>
          <a:xfrm>
            <a:off x="1619250" y="1771586"/>
            <a:ext cx="1166812" cy="738187"/>
          </a:xfrm>
          <a:prstGeom prst="rect">
            <a:avLst/>
          </a:prstGeom>
        </p:spPr>
      </p:pic>
      <p:sp>
        <p:nvSpPr>
          <p:cNvPr id="4" name="object 4"/>
          <p:cNvSpPr/>
          <p:nvPr/>
        </p:nvSpPr>
        <p:spPr>
          <a:xfrm>
            <a:off x="3703215" y="4282340"/>
            <a:ext cx="4257040" cy="0"/>
          </a:xfrm>
          <a:custGeom>
            <a:avLst/>
            <a:gdLst/>
            <a:ahLst/>
            <a:cxnLst/>
            <a:rect l="l" t="t" r="r" b="b"/>
            <a:pathLst>
              <a:path w="4257040">
                <a:moveTo>
                  <a:pt x="0" y="0"/>
                </a:moveTo>
                <a:lnTo>
                  <a:pt x="4256998" y="0"/>
                </a:lnTo>
              </a:path>
            </a:pathLst>
          </a:custGeom>
          <a:ln w="22926">
            <a:solidFill>
              <a:srgbClr val="CC0066"/>
            </a:solidFill>
          </a:ln>
        </p:spPr>
        <p:txBody>
          <a:bodyPr wrap="square" lIns="0" tIns="0" rIns="0" bIns="0" rtlCol="0"/>
          <a:lstStyle/>
          <a:p>
            <a:endParaRPr/>
          </a:p>
        </p:txBody>
      </p:sp>
      <p:sp>
        <p:nvSpPr>
          <p:cNvPr id="5" name="object 5"/>
          <p:cNvSpPr/>
          <p:nvPr/>
        </p:nvSpPr>
        <p:spPr>
          <a:xfrm>
            <a:off x="8414427" y="4282340"/>
            <a:ext cx="361315" cy="0"/>
          </a:xfrm>
          <a:custGeom>
            <a:avLst/>
            <a:gdLst/>
            <a:ahLst/>
            <a:cxnLst/>
            <a:rect l="l" t="t" r="r" b="b"/>
            <a:pathLst>
              <a:path w="361315">
                <a:moveTo>
                  <a:pt x="0" y="0"/>
                </a:moveTo>
                <a:lnTo>
                  <a:pt x="360940" y="0"/>
                </a:lnTo>
              </a:path>
            </a:pathLst>
          </a:custGeom>
          <a:ln w="22926">
            <a:solidFill>
              <a:srgbClr val="CC0066"/>
            </a:solidFill>
          </a:ln>
        </p:spPr>
        <p:txBody>
          <a:bodyPr wrap="square" lIns="0" tIns="0" rIns="0" bIns="0" rtlCol="0"/>
          <a:lstStyle/>
          <a:p>
            <a:endParaRPr/>
          </a:p>
        </p:txBody>
      </p:sp>
      <p:sp>
        <p:nvSpPr>
          <p:cNvPr id="6" name="object 6"/>
          <p:cNvSpPr txBox="1"/>
          <p:nvPr/>
        </p:nvSpPr>
        <p:spPr>
          <a:xfrm>
            <a:off x="840422" y="1597723"/>
            <a:ext cx="9077325" cy="3617595"/>
          </a:xfrm>
          <a:prstGeom prst="rect">
            <a:avLst/>
          </a:prstGeom>
        </p:spPr>
        <p:txBody>
          <a:bodyPr vert="horz" wrap="square" lIns="0" tIns="15875" rIns="0" bIns="0" rtlCol="0">
            <a:spAutoFit/>
          </a:bodyPr>
          <a:lstStyle/>
          <a:p>
            <a:pPr marL="254000" indent="-229235">
              <a:lnSpc>
                <a:spcPts val="2520"/>
              </a:lnSpc>
              <a:spcBef>
                <a:spcPts val="125"/>
              </a:spcBef>
              <a:buFont typeface="Arial MT"/>
              <a:buChar char="•"/>
              <a:tabLst>
                <a:tab pos="254635" algn="l"/>
              </a:tabLst>
            </a:pPr>
            <a:r>
              <a:rPr sz="2450" dirty="0">
                <a:solidFill>
                  <a:srgbClr val="FF0000"/>
                </a:solidFill>
                <a:latin typeface="Calibri"/>
                <a:cs typeface="Calibri"/>
              </a:rPr>
              <a:t>The</a:t>
            </a:r>
            <a:r>
              <a:rPr sz="2450" spc="80" dirty="0">
                <a:solidFill>
                  <a:srgbClr val="FF0000"/>
                </a:solidFill>
                <a:latin typeface="Calibri"/>
                <a:cs typeface="Calibri"/>
              </a:rPr>
              <a:t> </a:t>
            </a:r>
            <a:r>
              <a:rPr sz="2450" dirty="0">
                <a:solidFill>
                  <a:srgbClr val="FF0000"/>
                </a:solidFill>
                <a:latin typeface="Calibri"/>
                <a:cs typeface="Calibri"/>
              </a:rPr>
              <a:t>probability</a:t>
            </a:r>
            <a:r>
              <a:rPr sz="2450" spc="120" dirty="0">
                <a:solidFill>
                  <a:srgbClr val="FF0000"/>
                </a:solidFill>
                <a:latin typeface="Calibri"/>
                <a:cs typeface="Calibri"/>
              </a:rPr>
              <a:t> </a:t>
            </a:r>
            <a:r>
              <a:rPr sz="2450" spc="-10" dirty="0">
                <a:solidFill>
                  <a:srgbClr val="FF0000"/>
                </a:solidFill>
                <a:latin typeface="Calibri"/>
                <a:cs typeface="Calibri"/>
              </a:rPr>
              <a:t>of</a:t>
            </a:r>
            <a:r>
              <a:rPr sz="2450" spc="40" dirty="0">
                <a:solidFill>
                  <a:srgbClr val="FF0000"/>
                </a:solidFill>
                <a:latin typeface="Calibri"/>
                <a:cs typeface="Calibri"/>
              </a:rPr>
              <a:t> </a:t>
            </a:r>
            <a:r>
              <a:rPr sz="2450" spc="15" dirty="0">
                <a:solidFill>
                  <a:srgbClr val="FF0000"/>
                </a:solidFill>
                <a:latin typeface="Calibri"/>
                <a:cs typeface="Calibri"/>
              </a:rPr>
              <a:t>an </a:t>
            </a:r>
            <a:r>
              <a:rPr sz="2450" spc="-10" dirty="0">
                <a:solidFill>
                  <a:srgbClr val="FF0000"/>
                </a:solidFill>
                <a:latin typeface="Calibri"/>
                <a:cs typeface="Calibri"/>
              </a:rPr>
              <a:t>event</a:t>
            </a:r>
            <a:r>
              <a:rPr sz="2450" spc="114" dirty="0">
                <a:solidFill>
                  <a:srgbClr val="FF0000"/>
                </a:solidFill>
                <a:latin typeface="Calibri"/>
                <a:cs typeface="Calibri"/>
              </a:rPr>
              <a:t> </a:t>
            </a:r>
            <a:r>
              <a:rPr sz="2450" spc="15" dirty="0">
                <a:solidFill>
                  <a:srgbClr val="FF0000"/>
                </a:solidFill>
                <a:latin typeface="Calibri"/>
                <a:cs typeface="Calibri"/>
              </a:rPr>
              <a:t>A</a:t>
            </a:r>
            <a:r>
              <a:rPr sz="2450" spc="-35" dirty="0">
                <a:solidFill>
                  <a:srgbClr val="FF0000"/>
                </a:solidFill>
                <a:latin typeface="Calibri"/>
                <a:cs typeface="Calibri"/>
              </a:rPr>
              <a:t> </a:t>
            </a:r>
            <a:r>
              <a:rPr sz="2450" dirty="0">
                <a:solidFill>
                  <a:srgbClr val="FF0000"/>
                </a:solidFill>
                <a:latin typeface="Calibri"/>
                <a:cs typeface="Calibri"/>
              </a:rPr>
              <a:t>measures</a:t>
            </a:r>
            <a:r>
              <a:rPr sz="2450" spc="195" dirty="0">
                <a:solidFill>
                  <a:srgbClr val="FF0000"/>
                </a:solidFill>
                <a:latin typeface="Calibri"/>
                <a:cs typeface="Calibri"/>
              </a:rPr>
              <a:t> </a:t>
            </a:r>
            <a:r>
              <a:rPr sz="2450" dirty="0">
                <a:solidFill>
                  <a:srgbClr val="FF0000"/>
                </a:solidFill>
                <a:latin typeface="Calibri"/>
                <a:cs typeface="Calibri"/>
              </a:rPr>
              <a:t>“how</a:t>
            </a:r>
            <a:r>
              <a:rPr sz="2450" spc="75" dirty="0">
                <a:solidFill>
                  <a:srgbClr val="FF0000"/>
                </a:solidFill>
                <a:latin typeface="Calibri"/>
                <a:cs typeface="Calibri"/>
              </a:rPr>
              <a:t> </a:t>
            </a:r>
            <a:r>
              <a:rPr sz="2450" spc="-10" dirty="0">
                <a:solidFill>
                  <a:srgbClr val="FF0000"/>
                </a:solidFill>
                <a:latin typeface="Calibri"/>
                <a:cs typeface="Calibri"/>
              </a:rPr>
              <a:t>often”</a:t>
            </a:r>
            <a:r>
              <a:rPr sz="2450" spc="130" dirty="0">
                <a:solidFill>
                  <a:srgbClr val="FF0000"/>
                </a:solidFill>
                <a:latin typeface="Calibri"/>
                <a:cs typeface="Calibri"/>
              </a:rPr>
              <a:t> </a:t>
            </a:r>
            <a:r>
              <a:rPr sz="2450" spc="15" dirty="0">
                <a:solidFill>
                  <a:srgbClr val="FF0000"/>
                </a:solidFill>
                <a:latin typeface="Calibri"/>
                <a:cs typeface="Calibri"/>
              </a:rPr>
              <a:t>A</a:t>
            </a:r>
            <a:r>
              <a:rPr sz="2450" spc="35" dirty="0">
                <a:solidFill>
                  <a:srgbClr val="FF0000"/>
                </a:solidFill>
                <a:latin typeface="Calibri"/>
                <a:cs typeface="Calibri"/>
              </a:rPr>
              <a:t> </a:t>
            </a:r>
            <a:r>
              <a:rPr sz="2450" spc="25" dirty="0">
                <a:solidFill>
                  <a:srgbClr val="FF0000"/>
                </a:solidFill>
                <a:latin typeface="Calibri"/>
                <a:cs typeface="Calibri"/>
              </a:rPr>
              <a:t>will</a:t>
            </a:r>
            <a:r>
              <a:rPr sz="2450" spc="-75" dirty="0">
                <a:solidFill>
                  <a:srgbClr val="FF0000"/>
                </a:solidFill>
                <a:latin typeface="Calibri"/>
                <a:cs typeface="Calibri"/>
              </a:rPr>
              <a:t> </a:t>
            </a:r>
            <a:r>
              <a:rPr sz="2450" spc="-35" dirty="0">
                <a:solidFill>
                  <a:srgbClr val="FF0000"/>
                </a:solidFill>
                <a:latin typeface="Calibri"/>
                <a:cs typeface="Calibri"/>
              </a:rPr>
              <a:t>occur.</a:t>
            </a:r>
            <a:r>
              <a:rPr sz="2450" spc="95" dirty="0">
                <a:solidFill>
                  <a:srgbClr val="FF0000"/>
                </a:solidFill>
                <a:latin typeface="Calibri"/>
                <a:cs typeface="Calibri"/>
              </a:rPr>
              <a:t> </a:t>
            </a:r>
            <a:r>
              <a:rPr sz="2450" spc="-35" dirty="0">
                <a:solidFill>
                  <a:srgbClr val="FF0000"/>
                </a:solidFill>
                <a:latin typeface="Calibri"/>
                <a:cs typeface="Calibri"/>
              </a:rPr>
              <a:t>We</a:t>
            </a:r>
            <a:endParaRPr sz="2450">
              <a:latin typeface="Calibri"/>
              <a:cs typeface="Calibri"/>
            </a:endParaRPr>
          </a:p>
          <a:p>
            <a:pPr marL="254000">
              <a:lnSpc>
                <a:spcPts val="2520"/>
              </a:lnSpc>
            </a:pPr>
            <a:r>
              <a:rPr sz="2450" spc="25" dirty="0">
                <a:solidFill>
                  <a:srgbClr val="FF0000"/>
                </a:solidFill>
                <a:latin typeface="Calibri"/>
                <a:cs typeface="Calibri"/>
              </a:rPr>
              <a:t>write</a:t>
            </a:r>
            <a:r>
              <a:rPr sz="2450" spc="-85" dirty="0">
                <a:solidFill>
                  <a:srgbClr val="FF0000"/>
                </a:solidFill>
                <a:latin typeface="Calibri"/>
                <a:cs typeface="Calibri"/>
              </a:rPr>
              <a:t> </a:t>
            </a:r>
            <a:r>
              <a:rPr sz="2450" b="1" spc="5" dirty="0">
                <a:solidFill>
                  <a:srgbClr val="FF0000"/>
                </a:solidFill>
                <a:latin typeface="Calibri"/>
                <a:cs typeface="Calibri"/>
              </a:rPr>
              <a:t>P(A).</a:t>
            </a:r>
            <a:endParaRPr sz="2450">
              <a:latin typeface="Calibri"/>
              <a:cs typeface="Calibri"/>
            </a:endParaRPr>
          </a:p>
          <a:p>
            <a:pPr>
              <a:lnSpc>
                <a:spcPct val="100000"/>
              </a:lnSpc>
              <a:spcBef>
                <a:spcPts val="40"/>
              </a:spcBef>
            </a:pPr>
            <a:endParaRPr sz="3350">
              <a:latin typeface="Calibri"/>
              <a:cs typeface="Calibri"/>
            </a:endParaRPr>
          </a:p>
          <a:p>
            <a:pPr marL="254000" marR="750570" indent="-229235">
              <a:lnSpc>
                <a:spcPct val="71500"/>
              </a:lnSpc>
              <a:buFont typeface="Arial MT"/>
              <a:buChar char="•"/>
              <a:tabLst>
                <a:tab pos="254635" algn="l"/>
              </a:tabLst>
            </a:pPr>
            <a:r>
              <a:rPr sz="2450" spc="-10" dirty="0">
                <a:latin typeface="Calibri"/>
                <a:cs typeface="Calibri"/>
              </a:rPr>
              <a:t>Suppose </a:t>
            </a:r>
            <a:r>
              <a:rPr sz="2450" spc="5" dirty="0">
                <a:latin typeface="Calibri"/>
                <a:cs typeface="Calibri"/>
              </a:rPr>
              <a:t>that </a:t>
            </a:r>
            <a:r>
              <a:rPr sz="2450" spc="15" dirty="0">
                <a:latin typeface="Calibri"/>
                <a:cs typeface="Calibri"/>
              </a:rPr>
              <a:t>an </a:t>
            </a:r>
            <a:r>
              <a:rPr sz="2450" spc="-15" dirty="0">
                <a:latin typeface="Calibri"/>
                <a:cs typeface="Calibri"/>
              </a:rPr>
              <a:t>experiment</a:t>
            </a:r>
            <a:r>
              <a:rPr sz="2450" spc="-10" dirty="0">
                <a:latin typeface="Calibri"/>
                <a:cs typeface="Calibri"/>
              </a:rPr>
              <a:t> </a:t>
            </a:r>
            <a:r>
              <a:rPr sz="2450" spc="20" dirty="0">
                <a:latin typeface="Calibri"/>
                <a:cs typeface="Calibri"/>
              </a:rPr>
              <a:t>is </a:t>
            </a:r>
            <a:r>
              <a:rPr sz="2450" spc="-10" dirty="0">
                <a:latin typeface="Calibri"/>
                <a:cs typeface="Calibri"/>
              </a:rPr>
              <a:t>performed</a:t>
            </a:r>
            <a:r>
              <a:rPr sz="2450" spc="-5" dirty="0">
                <a:latin typeface="Calibri"/>
                <a:cs typeface="Calibri"/>
              </a:rPr>
              <a:t> </a:t>
            </a:r>
            <a:r>
              <a:rPr sz="2450" i="1" spc="15" dirty="0">
                <a:latin typeface="Calibri"/>
                <a:cs typeface="Calibri"/>
              </a:rPr>
              <a:t>n </a:t>
            </a:r>
            <a:r>
              <a:rPr sz="2450" dirty="0">
                <a:latin typeface="Calibri"/>
                <a:cs typeface="Calibri"/>
              </a:rPr>
              <a:t>times. The </a:t>
            </a:r>
            <a:r>
              <a:rPr sz="2450" spc="15" dirty="0">
                <a:latin typeface="Calibri"/>
                <a:cs typeface="Calibri"/>
              </a:rPr>
              <a:t>relative </a:t>
            </a:r>
            <a:r>
              <a:rPr sz="2450" spc="-540" dirty="0">
                <a:latin typeface="Calibri"/>
                <a:cs typeface="Calibri"/>
              </a:rPr>
              <a:t> </a:t>
            </a:r>
            <a:r>
              <a:rPr sz="2450" spc="-5" dirty="0">
                <a:latin typeface="Calibri"/>
                <a:cs typeface="Calibri"/>
              </a:rPr>
              <a:t>frequency</a:t>
            </a:r>
            <a:r>
              <a:rPr sz="2450" spc="190" dirty="0">
                <a:latin typeface="Calibri"/>
                <a:cs typeface="Calibri"/>
              </a:rPr>
              <a:t> </a:t>
            </a:r>
            <a:r>
              <a:rPr sz="2450" spc="-30" dirty="0">
                <a:latin typeface="Calibri"/>
                <a:cs typeface="Calibri"/>
              </a:rPr>
              <a:t>for</a:t>
            </a:r>
            <a:r>
              <a:rPr sz="2450" spc="75" dirty="0">
                <a:latin typeface="Calibri"/>
                <a:cs typeface="Calibri"/>
              </a:rPr>
              <a:t> </a:t>
            </a:r>
            <a:r>
              <a:rPr sz="2450" spc="15" dirty="0">
                <a:latin typeface="Calibri"/>
                <a:cs typeface="Calibri"/>
              </a:rPr>
              <a:t>an </a:t>
            </a:r>
            <a:r>
              <a:rPr sz="2450" spc="-10" dirty="0">
                <a:latin typeface="Calibri"/>
                <a:cs typeface="Calibri"/>
              </a:rPr>
              <a:t>event</a:t>
            </a:r>
            <a:r>
              <a:rPr sz="2450" spc="110" dirty="0">
                <a:latin typeface="Calibri"/>
                <a:cs typeface="Calibri"/>
              </a:rPr>
              <a:t> </a:t>
            </a:r>
            <a:r>
              <a:rPr sz="2450" spc="15" dirty="0">
                <a:latin typeface="Calibri"/>
                <a:cs typeface="Calibri"/>
              </a:rPr>
              <a:t>A</a:t>
            </a:r>
            <a:r>
              <a:rPr sz="2450" spc="30" dirty="0">
                <a:latin typeface="Calibri"/>
                <a:cs typeface="Calibri"/>
              </a:rPr>
              <a:t> </a:t>
            </a:r>
            <a:r>
              <a:rPr sz="2450" spc="20" dirty="0">
                <a:latin typeface="Calibri"/>
                <a:cs typeface="Calibri"/>
              </a:rPr>
              <a:t>is</a:t>
            </a:r>
            <a:endParaRPr sz="2450">
              <a:latin typeface="Calibri"/>
              <a:cs typeface="Calibri"/>
            </a:endParaRPr>
          </a:p>
          <a:p>
            <a:pPr>
              <a:lnSpc>
                <a:spcPct val="100000"/>
              </a:lnSpc>
              <a:spcBef>
                <a:spcPts val="45"/>
              </a:spcBef>
              <a:buChar char="•"/>
            </a:pPr>
            <a:endParaRPr sz="2400">
              <a:latin typeface="Calibri"/>
              <a:cs typeface="Calibri"/>
            </a:endParaRPr>
          </a:p>
          <a:p>
            <a:pPr marL="2895600">
              <a:lnSpc>
                <a:spcPct val="100000"/>
              </a:lnSpc>
              <a:tabLst>
                <a:tab pos="7691120" algn="l"/>
              </a:tabLst>
            </a:pPr>
            <a:r>
              <a:rPr sz="3350" spc="-50" dirty="0">
                <a:solidFill>
                  <a:srgbClr val="CC0066"/>
                </a:solidFill>
                <a:latin typeface="Times New Roman"/>
                <a:cs typeface="Times New Roman"/>
              </a:rPr>
              <a:t>Number</a:t>
            </a:r>
            <a:r>
              <a:rPr sz="3350" spc="-165" dirty="0">
                <a:solidFill>
                  <a:srgbClr val="CC0066"/>
                </a:solidFill>
                <a:latin typeface="Times New Roman"/>
                <a:cs typeface="Times New Roman"/>
              </a:rPr>
              <a:t> </a:t>
            </a:r>
            <a:r>
              <a:rPr sz="3350" spc="-20" dirty="0">
                <a:solidFill>
                  <a:srgbClr val="CC0066"/>
                </a:solidFill>
                <a:latin typeface="Times New Roman"/>
                <a:cs typeface="Times New Roman"/>
              </a:rPr>
              <a:t>of</a:t>
            </a:r>
            <a:r>
              <a:rPr sz="3350" spc="-25" dirty="0">
                <a:solidFill>
                  <a:srgbClr val="CC0066"/>
                </a:solidFill>
                <a:latin typeface="Times New Roman"/>
                <a:cs typeface="Times New Roman"/>
              </a:rPr>
              <a:t> </a:t>
            </a:r>
            <a:r>
              <a:rPr sz="3350" spc="-45" dirty="0">
                <a:solidFill>
                  <a:srgbClr val="CC0066"/>
                </a:solidFill>
                <a:latin typeface="Times New Roman"/>
                <a:cs typeface="Times New Roman"/>
              </a:rPr>
              <a:t>times</a:t>
            </a:r>
            <a:r>
              <a:rPr sz="3350" spc="-490" dirty="0">
                <a:solidFill>
                  <a:srgbClr val="CC0066"/>
                </a:solidFill>
                <a:latin typeface="Times New Roman"/>
                <a:cs typeface="Times New Roman"/>
              </a:rPr>
              <a:t> </a:t>
            </a:r>
            <a:r>
              <a:rPr sz="3350" spc="5" dirty="0">
                <a:solidFill>
                  <a:srgbClr val="CC0066"/>
                </a:solidFill>
                <a:latin typeface="Times New Roman"/>
                <a:cs typeface="Times New Roman"/>
              </a:rPr>
              <a:t>Aoccurs</a:t>
            </a:r>
            <a:r>
              <a:rPr sz="3350" spc="-220" dirty="0">
                <a:solidFill>
                  <a:srgbClr val="CC0066"/>
                </a:solidFill>
                <a:latin typeface="Times New Roman"/>
                <a:cs typeface="Times New Roman"/>
              </a:rPr>
              <a:t> </a:t>
            </a:r>
            <a:r>
              <a:rPr sz="5025" spc="-15" baseline="-35655" dirty="0">
                <a:solidFill>
                  <a:srgbClr val="CC0066"/>
                </a:solidFill>
                <a:latin typeface="Symbol"/>
                <a:cs typeface="Symbol"/>
              </a:rPr>
              <a:t></a:t>
            </a:r>
            <a:r>
              <a:rPr sz="5025" spc="-15" baseline="-35655" dirty="0">
                <a:solidFill>
                  <a:srgbClr val="CC0066"/>
                </a:solidFill>
                <a:latin typeface="Times New Roman"/>
                <a:cs typeface="Times New Roman"/>
              </a:rPr>
              <a:t>	</a:t>
            </a:r>
            <a:r>
              <a:rPr sz="3350" i="1" spc="-5" dirty="0">
                <a:solidFill>
                  <a:srgbClr val="CC0066"/>
                </a:solidFill>
                <a:latin typeface="Times New Roman"/>
                <a:cs typeface="Times New Roman"/>
              </a:rPr>
              <a:t>f</a:t>
            </a:r>
            <a:endParaRPr sz="3350">
              <a:latin typeface="Times New Roman"/>
              <a:cs typeface="Times New Roman"/>
            </a:endParaRPr>
          </a:p>
          <a:p>
            <a:pPr marL="4890770">
              <a:lnSpc>
                <a:spcPts val="3629"/>
              </a:lnSpc>
              <a:spcBef>
                <a:spcPts val="800"/>
              </a:spcBef>
              <a:tabLst>
                <a:tab pos="7653655" algn="l"/>
              </a:tabLst>
            </a:pPr>
            <a:r>
              <a:rPr sz="3350" i="1" spc="-10" dirty="0">
                <a:solidFill>
                  <a:srgbClr val="CC0066"/>
                </a:solidFill>
                <a:latin typeface="Times New Roman"/>
                <a:cs typeface="Times New Roman"/>
              </a:rPr>
              <a:t>n	n</a:t>
            </a:r>
            <a:endParaRPr sz="3350">
              <a:latin typeface="Times New Roman"/>
              <a:cs typeface="Times New Roman"/>
            </a:endParaRPr>
          </a:p>
          <a:p>
            <a:pPr marL="1805939" lvl="1" indent="-344170">
              <a:lnSpc>
                <a:spcPts val="3450"/>
              </a:lnSpc>
              <a:buChar char="•"/>
              <a:tabLst>
                <a:tab pos="1805939" algn="l"/>
                <a:tab pos="1806575" algn="l"/>
              </a:tabLst>
            </a:pPr>
            <a:r>
              <a:rPr sz="3200" spc="-10" dirty="0">
                <a:latin typeface="Times New Roman"/>
                <a:cs typeface="Times New Roman"/>
              </a:rPr>
              <a:t>If </a:t>
            </a:r>
            <a:r>
              <a:rPr sz="3200" spc="-30" dirty="0">
                <a:latin typeface="Times New Roman"/>
                <a:cs typeface="Times New Roman"/>
              </a:rPr>
              <a:t>we</a:t>
            </a:r>
            <a:r>
              <a:rPr sz="3200" spc="80" dirty="0">
                <a:latin typeface="Times New Roman"/>
                <a:cs typeface="Times New Roman"/>
              </a:rPr>
              <a:t> </a:t>
            </a:r>
            <a:r>
              <a:rPr sz="3200" spc="-20" dirty="0">
                <a:latin typeface="Times New Roman"/>
                <a:cs typeface="Times New Roman"/>
              </a:rPr>
              <a:t>let</a:t>
            </a:r>
            <a:r>
              <a:rPr sz="3200" spc="45" dirty="0">
                <a:latin typeface="Times New Roman"/>
                <a:cs typeface="Times New Roman"/>
              </a:rPr>
              <a:t> </a:t>
            </a:r>
            <a:r>
              <a:rPr sz="3200" i="1" spc="10" dirty="0">
                <a:latin typeface="Times New Roman"/>
                <a:cs typeface="Times New Roman"/>
              </a:rPr>
              <a:t>n</a:t>
            </a:r>
            <a:r>
              <a:rPr sz="3200" i="1" spc="-20" dirty="0">
                <a:latin typeface="Times New Roman"/>
                <a:cs typeface="Times New Roman"/>
              </a:rPr>
              <a:t> </a:t>
            </a:r>
            <a:r>
              <a:rPr sz="3200" spc="-35" dirty="0">
                <a:latin typeface="Times New Roman"/>
                <a:cs typeface="Times New Roman"/>
              </a:rPr>
              <a:t>get</a:t>
            </a:r>
            <a:r>
              <a:rPr sz="3200" spc="95" dirty="0">
                <a:latin typeface="Times New Roman"/>
                <a:cs typeface="Times New Roman"/>
              </a:rPr>
              <a:t> </a:t>
            </a:r>
            <a:r>
              <a:rPr sz="3200" spc="-20" dirty="0">
                <a:latin typeface="Times New Roman"/>
                <a:cs typeface="Times New Roman"/>
              </a:rPr>
              <a:t>infinitely</a:t>
            </a:r>
            <a:r>
              <a:rPr sz="3200" spc="135" dirty="0">
                <a:latin typeface="Times New Roman"/>
                <a:cs typeface="Times New Roman"/>
              </a:rPr>
              <a:t> </a:t>
            </a:r>
            <a:r>
              <a:rPr sz="3200" spc="-30" dirty="0">
                <a:latin typeface="Times New Roman"/>
                <a:cs typeface="Times New Roman"/>
              </a:rPr>
              <a:t>large,</a:t>
            </a:r>
            <a:endParaRPr sz="3200">
              <a:latin typeface="Times New Roman"/>
              <a:cs typeface="Times New Roman"/>
            </a:endParaRPr>
          </a:p>
        </p:txBody>
      </p:sp>
      <p:grpSp>
        <p:nvGrpSpPr>
          <p:cNvPr id="7" name="object 7"/>
          <p:cNvGrpSpPr/>
          <p:nvPr/>
        </p:nvGrpSpPr>
        <p:grpSpPr>
          <a:xfrm>
            <a:off x="4648200" y="5410200"/>
            <a:ext cx="2329180" cy="1157605"/>
            <a:chOff x="4648200" y="5410200"/>
            <a:chExt cx="2329180" cy="1157605"/>
          </a:xfrm>
        </p:grpSpPr>
        <p:pic>
          <p:nvPicPr>
            <p:cNvPr id="8" name="object 8"/>
            <p:cNvPicPr/>
            <p:nvPr/>
          </p:nvPicPr>
          <p:blipFill>
            <a:blip r:embed="rId3" cstate="print"/>
            <a:stretch>
              <a:fillRect/>
            </a:stretch>
          </p:blipFill>
          <p:spPr>
            <a:xfrm>
              <a:off x="4695805" y="5457784"/>
              <a:ext cx="2281339" cy="1109742"/>
            </a:xfrm>
            <a:prstGeom prst="rect">
              <a:avLst/>
            </a:prstGeom>
          </p:spPr>
        </p:pic>
        <p:sp>
          <p:nvSpPr>
            <p:cNvPr id="9" name="object 9"/>
            <p:cNvSpPr/>
            <p:nvPr/>
          </p:nvSpPr>
          <p:spPr>
            <a:xfrm>
              <a:off x="4648200" y="5410200"/>
              <a:ext cx="2228850" cy="1057275"/>
            </a:xfrm>
            <a:custGeom>
              <a:avLst/>
              <a:gdLst/>
              <a:ahLst/>
              <a:cxnLst/>
              <a:rect l="l" t="t" r="r" b="b"/>
              <a:pathLst>
                <a:path w="2228850" h="1057275">
                  <a:moveTo>
                    <a:pt x="2228850" y="0"/>
                  </a:moveTo>
                  <a:lnTo>
                    <a:pt x="0" y="0"/>
                  </a:lnTo>
                  <a:lnTo>
                    <a:pt x="0" y="1057275"/>
                  </a:lnTo>
                  <a:lnTo>
                    <a:pt x="2228850" y="1057275"/>
                  </a:lnTo>
                  <a:lnTo>
                    <a:pt x="2228850" y="0"/>
                  </a:lnTo>
                  <a:close/>
                </a:path>
              </a:pathLst>
            </a:custGeom>
            <a:solidFill>
              <a:srgbClr val="F4EBC5"/>
            </a:solidFill>
          </p:spPr>
          <p:txBody>
            <a:bodyPr wrap="square" lIns="0" tIns="0" rIns="0" bIns="0" rtlCol="0"/>
            <a:lstStyle/>
            <a:p>
              <a:endParaRPr/>
            </a:p>
          </p:txBody>
        </p:sp>
        <p:sp>
          <p:nvSpPr>
            <p:cNvPr id="10" name="object 10"/>
            <p:cNvSpPr/>
            <p:nvPr/>
          </p:nvSpPr>
          <p:spPr>
            <a:xfrm>
              <a:off x="6460960" y="5965849"/>
              <a:ext cx="331470" cy="0"/>
            </a:xfrm>
            <a:custGeom>
              <a:avLst/>
              <a:gdLst/>
              <a:ahLst/>
              <a:cxnLst/>
              <a:rect l="l" t="t" r="r" b="b"/>
              <a:pathLst>
                <a:path w="331470">
                  <a:moveTo>
                    <a:pt x="0" y="0"/>
                  </a:moveTo>
                  <a:lnTo>
                    <a:pt x="330937" y="0"/>
                  </a:lnTo>
                </a:path>
              </a:pathLst>
            </a:custGeom>
            <a:ln w="22268">
              <a:solidFill>
                <a:srgbClr val="333333"/>
              </a:solidFill>
            </a:ln>
          </p:spPr>
          <p:txBody>
            <a:bodyPr wrap="square" lIns="0" tIns="0" rIns="0" bIns="0" rtlCol="0"/>
            <a:lstStyle/>
            <a:p>
              <a:endParaRPr/>
            </a:p>
          </p:txBody>
        </p:sp>
      </p:grpSp>
      <p:sp>
        <p:nvSpPr>
          <p:cNvPr id="11" name="object 11"/>
          <p:cNvSpPr txBox="1"/>
          <p:nvPr/>
        </p:nvSpPr>
        <p:spPr>
          <a:xfrm>
            <a:off x="5895718" y="5928082"/>
            <a:ext cx="868044" cy="497840"/>
          </a:xfrm>
          <a:prstGeom prst="rect">
            <a:avLst/>
          </a:prstGeom>
        </p:spPr>
        <p:txBody>
          <a:bodyPr vert="horz" wrap="square" lIns="0" tIns="12065" rIns="0" bIns="0" rtlCol="0">
            <a:spAutoFit/>
          </a:bodyPr>
          <a:lstStyle/>
          <a:p>
            <a:pPr marL="25400">
              <a:lnSpc>
                <a:spcPct val="100000"/>
              </a:lnSpc>
              <a:spcBef>
                <a:spcPts val="95"/>
              </a:spcBef>
              <a:tabLst>
                <a:tab pos="637540" algn="l"/>
              </a:tabLst>
            </a:pPr>
            <a:r>
              <a:rPr sz="1700" i="1" spc="15" dirty="0">
                <a:solidFill>
                  <a:srgbClr val="333333"/>
                </a:solidFill>
                <a:latin typeface="Times New Roman"/>
                <a:cs typeface="Times New Roman"/>
              </a:rPr>
              <a:t>n</a:t>
            </a:r>
            <a:r>
              <a:rPr sz="1700" spc="15" dirty="0">
                <a:solidFill>
                  <a:srgbClr val="333333"/>
                </a:solidFill>
                <a:latin typeface="Symbol"/>
                <a:cs typeface="Symbol"/>
              </a:rPr>
              <a:t></a:t>
            </a:r>
            <a:r>
              <a:rPr sz="1700" spc="15" dirty="0">
                <a:solidFill>
                  <a:srgbClr val="333333"/>
                </a:solidFill>
                <a:latin typeface="Times New Roman"/>
                <a:cs typeface="Times New Roman"/>
              </a:rPr>
              <a:t>	</a:t>
            </a:r>
            <a:r>
              <a:rPr sz="4650" i="1" spc="-60" baseline="-5376" dirty="0">
                <a:solidFill>
                  <a:srgbClr val="333333"/>
                </a:solidFill>
                <a:latin typeface="Times New Roman"/>
                <a:cs typeface="Times New Roman"/>
              </a:rPr>
              <a:t>n</a:t>
            </a:r>
            <a:endParaRPr sz="4650" baseline="-5376">
              <a:latin typeface="Times New Roman"/>
              <a:cs typeface="Times New Roman"/>
            </a:endParaRPr>
          </a:p>
        </p:txBody>
      </p:sp>
      <p:sp>
        <p:nvSpPr>
          <p:cNvPr id="12" name="object 12"/>
          <p:cNvSpPr txBox="1"/>
          <p:nvPr/>
        </p:nvSpPr>
        <p:spPr>
          <a:xfrm>
            <a:off x="4713379" y="5658288"/>
            <a:ext cx="2000250" cy="497840"/>
          </a:xfrm>
          <a:prstGeom prst="rect">
            <a:avLst/>
          </a:prstGeom>
        </p:spPr>
        <p:txBody>
          <a:bodyPr vert="horz" wrap="square" lIns="0" tIns="12065" rIns="0" bIns="0" rtlCol="0">
            <a:spAutoFit/>
          </a:bodyPr>
          <a:lstStyle/>
          <a:p>
            <a:pPr marL="25400">
              <a:lnSpc>
                <a:spcPct val="100000"/>
              </a:lnSpc>
              <a:spcBef>
                <a:spcPts val="95"/>
              </a:spcBef>
              <a:tabLst>
                <a:tab pos="1854835" algn="l"/>
              </a:tabLst>
            </a:pPr>
            <a:r>
              <a:rPr sz="3100" i="1" spc="5" dirty="0">
                <a:solidFill>
                  <a:srgbClr val="333333"/>
                </a:solidFill>
                <a:latin typeface="Times New Roman"/>
                <a:cs typeface="Times New Roman"/>
              </a:rPr>
              <a:t>P</a:t>
            </a:r>
            <a:r>
              <a:rPr sz="3100" spc="5" dirty="0">
                <a:solidFill>
                  <a:srgbClr val="333333"/>
                </a:solidFill>
                <a:latin typeface="Times New Roman"/>
                <a:cs typeface="Times New Roman"/>
              </a:rPr>
              <a:t>(</a:t>
            </a:r>
            <a:r>
              <a:rPr sz="3100" spc="-455" dirty="0">
                <a:solidFill>
                  <a:srgbClr val="333333"/>
                </a:solidFill>
                <a:latin typeface="Times New Roman"/>
                <a:cs typeface="Times New Roman"/>
              </a:rPr>
              <a:t> </a:t>
            </a:r>
            <a:r>
              <a:rPr sz="3100" i="1" spc="-70" dirty="0">
                <a:solidFill>
                  <a:srgbClr val="333333"/>
                </a:solidFill>
                <a:latin typeface="Times New Roman"/>
                <a:cs typeface="Times New Roman"/>
              </a:rPr>
              <a:t>A</a:t>
            </a:r>
            <a:r>
              <a:rPr sz="3100" spc="-70" dirty="0">
                <a:solidFill>
                  <a:srgbClr val="333333"/>
                </a:solidFill>
                <a:latin typeface="Times New Roman"/>
                <a:cs typeface="Times New Roman"/>
              </a:rPr>
              <a:t>)</a:t>
            </a:r>
            <a:r>
              <a:rPr sz="3100" spc="-40" dirty="0">
                <a:solidFill>
                  <a:srgbClr val="333333"/>
                </a:solidFill>
                <a:latin typeface="Times New Roman"/>
                <a:cs typeface="Times New Roman"/>
              </a:rPr>
              <a:t> </a:t>
            </a:r>
            <a:r>
              <a:rPr sz="3100" spc="-45" dirty="0">
                <a:solidFill>
                  <a:srgbClr val="333333"/>
                </a:solidFill>
                <a:latin typeface="Symbol"/>
                <a:cs typeface="Symbol"/>
              </a:rPr>
              <a:t></a:t>
            </a:r>
            <a:r>
              <a:rPr sz="3100" spc="-95" dirty="0">
                <a:solidFill>
                  <a:srgbClr val="333333"/>
                </a:solidFill>
                <a:latin typeface="Times New Roman"/>
                <a:cs typeface="Times New Roman"/>
              </a:rPr>
              <a:t> </a:t>
            </a:r>
            <a:r>
              <a:rPr sz="4650" spc="-142" baseline="-7168" dirty="0">
                <a:solidFill>
                  <a:srgbClr val="333333"/>
                </a:solidFill>
                <a:latin typeface="Times New Roman"/>
                <a:cs typeface="Times New Roman"/>
              </a:rPr>
              <a:t>lim	</a:t>
            </a:r>
            <a:r>
              <a:rPr sz="4650" i="1" spc="-37" baseline="35842" dirty="0">
                <a:solidFill>
                  <a:srgbClr val="333333"/>
                </a:solidFill>
                <a:latin typeface="Times New Roman"/>
                <a:cs typeface="Times New Roman"/>
              </a:rPr>
              <a:t>f</a:t>
            </a:r>
            <a:endParaRPr sz="4650" baseline="35842">
              <a:latin typeface="Times New Roman"/>
              <a:cs typeface="Times New Roman"/>
            </a:endParaRPr>
          </a:p>
        </p:txBody>
      </p:sp>
      <p:sp>
        <p:nvSpPr>
          <p:cNvPr id="13" name="object 13"/>
          <p:cNvSpPr/>
          <p:nvPr/>
        </p:nvSpPr>
        <p:spPr>
          <a:xfrm>
            <a:off x="4633976" y="5395912"/>
            <a:ext cx="2257425" cy="1085850"/>
          </a:xfrm>
          <a:custGeom>
            <a:avLst/>
            <a:gdLst/>
            <a:ahLst/>
            <a:cxnLst/>
            <a:rect l="l" t="t" r="r" b="b"/>
            <a:pathLst>
              <a:path w="2257425" h="1085850">
                <a:moveTo>
                  <a:pt x="0" y="1085850"/>
                </a:moveTo>
                <a:lnTo>
                  <a:pt x="2257425" y="1085850"/>
                </a:lnTo>
                <a:lnTo>
                  <a:pt x="2257425" y="0"/>
                </a:lnTo>
                <a:lnTo>
                  <a:pt x="0" y="0"/>
                </a:lnTo>
                <a:lnTo>
                  <a:pt x="0" y="1085850"/>
                </a:lnTo>
                <a:close/>
              </a:path>
            </a:pathLst>
          </a:custGeom>
          <a:ln w="28575">
            <a:solidFill>
              <a:srgbClr val="CC0066"/>
            </a:solidFill>
          </a:ln>
        </p:spPr>
        <p:txBody>
          <a:bodyPr wrap="square" lIns="0" tIns="0" rIns="0" bIns="0" rtlCol="0"/>
          <a:lstStyle/>
          <a:p>
            <a:endParaRPr/>
          </a:p>
        </p:txBody>
      </p:sp>
      <p:grpSp>
        <p:nvGrpSpPr>
          <p:cNvPr id="14" name="object 14"/>
          <p:cNvGrpSpPr/>
          <p:nvPr/>
        </p:nvGrpSpPr>
        <p:grpSpPr>
          <a:xfrm>
            <a:off x="9667875" y="152400"/>
            <a:ext cx="1828800" cy="1600200"/>
            <a:chOff x="9667875" y="152400"/>
            <a:chExt cx="1828800" cy="1600200"/>
          </a:xfrm>
        </p:grpSpPr>
        <p:sp>
          <p:nvSpPr>
            <p:cNvPr id="15" name="object 15"/>
            <p:cNvSpPr/>
            <p:nvPr/>
          </p:nvSpPr>
          <p:spPr>
            <a:xfrm>
              <a:off x="9744075" y="228599"/>
              <a:ext cx="1752600" cy="1524000"/>
            </a:xfrm>
            <a:custGeom>
              <a:avLst/>
              <a:gdLst/>
              <a:ahLst/>
              <a:cxnLst/>
              <a:rect l="l" t="t" r="r" b="b"/>
              <a:pathLst>
                <a:path w="1752600" h="1524000">
                  <a:moveTo>
                    <a:pt x="1752600" y="0"/>
                  </a:moveTo>
                  <a:lnTo>
                    <a:pt x="0" y="0"/>
                  </a:lnTo>
                  <a:lnTo>
                    <a:pt x="0" y="1447800"/>
                  </a:lnTo>
                  <a:lnTo>
                    <a:pt x="0" y="1524000"/>
                  </a:lnTo>
                  <a:lnTo>
                    <a:pt x="1752600" y="1524000"/>
                  </a:lnTo>
                  <a:lnTo>
                    <a:pt x="1752600" y="1447800"/>
                  </a:lnTo>
                  <a:lnTo>
                    <a:pt x="1752600" y="0"/>
                  </a:lnTo>
                  <a:close/>
                </a:path>
              </a:pathLst>
            </a:custGeom>
            <a:solidFill>
              <a:srgbClr val="E7E6E6"/>
            </a:solidFill>
          </p:spPr>
          <p:txBody>
            <a:bodyPr wrap="square" lIns="0" tIns="0" rIns="0" bIns="0" rtlCol="0"/>
            <a:lstStyle/>
            <a:p>
              <a:endParaRPr/>
            </a:p>
          </p:txBody>
        </p:sp>
        <p:sp>
          <p:nvSpPr>
            <p:cNvPr id="16" name="object 16"/>
            <p:cNvSpPr/>
            <p:nvPr/>
          </p:nvSpPr>
          <p:spPr>
            <a:xfrm>
              <a:off x="9667875" y="152400"/>
              <a:ext cx="1752600" cy="1524000"/>
            </a:xfrm>
            <a:custGeom>
              <a:avLst/>
              <a:gdLst/>
              <a:ahLst/>
              <a:cxnLst/>
              <a:rect l="l" t="t" r="r" b="b"/>
              <a:pathLst>
                <a:path w="1752600" h="1524000">
                  <a:moveTo>
                    <a:pt x="1752600" y="0"/>
                  </a:moveTo>
                  <a:lnTo>
                    <a:pt x="0" y="0"/>
                  </a:lnTo>
                  <a:lnTo>
                    <a:pt x="0" y="1524000"/>
                  </a:lnTo>
                  <a:lnTo>
                    <a:pt x="1752600" y="1524000"/>
                  </a:lnTo>
                  <a:lnTo>
                    <a:pt x="1752600" y="0"/>
                  </a:lnTo>
                  <a:close/>
                </a:path>
              </a:pathLst>
            </a:custGeom>
            <a:solidFill>
              <a:srgbClr val="F4EBC5"/>
            </a:solidFill>
          </p:spPr>
          <p:txBody>
            <a:bodyPr wrap="square" lIns="0" tIns="0" rIns="0" bIns="0" rtlCol="0"/>
            <a:lstStyle/>
            <a:p>
              <a:endParaRPr/>
            </a:p>
          </p:txBody>
        </p:sp>
        <p:pic>
          <p:nvPicPr>
            <p:cNvPr id="17" name="object 17"/>
            <p:cNvPicPr/>
            <p:nvPr/>
          </p:nvPicPr>
          <p:blipFill>
            <a:blip r:embed="rId4" cstate="print"/>
            <a:stretch>
              <a:fillRect/>
            </a:stretch>
          </p:blipFill>
          <p:spPr>
            <a:xfrm>
              <a:off x="9782175" y="266700"/>
              <a:ext cx="1524000" cy="1295400"/>
            </a:xfrm>
            <a:prstGeom prst="rect">
              <a:avLst/>
            </a:prstGeom>
          </p:spPr>
        </p:pic>
        <p:sp>
          <p:nvSpPr>
            <p:cNvPr id="18" name="object 18"/>
            <p:cNvSpPr/>
            <p:nvPr/>
          </p:nvSpPr>
          <p:spPr>
            <a:xfrm>
              <a:off x="9777476" y="261873"/>
              <a:ext cx="1533525" cy="1304925"/>
            </a:xfrm>
            <a:custGeom>
              <a:avLst/>
              <a:gdLst/>
              <a:ahLst/>
              <a:cxnLst/>
              <a:rect l="l" t="t" r="r" b="b"/>
              <a:pathLst>
                <a:path w="1533525" h="1304925">
                  <a:moveTo>
                    <a:pt x="0" y="1304925"/>
                  </a:moveTo>
                  <a:lnTo>
                    <a:pt x="1533525" y="1304925"/>
                  </a:lnTo>
                  <a:lnTo>
                    <a:pt x="1533525" y="0"/>
                  </a:lnTo>
                  <a:lnTo>
                    <a:pt x="0" y="0"/>
                  </a:lnTo>
                  <a:lnTo>
                    <a:pt x="0" y="1304925"/>
                  </a:lnTo>
                  <a:close/>
                </a:path>
              </a:pathLst>
            </a:custGeom>
            <a:ln w="9525">
              <a:solidFill>
                <a:srgbClr val="CC0066"/>
              </a:solidFill>
            </a:ln>
          </p:spPr>
          <p:txBody>
            <a:bodyPr wrap="square" lIns="0" tIns="0" rIns="0" bIns="0" rtlCol="0"/>
            <a:lstStyle/>
            <a:p>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7810" y="267906"/>
            <a:ext cx="6475730" cy="758190"/>
          </a:xfrm>
          <a:prstGeom prst="rect">
            <a:avLst/>
          </a:prstGeom>
        </p:spPr>
        <p:txBody>
          <a:bodyPr vert="horz" wrap="square" lIns="0" tIns="13335" rIns="0" bIns="0" rtlCol="0">
            <a:spAutoFit/>
          </a:bodyPr>
          <a:lstStyle/>
          <a:p>
            <a:pPr marL="12700">
              <a:lnSpc>
                <a:spcPct val="100000"/>
              </a:lnSpc>
              <a:spcBef>
                <a:spcPts val="105"/>
              </a:spcBef>
            </a:pPr>
            <a:r>
              <a:rPr sz="4800" spc="-5" dirty="0">
                <a:latin typeface="Calibri Light"/>
                <a:cs typeface="Calibri Light"/>
              </a:rPr>
              <a:t>T</a:t>
            </a:r>
            <a:r>
              <a:rPr sz="4800" spc="50" dirty="0">
                <a:latin typeface="Calibri Light"/>
                <a:cs typeface="Calibri Light"/>
              </a:rPr>
              <a:t>h</a:t>
            </a:r>
            <a:r>
              <a:rPr sz="4800" dirty="0">
                <a:latin typeface="Calibri Light"/>
                <a:cs typeface="Calibri Light"/>
              </a:rPr>
              <a:t>e</a:t>
            </a:r>
            <a:r>
              <a:rPr sz="4800" spc="-235" dirty="0">
                <a:latin typeface="Calibri Light"/>
                <a:cs typeface="Calibri Light"/>
              </a:rPr>
              <a:t> </a:t>
            </a:r>
            <a:r>
              <a:rPr sz="4800" spc="-40" dirty="0">
                <a:latin typeface="Calibri Light"/>
                <a:cs typeface="Calibri Light"/>
              </a:rPr>
              <a:t>P</a:t>
            </a:r>
            <a:r>
              <a:rPr sz="4800" dirty="0">
                <a:latin typeface="Calibri Light"/>
                <a:cs typeface="Calibri Light"/>
              </a:rPr>
              <a:t>r</a:t>
            </a:r>
            <a:r>
              <a:rPr sz="4800" spc="-35" dirty="0">
                <a:latin typeface="Calibri Light"/>
                <a:cs typeface="Calibri Light"/>
              </a:rPr>
              <a:t>o</a:t>
            </a:r>
            <a:r>
              <a:rPr sz="4800" spc="-25" dirty="0">
                <a:latin typeface="Calibri Light"/>
                <a:cs typeface="Calibri Light"/>
              </a:rPr>
              <a:t>b</a:t>
            </a:r>
            <a:r>
              <a:rPr sz="4800" dirty="0">
                <a:latin typeface="Calibri Light"/>
                <a:cs typeface="Calibri Light"/>
              </a:rPr>
              <a:t>a</a:t>
            </a:r>
            <a:r>
              <a:rPr sz="4800" spc="-110" dirty="0">
                <a:latin typeface="Calibri Light"/>
                <a:cs typeface="Calibri Light"/>
              </a:rPr>
              <a:t>b</a:t>
            </a:r>
            <a:r>
              <a:rPr sz="4800" dirty="0">
                <a:latin typeface="Calibri Light"/>
                <a:cs typeface="Calibri Light"/>
              </a:rPr>
              <a:t>i</a:t>
            </a:r>
            <a:r>
              <a:rPr sz="4800" spc="-25" dirty="0">
                <a:latin typeface="Calibri Light"/>
                <a:cs typeface="Calibri Light"/>
              </a:rPr>
              <a:t>l</a:t>
            </a:r>
            <a:r>
              <a:rPr sz="4800" dirty="0">
                <a:latin typeface="Calibri Light"/>
                <a:cs typeface="Calibri Light"/>
              </a:rPr>
              <a:t>i</a:t>
            </a:r>
            <a:r>
              <a:rPr sz="4800" spc="-20" dirty="0">
                <a:latin typeface="Calibri Light"/>
                <a:cs typeface="Calibri Light"/>
              </a:rPr>
              <a:t>t</a:t>
            </a:r>
            <a:r>
              <a:rPr sz="4800" dirty="0">
                <a:latin typeface="Calibri Light"/>
                <a:cs typeface="Calibri Light"/>
              </a:rPr>
              <a:t>y</a:t>
            </a:r>
            <a:r>
              <a:rPr sz="4800" spc="-355" dirty="0">
                <a:latin typeface="Calibri Light"/>
                <a:cs typeface="Calibri Light"/>
              </a:rPr>
              <a:t> </a:t>
            </a:r>
            <a:r>
              <a:rPr sz="4800" spc="40" dirty="0">
                <a:latin typeface="Calibri Light"/>
                <a:cs typeface="Calibri Light"/>
              </a:rPr>
              <a:t>o</a:t>
            </a:r>
            <a:r>
              <a:rPr sz="4800" dirty="0">
                <a:latin typeface="Calibri Light"/>
                <a:cs typeface="Calibri Light"/>
              </a:rPr>
              <a:t>f</a:t>
            </a:r>
            <a:r>
              <a:rPr sz="4800" spc="-130" dirty="0">
                <a:latin typeface="Calibri Light"/>
                <a:cs typeface="Calibri Light"/>
              </a:rPr>
              <a:t> </a:t>
            </a:r>
            <a:r>
              <a:rPr sz="4800" spc="55" dirty="0">
                <a:latin typeface="Calibri Light"/>
                <a:cs typeface="Calibri Light"/>
              </a:rPr>
              <a:t>a</a:t>
            </a:r>
            <a:r>
              <a:rPr sz="4800" dirty="0">
                <a:latin typeface="Calibri Light"/>
                <a:cs typeface="Calibri Light"/>
              </a:rPr>
              <a:t>n</a:t>
            </a:r>
            <a:r>
              <a:rPr sz="4800" spc="-140" dirty="0">
                <a:latin typeface="Calibri Light"/>
                <a:cs typeface="Calibri Light"/>
              </a:rPr>
              <a:t> </a:t>
            </a:r>
            <a:r>
              <a:rPr sz="4800" spc="-25" dirty="0">
                <a:latin typeface="Calibri Light"/>
                <a:cs typeface="Calibri Light"/>
              </a:rPr>
              <a:t>E</a:t>
            </a:r>
            <a:r>
              <a:rPr sz="4800" spc="-15" dirty="0">
                <a:latin typeface="Calibri Light"/>
                <a:cs typeface="Calibri Light"/>
              </a:rPr>
              <a:t>v</a:t>
            </a:r>
            <a:r>
              <a:rPr sz="4800" spc="-50" dirty="0">
                <a:latin typeface="Calibri Light"/>
                <a:cs typeface="Calibri Light"/>
              </a:rPr>
              <a:t>e</a:t>
            </a:r>
            <a:r>
              <a:rPr sz="4800" spc="-95" dirty="0">
                <a:latin typeface="Calibri Light"/>
                <a:cs typeface="Calibri Light"/>
              </a:rPr>
              <a:t>n</a:t>
            </a:r>
            <a:r>
              <a:rPr sz="4800" dirty="0">
                <a:latin typeface="Calibri Light"/>
                <a:cs typeface="Calibri Light"/>
              </a:rPr>
              <a:t>t</a:t>
            </a:r>
            <a:endParaRPr sz="4800">
              <a:latin typeface="Calibri Light"/>
              <a:cs typeface="Calibri Light"/>
            </a:endParaRPr>
          </a:p>
        </p:txBody>
      </p:sp>
      <p:grpSp>
        <p:nvGrpSpPr>
          <p:cNvPr id="3" name="object 3"/>
          <p:cNvGrpSpPr/>
          <p:nvPr/>
        </p:nvGrpSpPr>
        <p:grpSpPr>
          <a:xfrm>
            <a:off x="1162050" y="2743136"/>
            <a:ext cx="3796029" cy="1033780"/>
            <a:chOff x="1162050" y="2743136"/>
            <a:chExt cx="3796029" cy="1033780"/>
          </a:xfrm>
        </p:grpSpPr>
        <p:pic>
          <p:nvPicPr>
            <p:cNvPr id="4" name="object 4"/>
            <p:cNvPicPr/>
            <p:nvPr/>
          </p:nvPicPr>
          <p:blipFill>
            <a:blip r:embed="rId2" cstate="print"/>
            <a:stretch>
              <a:fillRect/>
            </a:stretch>
          </p:blipFill>
          <p:spPr>
            <a:xfrm>
              <a:off x="1369623" y="2979535"/>
              <a:ext cx="94351" cy="94559"/>
            </a:xfrm>
            <a:prstGeom prst="rect">
              <a:avLst/>
            </a:prstGeom>
          </p:spPr>
        </p:pic>
        <p:pic>
          <p:nvPicPr>
            <p:cNvPr id="5" name="object 5"/>
            <p:cNvPicPr/>
            <p:nvPr/>
          </p:nvPicPr>
          <p:blipFill>
            <a:blip r:embed="rId3" cstate="print"/>
            <a:stretch>
              <a:fillRect/>
            </a:stretch>
          </p:blipFill>
          <p:spPr>
            <a:xfrm>
              <a:off x="1381125" y="2743136"/>
              <a:ext cx="3576701" cy="681037"/>
            </a:xfrm>
            <a:prstGeom prst="rect">
              <a:avLst/>
            </a:prstGeom>
          </p:spPr>
        </p:pic>
        <p:pic>
          <p:nvPicPr>
            <p:cNvPr id="6" name="object 6"/>
            <p:cNvPicPr/>
            <p:nvPr/>
          </p:nvPicPr>
          <p:blipFill>
            <a:blip r:embed="rId4" cstate="print"/>
            <a:stretch>
              <a:fillRect/>
            </a:stretch>
          </p:blipFill>
          <p:spPr>
            <a:xfrm>
              <a:off x="1162050" y="3095561"/>
              <a:ext cx="500062" cy="652462"/>
            </a:xfrm>
            <a:prstGeom prst="rect">
              <a:avLst/>
            </a:prstGeom>
          </p:spPr>
        </p:pic>
        <p:pic>
          <p:nvPicPr>
            <p:cNvPr id="7" name="object 7"/>
            <p:cNvPicPr/>
            <p:nvPr/>
          </p:nvPicPr>
          <p:blipFill>
            <a:blip r:embed="rId5" cstate="print"/>
            <a:stretch>
              <a:fillRect/>
            </a:stretch>
          </p:blipFill>
          <p:spPr>
            <a:xfrm>
              <a:off x="1381125" y="3095561"/>
              <a:ext cx="2233676" cy="681037"/>
            </a:xfrm>
            <a:prstGeom prst="rect">
              <a:avLst/>
            </a:prstGeom>
          </p:spPr>
        </p:pic>
        <p:pic>
          <p:nvPicPr>
            <p:cNvPr id="8" name="object 8"/>
            <p:cNvPicPr/>
            <p:nvPr/>
          </p:nvPicPr>
          <p:blipFill>
            <a:blip r:embed="rId6" cstate="print"/>
            <a:stretch>
              <a:fillRect/>
            </a:stretch>
          </p:blipFill>
          <p:spPr>
            <a:xfrm>
              <a:off x="3200400" y="3095561"/>
              <a:ext cx="509587" cy="681037"/>
            </a:xfrm>
            <a:prstGeom prst="rect">
              <a:avLst/>
            </a:prstGeom>
          </p:spPr>
        </p:pic>
        <p:pic>
          <p:nvPicPr>
            <p:cNvPr id="9" name="object 9"/>
            <p:cNvPicPr/>
            <p:nvPr/>
          </p:nvPicPr>
          <p:blipFill>
            <a:blip r:embed="rId7" cstate="print"/>
            <a:stretch>
              <a:fillRect/>
            </a:stretch>
          </p:blipFill>
          <p:spPr>
            <a:xfrm>
              <a:off x="3295650" y="3095561"/>
              <a:ext cx="947737" cy="681037"/>
            </a:xfrm>
            <a:prstGeom prst="rect">
              <a:avLst/>
            </a:prstGeom>
          </p:spPr>
        </p:pic>
      </p:grpSp>
      <p:sp>
        <p:nvSpPr>
          <p:cNvPr id="10" name="object 10"/>
          <p:cNvSpPr txBox="1"/>
          <p:nvPr/>
        </p:nvSpPr>
        <p:spPr>
          <a:xfrm>
            <a:off x="881380" y="1387792"/>
            <a:ext cx="9344660" cy="2995930"/>
          </a:xfrm>
          <a:prstGeom prst="rect">
            <a:avLst/>
          </a:prstGeom>
        </p:spPr>
        <p:txBody>
          <a:bodyPr vert="horz" wrap="square" lIns="0" tIns="15875" rIns="0" bIns="0" rtlCol="0">
            <a:spAutoFit/>
          </a:bodyPr>
          <a:lstStyle/>
          <a:p>
            <a:pPr marL="241300" indent="-228600">
              <a:lnSpc>
                <a:spcPts val="3290"/>
              </a:lnSpc>
              <a:spcBef>
                <a:spcPts val="125"/>
              </a:spcBef>
              <a:buFont typeface="Arial MT"/>
              <a:buChar char="•"/>
              <a:tabLst>
                <a:tab pos="241300" algn="l"/>
              </a:tabLst>
            </a:pPr>
            <a:r>
              <a:rPr sz="2750" spc="-5" dirty="0">
                <a:solidFill>
                  <a:srgbClr val="CC0066"/>
                </a:solidFill>
                <a:latin typeface="Calibri"/>
                <a:cs typeface="Calibri"/>
              </a:rPr>
              <a:t>P(A)</a:t>
            </a:r>
            <a:r>
              <a:rPr sz="2750" spc="100" dirty="0">
                <a:solidFill>
                  <a:srgbClr val="CC0066"/>
                </a:solidFill>
                <a:latin typeface="Calibri"/>
                <a:cs typeface="Calibri"/>
              </a:rPr>
              <a:t> </a:t>
            </a:r>
            <a:r>
              <a:rPr sz="2750" dirty="0">
                <a:solidFill>
                  <a:srgbClr val="CC0066"/>
                </a:solidFill>
                <a:latin typeface="Calibri"/>
                <a:cs typeface="Calibri"/>
              </a:rPr>
              <a:t>must</a:t>
            </a:r>
            <a:r>
              <a:rPr sz="2750" spc="95" dirty="0">
                <a:solidFill>
                  <a:srgbClr val="CC0066"/>
                </a:solidFill>
                <a:latin typeface="Calibri"/>
                <a:cs typeface="Calibri"/>
              </a:rPr>
              <a:t> </a:t>
            </a:r>
            <a:r>
              <a:rPr sz="2750" spc="-5" dirty="0">
                <a:solidFill>
                  <a:srgbClr val="CC0066"/>
                </a:solidFill>
                <a:latin typeface="Calibri"/>
                <a:cs typeface="Calibri"/>
              </a:rPr>
              <a:t>be</a:t>
            </a:r>
            <a:r>
              <a:rPr sz="2750" spc="90" dirty="0">
                <a:solidFill>
                  <a:srgbClr val="CC0066"/>
                </a:solidFill>
                <a:latin typeface="Calibri"/>
                <a:cs typeface="Calibri"/>
              </a:rPr>
              <a:t> </a:t>
            </a:r>
            <a:r>
              <a:rPr sz="2750" spc="-15" dirty="0">
                <a:solidFill>
                  <a:srgbClr val="CC0066"/>
                </a:solidFill>
                <a:latin typeface="Calibri"/>
                <a:cs typeface="Calibri"/>
              </a:rPr>
              <a:t>between</a:t>
            </a:r>
            <a:r>
              <a:rPr sz="2750" spc="240" dirty="0">
                <a:solidFill>
                  <a:srgbClr val="CC0066"/>
                </a:solidFill>
                <a:latin typeface="Calibri"/>
                <a:cs typeface="Calibri"/>
              </a:rPr>
              <a:t> </a:t>
            </a:r>
            <a:r>
              <a:rPr sz="2750" spc="10" dirty="0">
                <a:solidFill>
                  <a:srgbClr val="CC0066"/>
                </a:solidFill>
                <a:latin typeface="Calibri"/>
                <a:cs typeface="Calibri"/>
              </a:rPr>
              <a:t>0</a:t>
            </a:r>
            <a:r>
              <a:rPr sz="2750" spc="-10" dirty="0">
                <a:solidFill>
                  <a:srgbClr val="CC0066"/>
                </a:solidFill>
                <a:latin typeface="Calibri"/>
                <a:cs typeface="Calibri"/>
              </a:rPr>
              <a:t> </a:t>
            </a:r>
            <a:r>
              <a:rPr sz="2750" spc="5" dirty="0">
                <a:solidFill>
                  <a:srgbClr val="CC0066"/>
                </a:solidFill>
                <a:latin typeface="Calibri"/>
                <a:cs typeface="Calibri"/>
              </a:rPr>
              <a:t>and</a:t>
            </a:r>
            <a:r>
              <a:rPr sz="2750" spc="90" dirty="0">
                <a:solidFill>
                  <a:srgbClr val="CC0066"/>
                </a:solidFill>
                <a:latin typeface="Calibri"/>
                <a:cs typeface="Calibri"/>
              </a:rPr>
              <a:t> </a:t>
            </a:r>
            <a:r>
              <a:rPr sz="2750" spc="15" dirty="0">
                <a:solidFill>
                  <a:srgbClr val="CC0066"/>
                </a:solidFill>
                <a:latin typeface="Calibri"/>
                <a:cs typeface="Calibri"/>
              </a:rPr>
              <a:t>1.</a:t>
            </a:r>
            <a:endParaRPr sz="2750">
              <a:latin typeface="Calibri"/>
              <a:cs typeface="Calibri"/>
            </a:endParaRPr>
          </a:p>
          <a:p>
            <a:pPr marL="698500" lvl="1" indent="-229235">
              <a:lnSpc>
                <a:spcPts val="2555"/>
              </a:lnSpc>
              <a:buFont typeface="Arial MT"/>
              <a:buChar char="•"/>
              <a:tabLst>
                <a:tab pos="699135" algn="l"/>
              </a:tabLst>
            </a:pPr>
            <a:r>
              <a:rPr sz="2400" dirty="0">
                <a:latin typeface="Calibri"/>
                <a:cs typeface="Calibri"/>
              </a:rPr>
              <a:t>If</a:t>
            </a:r>
            <a:r>
              <a:rPr sz="2400" spc="-5" dirty="0">
                <a:latin typeface="Calibri"/>
                <a:cs typeface="Calibri"/>
              </a:rPr>
              <a:t> event</a:t>
            </a:r>
            <a:r>
              <a:rPr sz="2400" spc="-70" dirty="0">
                <a:latin typeface="Calibri"/>
                <a:cs typeface="Calibri"/>
              </a:rPr>
              <a:t> </a:t>
            </a:r>
            <a:r>
              <a:rPr sz="2400" dirty="0">
                <a:latin typeface="Calibri"/>
                <a:cs typeface="Calibri"/>
              </a:rPr>
              <a:t>A</a:t>
            </a:r>
            <a:r>
              <a:rPr sz="2400" spc="15" dirty="0">
                <a:latin typeface="Calibri"/>
                <a:cs typeface="Calibri"/>
              </a:rPr>
              <a:t> </a:t>
            </a:r>
            <a:r>
              <a:rPr sz="2400" dirty="0">
                <a:latin typeface="Calibri"/>
                <a:cs typeface="Calibri"/>
              </a:rPr>
              <a:t>can </a:t>
            </a:r>
            <a:r>
              <a:rPr sz="2400" spc="-5" dirty="0">
                <a:latin typeface="Calibri"/>
                <a:cs typeface="Calibri"/>
              </a:rPr>
              <a:t>never</a:t>
            </a:r>
            <a:r>
              <a:rPr sz="2400" spc="-25" dirty="0">
                <a:latin typeface="Calibri"/>
                <a:cs typeface="Calibri"/>
              </a:rPr>
              <a:t> occur,</a:t>
            </a:r>
            <a:r>
              <a:rPr sz="2400" spc="-85" dirty="0">
                <a:latin typeface="Calibri"/>
                <a:cs typeface="Calibri"/>
              </a:rPr>
              <a:t> </a:t>
            </a:r>
            <a:r>
              <a:rPr sz="2400" spc="20" dirty="0">
                <a:latin typeface="Calibri"/>
                <a:cs typeface="Calibri"/>
              </a:rPr>
              <a:t>P(A)</a:t>
            </a:r>
            <a:r>
              <a:rPr sz="2400" spc="-70" dirty="0">
                <a:latin typeface="Calibri"/>
                <a:cs typeface="Calibri"/>
              </a:rPr>
              <a:t> </a:t>
            </a:r>
            <a:r>
              <a:rPr sz="2400" dirty="0">
                <a:latin typeface="Calibri"/>
                <a:cs typeface="Calibri"/>
              </a:rPr>
              <a:t>=</a:t>
            </a:r>
            <a:r>
              <a:rPr sz="2400" spc="-10" dirty="0">
                <a:latin typeface="Calibri"/>
                <a:cs typeface="Calibri"/>
              </a:rPr>
              <a:t> 0.</a:t>
            </a:r>
            <a:r>
              <a:rPr sz="2400" spc="-25" dirty="0">
                <a:latin typeface="Calibri"/>
                <a:cs typeface="Calibri"/>
              </a:rPr>
              <a:t> </a:t>
            </a:r>
            <a:r>
              <a:rPr sz="2400" dirty="0">
                <a:latin typeface="Calibri"/>
                <a:cs typeface="Calibri"/>
              </a:rPr>
              <a:t>If </a:t>
            </a:r>
            <a:r>
              <a:rPr sz="2400" spc="-5" dirty="0">
                <a:latin typeface="Calibri"/>
                <a:cs typeface="Calibri"/>
              </a:rPr>
              <a:t>event</a:t>
            </a:r>
            <a:r>
              <a:rPr sz="2400" spc="-75" dirty="0">
                <a:latin typeface="Calibri"/>
                <a:cs typeface="Calibri"/>
              </a:rPr>
              <a:t> </a:t>
            </a:r>
            <a:r>
              <a:rPr sz="2400" dirty="0">
                <a:latin typeface="Calibri"/>
                <a:cs typeface="Calibri"/>
              </a:rPr>
              <a:t>A</a:t>
            </a:r>
            <a:r>
              <a:rPr sz="2400" spc="20" dirty="0">
                <a:latin typeface="Calibri"/>
                <a:cs typeface="Calibri"/>
              </a:rPr>
              <a:t> </a:t>
            </a:r>
            <a:r>
              <a:rPr sz="2400" spc="-30" dirty="0">
                <a:latin typeface="Calibri"/>
                <a:cs typeface="Calibri"/>
              </a:rPr>
              <a:t>always</a:t>
            </a:r>
            <a:r>
              <a:rPr sz="2400" spc="90" dirty="0">
                <a:latin typeface="Calibri"/>
                <a:cs typeface="Calibri"/>
              </a:rPr>
              <a:t> </a:t>
            </a:r>
            <a:r>
              <a:rPr sz="2400" spc="-5" dirty="0">
                <a:latin typeface="Calibri"/>
                <a:cs typeface="Calibri"/>
              </a:rPr>
              <a:t>occurs</a:t>
            </a:r>
            <a:r>
              <a:rPr sz="2400" spc="-55" dirty="0">
                <a:latin typeface="Calibri"/>
                <a:cs typeface="Calibri"/>
              </a:rPr>
              <a:t> </a:t>
            </a:r>
            <a:r>
              <a:rPr sz="2400" spc="5" dirty="0">
                <a:latin typeface="Calibri"/>
                <a:cs typeface="Calibri"/>
              </a:rPr>
              <a:t>when</a:t>
            </a:r>
            <a:r>
              <a:rPr sz="2400" dirty="0">
                <a:latin typeface="Calibri"/>
                <a:cs typeface="Calibri"/>
              </a:rPr>
              <a:t> </a:t>
            </a:r>
            <a:r>
              <a:rPr sz="2400" spc="10" dirty="0">
                <a:latin typeface="Calibri"/>
                <a:cs typeface="Calibri"/>
              </a:rPr>
              <a:t>the</a:t>
            </a:r>
            <a:endParaRPr sz="2400">
              <a:latin typeface="Calibri"/>
              <a:cs typeface="Calibri"/>
            </a:endParaRPr>
          </a:p>
          <a:p>
            <a:pPr marL="698500">
              <a:lnSpc>
                <a:spcPts val="2565"/>
              </a:lnSpc>
            </a:pPr>
            <a:r>
              <a:rPr sz="2400" spc="5" dirty="0">
                <a:latin typeface="Calibri"/>
                <a:cs typeface="Calibri"/>
              </a:rPr>
              <a:t>experiment</a:t>
            </a:r>
            <a:r>
              <a:rPr sz="2400" spc="-90" dirty="0">
                <a:latin typeface="Calibri"/>
                <a:cs typeface="Calibri"/>
              </a:rPr>
              <a:t> </a:t>
            </a:r>
            <a:r>
              <a:rPr sz="2400" spc="-15" dirty="0">
                <a:latin typeface="Calibri"/>
                <a:cs typeface="Calibri"/>
              </a:rPr>
              <a:t>is</a:t>
            </a:r>
            <a:r>
              <a:rPr sz="2400" spc="5" dirty="0">
                <a:latin typeface="Calibri"/>
                <a:cs typeface="Calibri"/>
              </a:rPr>
              <a:t> </a:t>
            </a:r>
            <a:r>
              <a:rPr sz="2400" dirty="0">
                <a:latin typeface="Calibri"/>
                <a:cs typeface="Calibri"/>
              </a:rPr>
              <a:t>performed,</a:t>
            </a:r>
            <a:r>
              <a:rPr sz="2400" spc="-105" dirty="0">
                <a:latin typeface="Calibri"/>
                <a:cs typeface="Calibri"/>
              </a:rPr>
              <a:t> </a:t>
            </a:r>
            <a:r>
              <a:rPr sz="2400" spc="20" dirty="0">
                <a:latin typeface="Calibri"/>
                <a:cs typeface="Calibri"/>
              </a:rPr>
              <a:t>P(A)</a:t>
            </a:r>
            <a:r>
              <a:rPr sz="2400" spc="-85" dirty="0">
                <a:latin typeface="Calibri"/>
                <a:cs typeface="Calibri"/>
              </a:rPr>
              <a:t> </a:t>
            </a:r>
            <a:r>
              <a:rPr sz="2400" spc="-5" dirty="0">
                <a:latin typeface="Calibri"/>
                <a:cs typeface="Calibri"/>
              </a:rPr>
              <a:t>=1.</a:t>
            </a:r>
            <a:endParaRPr sz="2400">
              <a:latin typeface="Calibri"/>
              <a:cs typeface="Calibri"/>
            </a:endParaRPr>
          </a:p>
          <a:p>
            <a:pPr>
              <a:lnSpc>
                <a:spcPct val="100000"/>
              </a:lnSpc>
              <a:spcBef>
                <a:spcPts val="5"/>
              </a:spcBef>
            </a:pPr>
            <a:endParaRPr sz="2250">
              <a:latin typeface="Calibri"/>
              <a:cs typeface="Calibri"/>
            </a:endParaRPr>
          </a:p>
          <a:p>
            <a:pPr marL="698500" lvl="1" indent="-229235">
              <a:lnSpc>
                <a:spcPts val="2830"/>
              </a:lnSpc>
              <a:buFont typeface="Arial MT"/>
              <a:buChar char="•"/>
              <a:tabLst>
                <a:tab pos="699135" algn="l"/>
                <a:tab pos="2292350" algn="l"/>
              </a:tabLst>
            </a:pPr>
            <a:r>
              <a:rPr sz="2400" b="1" spc="-5" dirty="0">
                <a:solidFill>
                  <a:srgbClr val="FF0000"/>
                </a:solidFill>
                <a:latin typeface="Calibri"/>
                <a:cs typeface="Calibri"/>
              </a:rPr>
              <a:t>Then</a:t>
            </a:r>
            <a:r>
              <a:rPr sz="2400" b="1" spc="-30" dirty="0">
                <a:solidFill>
                  <a:srgbClr val="FF0000"/>
                </a:solidFill>
                <a:latin typeface="Calibri"/>
                <a:cs typeface="Calibri"/>
              </a:rPr>
              <a:t> </a:t>
            </a:r>
            <a:r>
              <a:rPr sz="2400" b="1" spc="-10" dirty="0">
                <a:solidFill>
                  <a:srgbClr val="FF0000"/>
                </a:solidFill>
                <a:latin typeface="Calibri"/>
                <a:cs typeface="Calibri"/>
              </a:rPr>
              <a:t>P(A)</a:t>
            </a:r>
            <a:r>
              <a:rPr sz="2400" b="1" spc="70" dirty="0">
                <a:solidFill>
                  <a:srgbClr val="FF0000"/>
                </a:solidFill>
                <a:latin typeface="Calibri"/>
                <a:cs typeface="Calibri"/>
              </a:rPr>
              <a:t> </a:t>
            </a:r>
            <a:r>
              <a:rPr sz="2400" b="1" dirty="0">
                <a:solidFill>
                  <a:srgbClr val="FF0000"/>
                </a:solidFill>
                <a:latin typeface="Calibri"/>
                <a:cs typeface="Calibri"/>
              </a:rPr>
              <a:t>+	</a:t>
            </a:r>
            <a:r>
              <a:rPr sz="2400" b="1" spc="-10" dirty="0">
                <a:solidFill>
                  <a:srgbClr val="FF0000"/>
                </a:solidFill>
                <a:latin typeface="Calibri"/>
                <a:cs typeface="Calibri"/>
              </a:rPr>
              <a:t>P(not</a:t>
            </a:r>
            <a:r>
              <a:rPr sz="2400" b="1" spc="30" dirty="0">
                <a:solidFill>
                  <a:srgbClr val="FF0000"/>
                </a:solidFill>
                <a:latin typeface="Calibri"/>
                <a:cs typeface="Calibri"/>
              </a:rPr>
              <a:t> </a:t>
            </a:r>
            <a:r>
              <a:rPr sz="2400" b="1" spc="-15" dirty="0">
                <a:solidFill>
                  <a:srgbClr val="FF0000"/>
                </a:solidFill>
                <a:latin typeface="Calibri"/>
                <a:cs typeface="Calibri"/>
              </a:rPr>
              <a:t>A)</a:t>
            </a:r>
            <a:r>
              <a:rPr sz="2400" b="1" spc="-25" dirty="0">
                <a:solidFill>
                  <a:srgbClr val="FF0000"/>
                </a:solidFill>
                <a:latin typeface="Calibri"/>
                <a:cs typeface="Calibri"/>
              </a:rPr>
              <a:t> </a:t>
            </a:r>
            <a:r>
              <a:rPr sz="2400" b="1" dirty="0">
                <a:solidFill>
                  <a:srgbClr val="FF0000"/>
                </a:solidFill>
                <a:latin typeface="Calibri"/>
                <a:cs typeface="Calibri"/>
              </a:rPr>
              <a:t>=</a:t>
            </a:r>
            <a:r>
              <a:rPr sz="2400" b="1" spc="45" dirty="0">
                <a:solidFill>
                  <a:srgbClr val="FF0000"/>
                </a:solidFill>
                <a:latin typeface="Calibri"/>
                <a:cs typeface="Calibri"/>
              </a:rPr>
              <a:t> </a:t>
            </a:r>
            <a:r>
              <a:rPr sz="2400" b="1" spc="-10" dirty="0">
                <a:solidFill>
                  <a:srgbClr val="FF0000"/>
                </a:solidFill>
                <a:latin typeface="Calibri"/>
                <a:cs typeface="Calibri"/>
              </a:rPr>
              <a:t>1.</a:t>
            </a:r>
            <a:endParaRPr sz="2400">
              <a:latin typeface="Calibri"/>
              <a:cs typeface="Calibri"/>
            </a:endParaRPr>
          </a:p>
          <a:p>
            <a:pPr marL="698500" lvl="1" indent="-229235">
              <a:lnSpc>
                <a:spcPts val="2830"/>
              </a:lnSpc>
              <a:buFont typeface="Arial MT"/>
              <a:buChar char="•"/>
              <a:tabLst>
                <a:tab pos="699135" algn="l"/>
              </a:tabLst>
            </a:pPr>
            <a:r>
              <a:rPr sz="2400" spc="20" dirty="0">
                <a:latin typeface="Calibri"/>
                <a:cs typeface="Calibri"/>
              </a:rPr>
              <a:t>S</a:t>
            </a:r>
            <a:r>
              <a:rPr sz="2400" dirty="0">
                <a:latin typeface="Calibri"/>
                <a:cs typeface="Calibri"/>
              </a:rPr>
              <a:t>o</a:t>
            </a:r>
            <a:r>
              <a:rPr sz="2400" spc="-10" dirty="0">
                <a:latin typeface="Calibri"/>
                <a:cs typeface="Calibri"/>
              </a:rPr>
              <a:t> </a:t>
            </a:r>
            <a:r>
              <a:rPr sz="2400" spc="30" dirty="0">
                <a:latin typeface="Calibri"/>
                <a:cs typeface="Calibri"/>
              </a:rPr>
              <a:t>P</a:t>
            </a:r>
            <a:r>
              <a:rPr sz="2400" spc="20" dirty="0">
                <a:latin typeface="Calibri"/>
                <a:cs typeface="Calibri"/>
              </a:rPr>
              <a:t>(</a:t>
            </a:r>
            <a:r>
              <a:rPr sz="2400" spc="10" dirty="0">
                <a:latin typeface="Calibri"/>
                <a:cs typeface="Calibri"/>
              </a:rPr>
              <a:t>n</a:t>
            </a:r>
            <a:r>
              <a:rPr sz="2400" spc="5" dirty="0">
                <a:latin typeface="Calibri"/>
                <a:cs typeface="Calibri"/>
              </a:rPr>
              <a:t>o</a:t>
            </a:r>
            <a:r>
              <a:rPr sz="2400" dirty="0">
                <a:latin typeface="Calibri"/>
                <a:cs typeface="Calibri"/>
              </a:rPr>
              <a:t>t</a:t>
            </a:r>
            <a:r>
              <a:rPr sz="2400" spc="-150" dirty="0">
                <a:latin typeface="Calibri"/>
                <a:cs typeface="Calibri"/>
              </a:rPr>
              <a:t> </a:t>
            </a:r>
            <a:r>
              <a:rPr sz="2400" spc="30" dirty="0">
                <a:latin typeface="Calibri"/>
                <a:cs typeface="Calibri"/>
              </a:rPr>
              <a:t>A</a:t>
            </a:r>
            <a:r>
              <a:rPr sz="2400" dirty="0">
                <a:latin typeface="Calibri"/>
                <a:cs typeface="Calibri"/>
              </a:rPr>
              <a:t>)</a:t>
            </a:r>
            <a:r>
              <a:rPr sz="2400" spc="5" dirty="0">
                <a:latin typeface="Calibri"/>
                <a:cs typeface="Calibri"/>
              </a:rPr>
              <a:t> </a:t>
            </a:r>
            <a:r>
              <a:rPr sz="2400" dirty="0">
                <a:latin typeface="Calibri"/>
                <a:cs typeface="Calibri"/>
              </a:rPr>
              <a:t>=</a:t>
            </a:r>
            <a:r>
              <a:rPr sz="2400" spc="-15" dirty="0">
                <a:latin typeface="Calibri"/>
                <a:cs typeface="Calibri"/>
              </a:rPr>
              <a:t> </a:t>
            </a:r>
            <a:r>
              <a:rPr sz="2400" spc="-20" dirty="0">
                <a:latin typeface="Calibri"/>
                <a:cs typeface="Calibri"/>
              </a:rPr>
              <a:t>1</a:t>
            </a:r>
            <a:r>
              <a:rPr sz="2400" spc="10" dirty="0">
                <a:latin typeface="Calibri"/>
                <a:cs typeface="Calibri"/>
              </a:rPr>
              <a:t>-</a:t>
            </a:r>
            <a:r>
              <a:rPr sz="2400" spc="30" dirty="0">
                <a:latin typeface="Calibri"/>
                <a:cs typeface="Calibri"/>
              </a:rPr>
              <a:t>P</a:t>
            </a:r>
            <a:r>
              <a:rPr sz="2400" spc="15" dirty="0">
                <a:latin typeface="Calibri"/>
                <a:cs typeface="Calibri"/>
              </a:rPr>
              <a:t>(</a:t>
            </a:r>
            <a:r>
              <a:rPr sz="2400" spc="30" dirty="0">
                <a:latin typeface="Calibri"/>
                <a:cs typeface="Calibri"/>
              </a:rPr>
              <a:t>A</a:t>
            </a:r>
            <a:r>
              <a:rPr sz="2400" dirty="0">
                <a:latin typeface="Calibri"/>
                <a:cs typeface="Calibri"/>
              </a:rPr>
              <a:t>)</a:t>
            </a:r>
            <a:endParaRPr sz="2400">
              <a:latin typeface="Calibri"/>
              <a:cs typeface="Calibri"/>
            </a:endParaRPr>
          </a:p>
          <a:p>
            <a:pPr lvl="1">
              <a:lnSpc>
                <a:spcPct val="100000"/>
              </a:lnSpc>
              <a:spcBef>
                <a:spcPts val="60"/>
              </a:spcBef>
              <a:buChar char="•"/>
            </a:pPr>
            <a:endParaRPr sz="2600">
              <a:latin typeface="Calibri"/>
              <a:cs typeface="Calibri"/>
            </a:endParaRPr>
          </a:p>
          <a:p>
            <a:pPr marL="241300" indent="-228600">
              <a:lnSpc>
                <a:spcPct val="100000"/>
              </a:lnSpc>
              <a:buFont typeface="Arial MT"/>
              <a:buChar char="•"/>
              <a:tabLst>
                <a:tab pos="241300" algn="l"/>
              </a:tabLst>
            </a:pPr>
            <a:r>
              <a:rPr sz="2750" dirty="0">
                <a:solidFill>
                  <a:srgbClr val="CC0066"/>
                </a:solidFill>
                <a:latin typeface="Calibri"/>
                <a:cs typeface="Calibri"/>
              </a:rPr>
              <a:t>The</a:t>
            </a:r>
            <a:r>
              <a:rPr sz="2750" spc="95" dirty="0">
                <a:solidFill>
                  <a:srgbClr val="CC0066"/>
                </a:solidFill>
                <a:latin typeface="Calibri"/>
                <a:cs typeface="Calibri"/>
              </a:rPr>
              <a:t> </a:t>
            </a:r>
            <a:r>
              <a:rPr sz="2750" spc="-10" dirty="0">
                <a:solidFill>
                  <a:srgbClr val="CC0066"/>
                </a:solidFill>
                <a:latin typeface="Calibri"/>
                <a:cs typeface="Calibri"/>
              </a:rPr>
              <a:t>sum</a:t>
            </a:r>
            <a:r>
              <a:rPr sz="2750" spc="80" dirty="0">
                <a:solidFill>
                  <a:srgbClr val="CC0066"/>
                </a:solidFill>
                <a:latin typeface="Calibri"/>
                <a:cs typeface="Calibri"/>
              </a:rPr>
              <a:t> </a:t>
            </a:r>
            <a:r>
              <a:rPr sz="2750" spc="25" dirty="0">
                <a:solidFill>
                  <a:srgbClr val="CC0066"/>
                </a:solidFill>
                <a:latin typeface="Calibri"/>
                <a:cs typeface="Calibri"/>
              </a:rPr>
              <a:t>of</a:t>
            </a:r>
            <a:r>
              <a:rPr sz="2750" spc="30" dirty="0">
                <a:solidFill>
                  <a:srgbClr val="CC0066"/>
                </a:solidFill>
                <a:latin typeface="Calibri"/>
                <a:cs typeface="Calibri"/>
              </a:rPr>
              <a:t> </a:t>
            </a:r>
            <a:r>
              <a:rPr sz="2750" spc="-10" dirty="0">
                <a:solidFill>
                  <a:srgbClr val="CC0066"/>
                </a:solidFill>
                <a:latin typeface="Calibri"/>
                <a:cs typeface="Calibri"/>
              </a:rPr>
              <a:t>the</a:t>
            </a:r>
            <a:r>
              <a:rPr sz="2750" spc="100" dirty="0">
                <a:solidFill>
                  <a:srgbClr val="CC0066"/>
                </a:solidFill>
                <a:latin typeface="Calibri"/>
                <a:cs typeface="Calibri"/>
              </a:rPr>
              <a:t> </a:t>
            </a:r>
            <a:r>
              <a:rPr sz="2750" spc="-10" dirty="0">
                <a:solidFill>
                  <a:srgbClr val="CC0066"/>
                </a:solidFill>
                <a:latin typeface="Calibri"/>
                <a:cs typeface="Calibri"/>
              </a:rPr>
              <a:t>probabilities</a:t>
            </a:r>
            <a:r>
              <a:rPr sz="2750" spc="320" dirty="0">
                <a:solidFill>
                  <a:srgbClr val="CC0066"/>
                </a:solidFill>
                <a:latin typeface="Calibri"/>
                <a:cs typeface="Calibri"/>
              </a:rPr>
              <a:t> </a:t>
            </a:r>
            <a:r>
              <a:rPr sz="2750" spc="-10" dirty="0">
                <a:solidFill>
                  <a:srgbClr val="CC0066"/>
                </a:solidFill>
                <a:latin typeface="Calibri"/>
                <a:cs typeface="Calibri"/>
              </a:rPr>
              <a:t>for</a:t>
            </a:r>
            <a:r>
              <a:rPr sz="2750" spc="60" dirty="0">
                <a:solidFill>
                  <a:srgbClr val="CC0066"/>
                </a:solidFill>
                <a:latin typeface="Calibri"/>
                <a:cs typeface="Calibri"/>
              </a:rPr>
              <a:t> </a:t>
            </a:r>
            <a:r>
              <a:rPr sz="2750" dirty="0">
                <a:solidFill>
                  <a:srgbClr val="CC0066"/>
                </a:solidFill>
                <a:latin typeface="Calibri"/>
                <a:cs typeface="Calibri"/>
              </a:rPr>
              <a:t>all</a:t>
            </a:r>
            <a:r>
              <a:rPr sz="2750" spc="15" dirty="0">
                <a:solidFill>
                  <a:srgbClr val="CC0066"/>
                </a:solidFill>
                <a:latin typeface="Calibri"/>
                <a:cs typeface="Calibri"/>
              </a:rPr>
              <a:t> </a:t>
            </a:r>
            <a:r>
              <a:rPr sz="2750" spc="-10" dirty="0">
                <a:solidFill>
                  <a:srgbClr val="CC0066"/>
                </a:solidFill>
                <a:latin typeface="Calibri"/>
                <a:cs typeface="Calibri"/>
              </a:rPr>
              <a:t>simple</a:t>
            </a:r>
            <a:r>
              <a:rPr sz="2750" spc="175" dirty="0">
                <a:solidFill>
                  <a:srgbClr val="CC0066"/>
                </a:solidFill>
                <a:latin typeface="Calibri"/>
                <a:cs typeface="Calibri"/>
              </a:rPr>
              <a:t> </a:t>
            </a:r>
            <a:r>
              <a:rPr sz="2750" spc="-5" dirty="0">
                <a:solidFill>
                  <a:srgbClr val="CC0066"/>
                </a:solidFill>
                <a:latin typeface="Calibri"/>
                <a:cs typeface="Calibri"/>
              </a:rPr>
              <a:t>events</a:t>
            </a:r>
            <a:r>
              <a:rPr sz="2750" spc="170" dirty="0">
                <a:solidFill>
                  <a:srgbClr val="CC0066"/>
                </a:solidFill>
                <a:latin typeface="Calibri"/>
                <a:cs typeface="Calibri"/>
              </a:rPr>
              <a:t> </a:t>
            </a:r>
            <a:r>
              <a:rPr sz="2750" spc="-10" dirty="0">
                <a:solidFill>
                  <a:srgbClr val="CC0066"/>
                </a:solidFill>
                <a:latin typeface="Calibri"/>
                <a:cs typeface="Calibri"/>
              </a:rPr>
              <a:t>in</a:t>
            </a:r>
            <a:r>
              <a:rPr sz="2750" spc="15" dirty="0">
                <a:solidFill>
                  <a:srgbClr val="CC0066"/>
                </a:solidFill>
                <a:latin typeface="Calibri"/>
                <a:cs typeface="Calibri"/>
              </a:rPr>
              <a:t> </a:t>
            </a:r>
            <a:r>
              <a:rPr sz="2750" spc="10" dirty="0">
                <a:solidFill>
                  <a:srgbClr val="CC0066"/>
                </a:solidFill>
                <a:latin typeface="Calibri"/>
                <a:cs typeface="Calibri"/>
              </a:rPr>
              <a:t>S</a:t>
            </a:r>
            <a:r>
              <a:rPr sz="2750" spc="55" dirty="0">
                <a:solidFill>
                  <a:srgbClr val="CC0066"/>
                </a:solidFill>
                <a:latin typeface="Calibri"/>
                <a:cs typeface="Calibri"/>
              </a:rPr>
              <a:t> </a:t>
            </a:r>
            <a:r>
              <a:rPr sz="2750" spc="-10" dirty="0">
                <a:solidFill>
                  <a:srgbClr val="CC0066"/>
                </a:solidFill>
                <a:latin typeface="Calibri"/>
                <a:cs typeface="Calibri"/>
              </a:rPr>
              <a:t>equals</a:t>
            </a:r>
            <a:r>
              <a:rPr sz="2750" spc="170" dirty="0">
                <a:solidFill>
                  <a:srgbClr val="CC0066"/>
                </a:solidFill>
                <a:latin typeface="Calibri"/>
                <a:cs typeface="Calibri"/>
              </a:rPr>
              <a:t> </a:t>
            </a:r>
            <a:r>
              <a:rPr sz="2750" spc="15" dirty="0">
                <a:solidFill>
                  <a:srgbClr val="CC0066"/>
                </a:solidFill>
                <a:latin typeface="Calibri"/>
                <a:cs typeface="Calibri"/>
              </a:rPr>
              <a:t>1.</a:t>
            </a:r>
            <a:endParaRPr sz="2750">
              <a:latin typeface="Calibri"/>
              <a:cs typeface="Calibri"/>
            </a:endParaRPr>
          </a:p>
        </p:txBody>
      </p:sp>
      <p:grpSp>
        <p:nvGrpSpPr>
          <p:cNvPr id="11" name="object 11"/>
          <p:cNvGrpSpPr/>
          <p:nvPr/>
        </p:nvGrpSpPr>
        <p:grpSpPr>
          <a:xfrm>
            <a:off x="8763000" y="133350"/>
            <a:ext cx="1828800" cy="1600200"/>
            <a:chOff x="8763000" y="133350"/>
            <a:chExt cx="1828800" cy="1600200"/>
          </a:xfrm>
        </p:grpSpPr>
        <p:sp>
          <p:nvSpPr>
            <p:cNvPr id="12" name="object 12"/>
            <p:cNvSpPr/>
            <p:nvPr/>
          </p:nvSpPr>
          <p:spPr>
            <a:xfrm>
              <a:off x="8839200" y="209549"/>
              <a:ext cx="1752600" cy="1524000"/>
            </a:xfrm>
            <a:custGeom>
              <a:avLst/>
              <a:gdLst/>
              <a:ahLst/>
              <a:cxnLst/>
              <a:rect l="l" t="t" r="r" b="b"/>
              <a:pathLst>
                <a:path w="1752600" h="1524000">
                  <a:moveTo>
                    <a:pt x="1752600" y="0"/>
                  </a:moveTo>
                  <a:lnTo>
                    <a:pt x="0" y="0"/>
                  </a:lnTo>
                  <a:lnTo>
                    <a:pt x="0" y="1447800"/>
                  </a:lnTo>
                  <a:lnTo>
                    <a:pt x="0" y="1524000"/>
                  </a:lnTo>
                  <a:lnTo>
                    <a:pt x="1752600" y="1524000"/>
                  </a:lnTo>
                  <a:lnTo>
                    <a:pt x="1752600" y="1447800"/>
                  </a:lnTo>
                  <a:lnTo>
                    <a:pt x="1752600" y="0"/>
                  </a:lnTo>
                  <a:close/>
                </a:path>
              </a:pathLst>
            </a:custGeom>
            <a:solidFill>
              <a:srgbClr val="E7E6E6"/>
            </a:solidFill>
          </p:spPr>
          <p:txBody>
            <a:bodyPr wrap="square" lIns="0" tIns="0" rIns="0" bIns="0" rtlCol="0"/>
            <a:lstStyle/>
            <a:p>
              <a:endParaRPr/>
            </a:p>
          </p:txBody>
        </p:sp>
        <p:sp>
          <p:nvSpPr>
            <p:cNvPr id="13" name="object 13"/>
            <p:cNvSpPr/>
            <p:nvPr/>
          </p:nvSpPr>
          <p:spPr>
            <a:xfrm>
              <a:off x="8763000" y="133350"/>
              <a:ext cx="1752600" cy="1524000"/>
            </a:xfrm>
            <a:custGeom>
              <a:avLst/>
              <a:gdLst/>
              <a:ahLst/>
              <a:cxnLst/>
              <a:rect l="l" t="t" r="r" b="b"/>
              <a:pathLst>
                <a:path w="1752600" h="1524000">
                  <a:moveTo>
                    <a:pt x="1752600" y="0"/>
                  </a:moveTo>
                  <a:lnTo>
                    <a:pt x="0" y="0"/>
                  </a:lnTo>
                  <a:lnTo>
                    <a:pt x="0" y="1524000"/>
                  </a:lnTo>
                  <a:lnTo>
                    <a:pt x="1752600" y="1524000"/>
                  </a:lnTo>
                  <a:lnTo>
                    <a:pt x="1752600" y="0"/>
                  </a:lnTo>
                  <a:close/>
                </a:path>
              </a:pathLst>
            </a:custGeom>
            <a:solidFill>
              <a:srgbClr val="F4EBC5"/>
            </a:solidFill>
          </p:spPr>
          <p:txBody>
            <a:bodyPr wrap="square" lIns="0" tIns="0" rIns="0" bIns="0" rtlCol="0"/>
            <a:lstStyle/>
            <a:p>
              <a:endParaRPr/>
            </a:p>
          </p:txBody>
        </p:sp>
        <p:pic>
          <p:nvPicPr>
            <p:cNvPr id="14" name="object 14"/>
            <p:cNvPicPr/>
            <p:nvPr/>
          </p:nvPicPr>
          <p:blipFill>
            <a:blip r:embed="rId8" cstate="print"/>
            <a:stretch>
              <a:fillRect/>
            </a:stretch>
          </p:blipFill>
          <p:spPr>
            <a:xfrm>
              <a:off x="8877300" y="247650"/>
              <a:ext cx="1524000" cy="1295400"/>
            </a:xfrm>
            <a:prstGeom prst="rect">
              <a:avLst/>
            </a:prstGeom>
          </p:spPr>
        </p:pic>
        <p:sp>
          <p:nvSpPr>
            <p:cNvPr id="15" name="object 15"/>
            <p:cNvSpPr/>
            <p:nvPr/>
          </p:nvSpPr>
          <p:spPr>
            <a:xfrm>
              <a:off x="8872601" y="242823"/>
              <a:ext cx="1533525" cy="1304925"/>
            </a:xfrm>
            <a:custGeom>
              <a:avLst/>
              <a:gdLst/>
              <a:ahLst/>
              <a:cxnLst/>
              <a:rect l="l" t="t" r="r" b="b"/>
              <a:pathLst>
                <a:path w="1533525" h="1304925">
                  <a:moveTo>
                    <a:pt x="0" y="1304925"/>
                  </a:moveTo>
                  <a:lnTo>
                    <a:pt x="1533525" y="1304925"/>
                  </a:lnTo>
                  <a:lnTo>
                    <a:pt x="1533525" y="0"/>
                  </a:lnTo>
                  <a:lnTo>
                    <a:pt x="0" y="0"/>
                  </a:lnTo>
                  <a:lnTo>
                    <a:pt x="0" y="1304925"/>
                  </a:lnTo>
                  <a:close/>
                </a:path>
              </a:pathLst>
            </a:custGeom>
            <a:ln w="9525">
              <a:solidFill>
                <a:srgbClr val="CC0066"/>
              </a:solidFill>
            </a:ln>
          </p:spPr>
          <p:txBody>
            <a:bodyPr wrap="square" lIns="0" tIns="0" rIns="0" bIns="0" rtlCol="0"/>
            <a:lstStyle/>
            <a:p>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7810" y="305435"/>
            <a:ext cx="2291715" cy="701040"/>
          </a:xfrm>
          <a:prstGeom prst="rect">
            <a:avLst/>
          </a:prstGeom>
        </p:spPr>
        <p:txBody>
          <a:bodyPr vert="horz" wrap="square" lIns="0" tIns="16510" rIns="0" bIns="0" rtlCol="0">
            <a:spAutoFit/>
          </a:bodyPr>
          <a:lstStyle/>
          <a:p>
            <a:pPr marL="12700">
              <a:lnSpc>
                <a:spcPct val="100000"/>
              </a:lnSpc>
              <a:spcBef>
                <a:spcPts val="130"/>
              </a:spcBef>
            </a:pPr>
            <a:r>
              <a:rPr sz="4400" spc="10" dirty="0">
                <a:latin typeface="Calibri Light"/>
                <a:cs typeface="Calibri Light"/>
              </a:rPr>
              <a:t>E</a:t>
            </a:r>
            <a:r>
              <a:rPr sz="4400" spc="-35" dirty="0">
                <a:latin typeface="Calibri Light"/>
                <a:cs typeface="Calibri Light"/>
              </a:rPr>
              <a:t>x</a:t>
            </a:r>
            <a:r>
              <a:rPr sz="4400" spc="20" dirty="0">
                <a:latin typeface="Calibri Light"/>
                <a:cs typeface="Calibri Light"/>
              </a:rPr>
              <a:t>a</a:t>
            </a:r>
            <a:r>
              <a:rPr sz="4400" spc="-40" dirty="0">
                <a:latin typeface="Calibri Light"/>
                <a:cs typeface="Calibri Light"/>
              </a:rPr>
              <a:t>mp</a:t>
            </a:r>
            <a:r>
              <a:rPr sz="4400" spc="-75" dirty="0">
                <a:latin typeface="Calibri Light"/>
                <a:cs typeface="Calibri Light"/>
              </a:rPr>
              <a:t>l</a:t>
            </a:r>
            <a:r>
              <a:rPr sz="4400" spc="10" dirty="0">
                <a:latin typeface="Calibri Light"/>
                <a:cs typeface="Calibri Light"/>
              </a:rPr>
              <a:t>e</a:t>
            </a:r>
            <a:r>
              <a:rPr sz="4400" spc="-260" dirty="0">
                <a:latin typeface="Calibri Light"/>
                <a:cs typeface="Calibri Light"/>
              </a:rPr>
              <a:t> </a:t>
            </a:r>
            <a:r>
              <a:rPr sz="4400" spc="15" dirty="0">
                <a:latin typeface="Calibri Light"/>
                <a:cs typeface="Calibri Light"/>
              </a:rPr>
              <a:t>1</a:t>
            </a:r>
            <a:endParaRPr sz="4400">
              <a:latin typeface="Calibri Light"/>
              <a:cs typeface="Calibri Light"/>
            </a:endParaRPr>
          </a:p>
        </p:txBody>
      </p:sp>
      <p:sp>
        <p:nvSpPr>
          <p:cNvPr id="3" name="object 3"/>
          <p:cNvSpPr txBox="1"/>
          <p:nvPr/>
        </p:nvSpPr>
        <p:spPr>
          <a:xfrm>
            <a:off x="2471420" y="1711705"/>
            <a:ext cx="7819390" cy="956310"/>
          </a:xfrm>
          <a:prstGeom prst="rect">
            <a:avLst/>
          </a:prstGeom>
        </p:spPr>
        <p:txBody>
          <a:bodyPr vert="horz" wrap="square" lIns="0" tIns="72390" rIns="0" bIns="0" rtlCol="0">
            <a:spAutoFit/>
          </a:bodyPr>
          <a:lstStyle/>
          <a:p>
            <a:pPr marL="60325" marR="5080" indent="-47625">
              <a:lnSpc>
                <a:spcPts val="3450"/>
              </a:lnSpc>
              <a:spcBef>
                <a:spcPts val="570"/>
              </a:spcBef>
            </a:pPr>
            <a:r>
              <a:rPr sz="3200" spc="-55" dirty="0">
                <a:latin typeface="Calibri"/>
                <a:cs typeface="Calibri"/>
              </a:rPr>
              <a:t>Toss</a:t>
            </a:r>
            <a:r>
              <a:rPr sz="3200" spc="-40" dirty="0">
                <a:latin typeface="Calibri"/>
                <a:cs typeface="Calibri"/>
              </a:rPr>
              <a:t> </a:t>
            </a:r>
            <a:r>
              <a:rPr sz="3200" spc="10" dirty="0">
                <a:latin typeface="Calibri"/>
                <a:cs typeface="Calibri"/>
              </a:rPr>
              <a:t>a</a:t>
            </a:r>
            <a:r>
              <a:rPr sz="3200" spc="-25" dirty="0">
                <a:latin typeface="Calibri"/>
                <a:cs typeface="Calibri"/>
              </a:rPr>
              <a:t> </a:t>
            </a:r>
            <a:r>
              <a:rPr sz="3200" spc="-5" dirty="0">
                <a:latin typeface="Calibri"/>
                <a:cs typeface="Calibri"/>
              </a:rPr>
              <a:t>fair</a:t>
            </a:r>
            <a:r>
              <a:rPr sz="3200" spc="-40" dirty="0">
                <a:latin typeface="Calibri"/>
                <a:cs typeface="Calibri"/>
              </a:rPr>
              <a:t> </a:t>
            </a:r>
            <a:r>
              <a:rPr sz="3200" spc="10" dirty="0">
                <a:latin typeface="Calibri"/>
                <a:cs typeface="Calibri"/>
              </a:rPr>
              <a:t>coin</a:t>
            </a:r>
            <a:r>
              <a:rPr sz="3200" spc="-90" dirty="0">
                <a:latin typeface="Calibri"/>
                <a:cs typeface="Calibri"/>
              </a:rPr>
              <a:t> </a:t>
            </a:r>
            <a:r>
              <a:rPr sz="3200" dirty="0">
                <a:latin typeface="Calibri"/>
                <a:cs typeface="Calibri"/>
              </a:rPr>
              <a:t>twice.</a:t>
            </a:r>
            <a:r>
              <a:rPr sz="3200" spc="30" dirty="0">
                <a:latin typeface="Calibri"/>
                <a:cs typeface="Calibri"/>
              </a:rPr>
              <a:t> </a:t>
            </a:r>
            <a:r>
              <a:rPr sz="3200" spc="20" dirty="0">
                <a:latin typeface="Calibri"/>
                <a:cs typeface="Calibri"/>
              </a:rPr>
              <a:t>What</a:t>
            </a:r>
            <a:r>
              <a:rPr sz="3200" spc="-155" dirty="0">
                <a:latin typeface="Calibri"/>
                <a:cs typeface="Calibri"/>
              </a:rPr>
              <a:t> </a:t>
            </a:r>
            <a:r>
              <a:rPr sz="3200" spc="5" dirty="0">
                <a:latin typeface="Calibri"/>
                <a:cs typeface="Calibri"/>
              </a:rPr>
              <a:t>is</a:t>
            </a:r>
            <a:r>
              <a:rPr sz="3200" spc="-30" dirty="0">
                <a:latin typeface="Calibri"/>
                <a:cs typeface="Calibri"/>
              </a:rPr>
              <a:t> </a:t>
            </a:r>
            <a:r>
              <a:rPr sz="3200" spc="10" dirty="0">
                <a:latin typeface="Calibri"/>
                <a:cs typeface="Calibri"/>
              </a:rPr>
              <a:t>the</a:t>
            </a:r>
            <a:r>
              <a:rPr sz="3200" spc="-5" dirty="0">
                <a:latin typeface="Calibri"/>
                <a:cs typeface="Calibri"/>
              </a:rPr>
              <a:t> </a:t>
            </a:r>
            <a:r>
              <a:rPr sz="3200" spc="10" dirty="0">
                <a:latin typeface="Calibri"/>
                <a:cs typeface="Calibri"/>
              </a:rPr>
              <a:t>probability</a:t>
            </a:r>
            <a:r>
              <a:rPr sz="3200" spc="-235" dirty="0">
                <a:latin typeface="Calibri"/>
                <a:cs typeface="Calibri"/>
              </a:rPr>
              <a:t> </a:t>
            </a:r>
            <a:r>
              <a:rPr sz="3200" spc="20" dirty="0">
                <a:latin typeface="Calibri"/>
                <a:cs typeface="Calibri"/>
              </a:rPr>
              <a:t>of </a:t>
            </a:r>
            <a:r>
              <a:rPr sz="3200" spc="-710" dirty="0">
                <a:latin typeface="Calibri"/>
                <a:cs typeface="Calibri"/>
              </a:rPr>
              <a:t> </a:t>
            </a:r>
            <a:r>
              <a:rPr sz="3200" spc="15" dirty="0">
                <a:latin typeface="Calibri"/>
                <a:cs typeface="Calibri"/>
              </a:rPr>
              <a:t>observing</a:t>
            </a:r>
            <a:r>
              <a:rPr sz="3200" spc="-150" dirty="0">
                <a:latin typeface="Calibri"/>
                <a:cs typeface="Calibri"/>
              </a:rPr>
              <a:t> </a:t>
            </a:r>
            <a:r>
              <a:rPr sz="3200" spc="20" dirty="0">
                <a:latin typeface="Calibri"/>
                <a:cs typeface="Calibri"/>
              </a:rPr>
              <a:t>at</a:t>
            </a:r>
            <a:r>
              <a:rPr sz="3200" spc="-80" dirty="0">
                <a:latin typeface="Calibri"/>
                <a:cs typeface="Calibri"/>
              </a:rPr>
              <a:t> </a:t>
            </a:r>
            <a:r>
              <a:rPr sz="3200" spc="10" dirty="0">
                <a:latin typeface="Calibri"/>
                <a:cs typeface="Calibri"/>
              </a:rPr>
              <a:t>least</a:t>
            </a:r>
            <a:r>
              <a:rPr sz="3200" spc="-80" dirty="0">
                <a:latin typeface="Calibri"/>
                <a:cs typeface="Calibri"/>
              </a:rPr>
              <a:t> </a:t>
            </a:r>
            <a:r>
              <a:rPr sz="3200" spc="30" dirty="0">
                <a:latin typeface="Calibri"/>
                <a:cs typeface="Calibri"/>
              </a:rPr>
              <a:t>one</a:t>
            </a:r>
            <a:r>
              <a:rPr sz="3200" spc="-80" dirty="0">
                <a:latin typeface="Calibri"/>
                <a:cs typeface="Calibri"/>
              </a:rPr>
              <a:t> </a:t>
            </a:r>
            <a:r>
              <a:rPr sz="3200" spc="20" dirty="0">
                <a:latin typeface="Calibri"/>
                <a:cs typeface="Calibri"/>
              </a:rPr>
              <a:t>head?</a:t>
            </a:r>
            <a:endParaRPr sz="3200">
              <a:latin typeface="Calibri"/>
              <a:cs typeface="Calibri"/>
            </a:endParaRPr>
          </a:p>
        </p:txBody>
      </p:sp>
      <p:grpSp>
        <p:nvGrpSpPr>
          <p:cNvPr id="4" name="object 4"/>
          <p:cNvGrpSpPr/>
          <p:nvPr/>
        </p:nvGrpSpPr>
        <p:grpSpPr>
          <a:xfrm>
            <a:off x="4333938" y="3648138"/>
            <a:ext cx="638175" cy="476884"/>
            <a:chOff x="4333938" y="3648138"/>
            <a:chExt cx="638175" cy="476884"/>
          </a:xfrm>
        </p:grpSpPr>
        <p:sp>
          <p:nvSpPr>
            <p:cNvPr id="5" name="object 5"/>
            <p:cNvSpPr/>
            <p:nvPr/>
          </p:nvSpPr>
          <p:spPr>
            <a:xfrm>
              <a:off x="4410075" y="3724909"/>
              <a:ext cx="561975" cy="400050"/>
            </a:xfrm>
            <a:custGeom>
              <a:avLst/>
              <a:gdLst/>
              <a:ahLst/>
              <a:cxnLst/>
              <a:rect l="l" t="t" r="r" b="b"/>
              <a:pathLst>
                <a:path w="561975" h="400050">
                  <a:moveTo>
                    <a:pt x="561975" y="0"/>
                  </a:moveTo>
                  <a:lnTo>
                    <a:pt x="471551" y="0"/>
                  </a:lnTo>
                  <a:lnTo>
                    <a:pt x="471551" y="13970"/>
                  </a:lnTo>
                  <a:lnTo>
                    <a:pt x="471551" y="27940"/>
                  </a:lnTo>
                  <a:lnTo>
                    <a:pt x="471551" y="308610"/>
                  </a:lnTo>
                  <a:lnTo>
                    <a:pt x="28575" y="308610"/>
                  </a:lnTo>
                  <a:lnTo>
                    <a:pt x="14351" y="308610"/>
                  </a:lnTo>
                  <a:lnTo>
                    <a:pt x="0" y="308610"/>
                  </a:lnTo>
                  <a:lnTo>
                    <a:pt x="0" y="370840"/>
                  </a:lnTo>
                  <a:lnTo>
                    <a:pt x="0" y="400050"/>
                  </a:lnTo>
                  <a:lnTo>
                    <a:pt x="561975" y="400050"/>
                  </a:lnTo>
                  <a:lnTo>
                    <a:pt x="561975" y="370840"/>
                  </a:lnTo>
                  <a:lnTo>
                    <a:pt x="561975" y="27940"/>
                  </a:lnTo>
                  <a:lnTo>
                    <a:pt x="561975" y="0"/>
                  </a:lnTo>
                  <a:close/>
                </a:path>
              </a:pathLst>
            </a:custGeom>
            <a:solidFill>
              <a:srgbClr val="E7E6E6"/>
            </a:solidFill>
          </p:spPr>
          <p:txBody>
            <a:bodyPr wrap="square" lIns="0" tIns="0" rIns="0" bIns="0" rtlCol="0"/>
            <a:lstStyle/>
            <a:p>
              <a:endParaRPr/>
            </a:p>
          </p:txBody>
        </p:sp>
        <p:sp>
          <p:nvSpPr>
            <p:cNvPr id="6" name="object 6"/>
            <p:cNvSpPr/>
            <p:nvPr/>
          </p:nvSpPr>
          <p:spPr>
            <a:xfrm>
              <a:off x="4348226" y="3662426"/>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7" name="object 7"/>
            <p:cNvSpPr/>
            <p:nvPr/>
          </p:nvSpPr>
          <p:spPr>
            <a:xfrm>
              <a:off x="4348226" y="3662426"/>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8" name="object 8"/>
          <p:cNvSpPr txBox="1"/>
          <p:nvPr/>
        </p:nvSpPr>
        <p:spPr>
          <a:xfrm>
            <a:off x="4530978" y="3676586"/>
            <a:ext cx="17018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H</a:t>
            </a:r>
            <a:endParaRPr sz="1800">
              <a:latin typeface="Calibri"/>
              <a:cs typeface="Calibri"/>
            </a:endParaRPr>
          </a:p>
        </p:txBody>
      </p:sp>
      <p:grpSp>
        <p:nvGrpSpPr>
          <p:cNvPr id="9" name="object 9"/>
          <p:cNvGrpSpPr/>
          <p:nvPr/>
        </p:nvGrpSpPr>
        <p:grpSpPr>
          <a:xfrm>
            <a:off x="2581338" y="3838638"/>
            <a:ext cx="1781175" cy="591185"/>
            <a:chOff x="2581338" y="3838638"/>
            <a:chExt cx="1781175" cy="591185"/>
          </a:xfrm>
        </p:grpSpPr>
        <p:sp>
          <p:nvSpPr>
            <p:cNvPr id="10" name="object 10"/>
            <p:cNvSpPr/>
            <p:nvPr/>
          </p:nvSpPr>
          <p:spPr>
            <a:xfrm>
              <a:off x="3129026" y="3852926"/>
              <a:ext cx="1219200" cy="304800"/>
            </a:xfrm>
            <a:custGeom>
              <a:avLst/>
              <a:gdLst/>
              <a:ahLst/>
              <a:cxnLst/>
              <a:rect l="l" t="t" r="r" b="b"/>
              <a:pathLst>
                <a:path w="1219200" h="304800">
                  <a:moveTo>
                    <a:pt x="0" y="304800"/>
                  </a:moveTo>
                  <a:lnTo>
                    <a:pt x="1219073" y="0"/>
                  </a:lnTo>
                </a:path>
              </a:pathLst>
            </a:custGeom>
            <a:ln w="28575">
              <a:solidFill>
                <a:srgbClr val="CC0066"/>
              </a:solidFill>
            </a:ln>
          </p:spPr>
          <p:txBody>
            <a:bodyPr wrap="square" lIns="0" tIns="0" rIns="0" bIns="0" rtlCol="0"/>
            <a:lstStyle/>
            <a:p>
              <a:endParaRPr/>
            </a:p>
          </p:txBody>
        </p:sp>
        <p:sp>
          <p:nvSpPr>
            <p:cNvPr id="11" name="object 11"/>
            <p:cNvSpPr/>
            <p:nvPr/>
          </p:nvSpPr>
          <p:spPr>
            <a:xfrm>
              <a:off x="2657475" y="4029709"/>
              <a:ext cx="561975" cy="400050"/>
            </a:xfrm>
            <a:custGeom>
              <a:avLst/>
              <a:gdLst/>
              <a:ahLst/>
              <a:cxnLst/>
              <a:rect l="l" t="t" r="r" b="b"/>
              <a:pathLst>
                <a:path w="561975" h="400050">
                  <a:moveTo>
                    <a:pt x="561975" y="0"/>
                  </a:moveTo>
                  <a:lnTo>
                    <a:pt x="471551" y="0"/>
                  </a:lnTo>
                  <a:lnTo>
                    <a:pt x="471551" y="13970"/>
                  </a:lnTo>
                  <a:lnTo>
                    <a:pt x="471551" y="27940"/>
                  </a:lnTo>
                  <a:lnTo>
                    <a:pt x="471551" y="308610"/>
                  </a:lnTo>
                  <a:lnTo>
                    <a:pt x="28575" y="308610"/>
                  </a:lnTo>
                  <a:lnTo>
                    <a:pt x="14351" y="308610"/>
                  </a:lnTo>
                  <a:lnTo>
                    <a:pt x="0" y="308610"/>
                  </a:lnTo>
                  <a:lnTo>
                    <a:pt x="0" y="370840"/>
                  </a:lnTo>
                  <a:lnTo>
                    <a:pt x="0" y="400050"/>
                  </a:lnTo>
                  <a:lnTo>
                    <a:pt x="561975" y="400050"/>
                  </a:lnTo>
                  <a:lnTo>
                    <a:pt x="561975" y="370840"/>
                  </a:lnTo>
                  <a:lnTo>
                    <a:pt x="561975" y="27940"/>
                  </a:lnTo>
                  <a:lnTo>
                    <a:pt x="561975" y="0"/>
                  </a:lnTo>
                  <a:close/>
                </a:path>
              </a:pathLst>
            </a:custGeom>
            <a:solidFill>
              <a:srgbClr val="E7E6E6"/>
            </a:solidFill>
          </p:spPr>
          <p:txBody>
            <a:bodyPr wrap="square" lIns="0" tIns="0" rIns="0" bIns="0" rtlCol="0"/>
            <a:lstStyle/>
            <a:p>
              <a:endParaRPr/>
            </a:p>
          </p:txBody>
        </p:sp>
        <p:sp>
          <p:nvSpPr>
            <p:cNvPr id="12" name="object 12"/>
            <p:cNvSpPr/>
            <p:nvPr/>
          </p:nvSpPr>
          <p:spPr>
            <a:xfrm>
              <a:off x="2595626" y="3967226"/>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13" name="object 13"/>
            <p:cNvSpPr/>
            <p:nvPr/>
          </p:nvSpPr>
          <p:spPr>
            <a:xfrm>
              <a:off x="2595626" y="3967226"/>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14" name="object 14"/>
          <p:cNvSpPr txBox="1"/>
          <p:nvPr/>
        </p:nvSpPr>
        <p:spPr>
          <a:xfrm>
            <a:off x="2519045" y="3228657"/>
            <a:ext cx="1045844" cy="391795"/>
          </a:xfrm>
          <a:prstGeom prst="rect">
            <a:avLst/>
          </a:prstGeom>
        </p:spPr>
        <p:txBody>
          <a:bodyPr vert="horz" wrap="square" lIns="0" tIns="12700" rIns="0" bIns="0" rtlCol="0">
            <a:spAutoFit/>
          </a:bodyPr>
          <a:lstStyle/>
          <a:p>
            <a:pPr marL="12700">
              <a:lnSpc>
                <a:spcPct val="100000"/>
              </a:lnSpc>
              <a:spcBef>
                <a:spcPts val="100"/>
              </a:spcBef>
            </a:pPr>
            <a:r>
              <a:rPr sz="2400" spc="-40" dirty="0">
                <a:solidFill>
                  <a:srgbClr val="339933"/>
                </a:solidFill>
                <a:latin typeface="Times New Roman"/>
                <a:cs typeface="Times New Roman"/>
              </a:rPr>
              <a:t>1st</a:t>
            </a:r>
            <a:r>
              <a:rPr sz="2400" spc="5" dirty="0">
                <a:solidFill>
                  <a:srgbClr val="339933"/>
                </a:solidFill>
                <a:latin typeface="Times New Roman"/>
                <a:cs typeface="Times New Roman"/>
              </a:rPr>
              <a:t> </a:t>
            </a:r>
            <a:r>
              <a:rPr sz="2400" spc="-5" dirty="0">
                <a:solidFill>
                  <a:srgbClr val="339933"/>
                </a:solidFill>
                <a:latin typeface="Times New Roman"/>
                <a:cs typeface="Times New Roman"/>
              </a:rPr>
              <a:t>Coin</a:t>
            </a:r>
            <a:endParaRPr sz="2400">
              <a:latin typeface="Times New Roman"/>
              <a:cs typeface="Times New Roman"/>
            </a:endParaRPr>
          </a:p>
        </p:txBody>
      </p:sp>
      <p:sp>
        <p:nvSpPr>
          <p:cNvPr id="15" name="object 15"/>
          <p:cNvSpPr txBox="1"/>
          <p:nvPr/>
        </p:nvSpPr>
        <p:spPr>
          <a:xfrm>
            <a:off x="3920092" y="3228657"/>
            <a:ext cx="1150620" cy="391795"/>
          </a:xfrm>
          <a:prstGeom prst="rect">
            <a:avLst/>
          </a:prstGeom>
        </p:spPr>
        <p:txBody>
          <a:bodyPr vert="horz" wrap="square" lIns="0" tIns="12700" rIns="0" bIns="0" rtlCol="0">
            <a:spAutoFit/>
          </a:bodyPr>
          <a:lstStyle/>
          <a:p>
            <a:pPr marL="12700">
              <a:lnSpc>
                <a:spcPct val="100000"/>
              </a:lnSpc>
              <a:spcBef>
                <a:spcPts val="100"/>
              </a:spcBef>
            </a:pPr>
            <a:r>
              <a:rPr sz="2400" spc="-25" dirty="0">
                <a:solidFill>
                  <a:srgbClr val="339933"/>
                </a:solidFill>
                <a:latin typeface="Times New Roman"/>
                <a:cs typeface="Times New Roman"/>
              </a:rPr>
              <a:t>2nd</a:t>
            </a:r>
            <a:r>
              <a:rPr sz="2400" spc="-15" dirty="0">
                <a:solidFill>
                  <a:srgbClr val="339933"/>
                </a:solidFill>
                <a:latin typeface="Times New Roman"/>
                <a:cs typeface="Times New Roman"/>
              </a:rPr>
              <a:t> </a:t>
            </a:r>
            <a:r>
              <a:rPr sz="2400" spc="-5" dirty="0">
                <a:solidFill>
                  <a:srgbClr val="339933"/>
                </a:solidFill>
                <a:latin typeface="Times New Roman"/>
                <a:cs typeface="Times New Roman"/>
              </a:rPr>
              <a:t>Coin</a:t>
            </a:r>
            <a:endParaRPr sz="2400">
              <a:latin typeface="Times New Roman"/>
              <a:cs typeface="Times New Roman"/>
            </a:endParaRPr>
          </a:p>
        </p:txBody>
      </p:sp>
      <p:sp>
        <p:nvSpPr>
          <p:cNvPr id="16" name="object 16"/>
          <p:cNvSpPr/>
          <p:nvPr/>
        </p:nvSpPr>
        <p:spPr>
          <a:xfrm>
            <a:off x="2529839" y="3569970"/>
            <a:ext cx="3105150" cy="19050"/>
          </a:xfrm>
          <a:custGeom>
            <a:avLst/>
            <a:gdLst/>
            <a:ahLst/>
            <a:cxnLst/>
            <a:rect l="l" t="t" r="r" b="b"/>
            <a:pathLst>
              <a:path w="3105150" h="19050">
                <a:moveTo>
                  <a:pt x="3105150" y="0"/>
                </a:moveTo>
                <a:lnTo>
                  <a:pt x="0" y="0"/>
                </a:lnTo>
                <a:lnTo>
                  <a:pt x="0" y="19050"/>
                </a:lnTo>
                <a:lnTo>
                  <a:pt x="3105150" y="19050"/>
                </a:lnTo>
                <a:lnTo>
                  <a:pt x="3105150" y="0"/>
                </a:lnTo>
                <a:close/>
              </a:path>
            </a:pathLst>
          </a:custGeom>
          <a:solidFill>
            <a:srgbClr val="339933"/>
          </a:solidFill>
        </p:spPr>
        <p:txBody>
          <a:bodyPr wrap="square" lIns="0" tIns="0" rIns="0" bIns="0" rtlCol="0"/>
          <a:lstStyle/>
          <a:p>
            <a:endParaRPr/>
          </a:p>
        </p:txBody>
      </p:sp>
      <p:sp>
        <p:nvSpPr>
          <p:cNvPr id="17" name="object 17"/>
          <p:cNvSpPr txBox="1"/>
          <p:nvPr/>
        </p:nvSpPr>
        <p:spPr>
          <a:xfrm>
            <a:off x="5409853" y="3228657"/>
            <a:ext cx="1628139" cy="391795"/>
          </a:xfrm>
          <a:prstGeom prst="rect">
            <a:avLst/>
          </a:prstGeom>
        </p:spPr>
        <p:txBody>
          <a:bodyPr vert="horz" wrap="square" lIns="0" tIns="12700" rIns="0" bIns="0" rtlCol="0">
            <a:spAutoFit/>
          </a:bodyPr>
          <a:lstStyle/>
          <a:p>
            <a:pPr marL="38100">
              <a:lnSpc>
                <a:spcPct val="100000"/>
              </a:lnSpc>
              <a:spcBef>
                <a:spcPts val="100"/>
              </a:spcBef>
              <a:tabLst>
                <a:tab pos="963294" algn="l"/>
              </a:tabLst>
            </a:pPr>
            <a:r>
              <a:rPr sz="2400" spc="10" dirty="0">
                <a:solidFill>
                  <a:srgbClr val="339933"/>
                </a:solidFill>
                <a:latin typeface="Times New Roman"/>
                <a:cs typeface="Times New Roman"/>
              </a:rPr>
              <a:t>E</a:t>
            </a:r>
            <a:r>
              <a:rPr sz="2325" i="1" u="sng" spc="15" baseline="-19713" dirty="0">
                <a:solidFill>
                  <a:srgbClr val="339933"/>
                </a:solidFill>
                <a:uFill>
                  <a:solidFill>
                    <a:srgbClr val="339933"/>
                  </a:solidFill>
                </a:uFill>
                <a:latin typeface="Times New Roman"/>
                <a:cs typeface="Times New Roman"/>
              </a:rPr>
              <a:t>i</a:t>
            </a:r>
            <a:r>
              <a:rPr sz="1550" i="1" u="sng" spc="10" dirty="0">
                <a:solidFill>
                  <a:srgbClr val="339933"/>
                </a:solidFill>
                <a:uFill>
                  <a:solidFill>
                    <a:srgbClr val="339933"/>
                  </a:solidFill>
                </a:uFill>
                <a:latin typeface="Times New Roman"/>
                <a:cs typeface="Times New Roman"/>
              </a:rPr>
              <a:t>	</a:t>
            </a:r>
            <a:r>
              <a:rPr sz="2400" u="sng" spc="15" dirty="0">
                <a:solidFill>
                  <a:srgbClr val="339933"/>
                </a:solidFill>
                <a:uFill>
                  <a:solidFill>
                    <a:srgbClr val="339933"/>
                  </a:solidFill>
                </a:uFill>
                <a:latin typeface="Times New Roman"/>
                <a:cs typeface="Times New Roman"/>
              </a:rPr>
              <a:t>P(E</a:t>
            </a:r>
            <a:r>
              <a:rPr sz="2325" i="1" u="sng" spc="22" baseline="-19713" dirty="0">
                <a:solidFill>
                  <a:srgbClr val="339933"/>
                </a:solidFill>
                <a:uFill>
                  <a:solidFill>
                    <a:srgbClr val="339933"/>
                  </a:solidFill>
                </a:uFill>
                <a:latin typeface="Times New Roman"/>
                <a:cs typeface="Times New Roman"/>
              </a:rPr>
              <a:t>i</a:t>
            </a:r>
            <a:r>
              <a:rPr sz="2400" u="sng" spc="15" dirty="0">
                <a:solidFill>
                  <a:srgbClr val="339933"/>
                </a:solidFill>
                <a:uFill>
                  <a:solidFill>
                    <a:srgbClr val="339933"/>
                  </a:solidFill>
                </a:uFill>
                <a:latin typeface="Times New Roman"/>
                <a:cs typeface="Times New Roman"/>
              </a:rPr>
              <a:t>)</a:t>
            </a:r>
            <a:endParaRPr sz="2400">
              <a:latin typeface="Times New Roman"/>
              <a:cs typeface="Times New Roman"/>
            </a:endParaRPr>
          </a:p>
        </p:txBody>
      </p:sp>
      <p:sp>
        <p:nvSpPr>
          <p:cNvPr id="18" name="object 18"/>
          <p:cNvSpPr txBox="1"/>
          <p:nvPr/>
        </p:nvSpPr>
        <p:spPr>
          <a:xfrm>
            <a:off x="2777108" y="3982148"/>
            <a:ext cx="17018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H</a:t>
            </a:r>
            <a:endParaRPr sz="1800">
              <a:latin typeface="Calibri"/>
              <a:cs typeface="Calibri"/>
            </a:endParaRPr>
          </a:p>
        </p:txBody>
      </p:sp>
      <p:grpSp>
        <p:nvGrpSpPr>
          <p:cNvPr id="19" name="object 19"/>
          <p:cNvGrpSpPr/>
          <p:nvPr/>
        </p:nvGrpSpPr>
        <p:grpSpPr>
          <a:xfrm>
            <a:off x="2581338" y="5219700"/>
            <a:ext cx="638175" cy="476250"/>
            <a:chOff x="2581338" y="5219700"/>
            <a:chExt cx="638175" cy="476250"/>
          </a:xfrm>
        </p:grpSpPr>
        <p:sp>
          <p:nvSpPr>
            <p:cNvPr id="20" name="object 20"/>
            <p:cNvSpPr/>
            <p:nvPr/>
          </p:nvSpPr>
          <p:spPr>
            <a:xfrm>
              <a:off x="2657475" y="5295899"/>
              <a:ext cx="561975" cy="400050"/>
            </a:xfrm>
            <a:custGeom>
              <a:avLst/>
              <a:gdLst/>
              <a:ahLst/>
              <a:cxnLst/>
              <a:rect l="l" t="t" r="r" b="b"/>
              <a:pathLst>
                <a:path w="561975" h="400050">
                  <a:moveTo>
                    <a:pt x="561975" y="0"/>
                  </a:moveTo>
                  <a:lnTo>
                    <a:pt x="471551" y="0"/>
                  </a:lnTo>
                  <a:lnTo>
                    <a:pt x="471551" y="13970"/>
                  </a:lnTo>
                  <a:lnTo>
                    <a:pt x="471551" y="29210"/>
                  </a:lnTo>
                  <a:lnTo>
                    <a:pt x="471551" y="309880"/>
                  </a:lnTo>
                  <a:lnTo>
                    <a:pt x="28575" y="309880"/>
                  </a:lnTo>
                  <a:lnTo>
                    <a:pt x="14351" y="309880"/>
                  </a:lnTo>
                  <a:lnTo>
                    <a:pt x="0" y="309880"/>
                  </a:lnTo>
                  <a:lnTo>
                    <a:pt x="0" y="372110"/>
                  </a:lnTo>
                  <a:lnTo>
                    <a:pt x="0" y="400050"/>
                  </a:lnTo>
                  <a:lnTo>
                    <a:pt x="561975" y="400050"/>
                  </a:lnTo>
                  <a:lnTo>
                    <a:pt x="561975" y="372110"/>
                  </a:lnTo>
                  <a:lnTo>
                    <a:pt x="561975" y="29210"/>
                  </a:lnTo>
                  <a:lnTo>
                    <a:pt x="561975" y="0"/>
                  </a:lnTo>
                  <a:close/>
                </a:path>
              </a:pathLst>
            </a:custGeom>
            <a:solidFill>
              <a:srgbClr val="E7E6E6"/>
            </a:solidFill>
          </p:spPr>
          <p:txBody>
            <a:bodyPr wrap="square" lIns="0" tIns="0" rIns="0" bIns="0" rtlCol="0"/>
            <a:lstStyle/>
            <a:p>
              <a:endParaRPr/>
            </a:p>
          </p:txBody>
        </p:sp>
        <p:sp>
          <p:nvSpPr>
            <p:cNvPr id="21" name="object 21"/>
            <p:cNvSpPr/>
            <p:nvPr/>
          </p:nvSpPr>
          <p:spPr>
            <a:xfrm>
              <a:off x="2595626" y="5233987"/>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22" name="object 22"/>
            <p:cNvSpPr/>
            <p:nvPr/>
          </p:nvSpPr>
          <p:spPr>
            <a:xfrm>
              <a:off x="2595626" y="5233987"/>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23" name="object 23"/>
          <p:cNvSpPr txBox="1"/>
          <p:nvPr/>
        </p:nvSpPr>
        <p:spPr>
          <a:xfrm>
            <a:off x="2786760" y="5250497"/>
            <a:ext cx="13906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T</a:t>
            </a:r>
            <a:endParaRPr sz="1800">
              <a:latin typeface="Calibri"/>
              <a:cs typeface="Calibri"/>
            </a:endParaRPr>
          </a:p>
        </p:txBody>
      </p:sp>
      <p:grpSp>
        <p:nvGrpSpPr>
          <p:cNvPr id="24" name="object 24"/>
          <p:cNvGrpSpPr/>
          <p:nvPr/>
        </p:nvGrpSpPr>
        <p:grpSpPr>
          <a:xfrm>
            <a:off x="4333938" y="4257738"/>
            <a:ext cx="638175" cy="476884"/>
            <a:chOff x="4333938" y="4257738"/>
            <a:chExt cx="638175" cy="476884"/>
          </a:xfrm>
        </p:grpSpPr>
        <p:sp>
          <p:nvSpPr>
            <p:cNvPr id="25" name="object 25"/>
            <p:cNvSpPr/>
            <p:nvPr/>
          </p:nvSpPr>
          <p:spPr>
            <a:xfrm>
              <a:off x="4410075" y="4334509"/>
              <a:ext cx="561975" cy="400050"/>
            </a:xfrm>
            <a:custGeom>
              <a:avLst/>
              <a:gdLst/>
              <a:ahLst/>
              <a:cxnLst/>
              <a:rect l="l" t="t" r="r" b="b"/>
              <a:pathLst>
                <a:path w="561975" h="400050">
                  <a:moveTo>
                    <a:pt x="561975" y="0"/>
                  </a:moveTo>
                  <a:lnTo>
                    <a:pt x="471551" y="0"/>
                  </a:lnTo>
                  <a:lnTo>
                    <a:pt x="471551" y="13970"/>
                  </a:lnTo>
                  <a:lnTo>
                    <a:pt x="471551" y="27940"/>
                  </a:lnTo>
                  <a:lnTo>
                    <a:pt x="471551" y="308610"/>
                  </a:lnTo>
                  <a:lnTo>
                    <a:pt x="28575" y="308610"/>
                  </a:lnTo>
                  <a:lnTo>
                    <a:pt x="14351" y="308610"/>
                  </a:lnTo>
                  <a:lnTo>
                    <a:pt x="0" y="308610"/>
                  </a:lnTo>
                  <a:lnTo>
                    <a:pt x="0" y="370840"/>
                  </a:lnTo>
                  <a:lnTo>
                    <a:pt x="0" y="400050"/>
                  </a:lnTo>
                  <a:lnTo>
                    <a:pt x="561975" y="400050"/>
                  </a:lnTo>
                  <a:lnTo>
                    <a:pt x="561975" y="370840"/>
                  </a:lnTo>
                  <a:lnTo>
                    <a:pt x="561975" y="27940"/>
                  </a:lnTo>
                  <a:lnTo>
                    <a:pt x="561975" y="0"/>
                  </a:lnTo>
                  <a:close/>
                </a:path>
              </a:pathLst>
            </a:custGeom>
            <a:solidFill>
              <a:srgbClr val="E7E6E6"/>
            </a:solidFill>
          </p:spPr>
          <p:txBody>
            <a:bodyPr wrap="square" lIns="0" tIns="0" rIns="0" bIns="0" rtlCol="0"/>
            <a:lstStyle/>
            <a:p>
              <a:endParaRPr/>
            </a:p>
          </p:txBody>
        </p:sp>
        <p:sp>
          <p:nvSpPr>
            <p:cNvPr id="26" name="object 26"/>
            <p:cNvSpPr/>
            <p:nvPr/>
          </p:nvSpPr>
          <p:spPr>
            <a:xfrm>
              <a:off x="4348226" y="4272026"/>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27" name="object 27"/>
            <p:cNvSpPr/>
            <p:nvPr/>
          </p:nvSpPr>
          <p:spPr>
            <a:xfrm>
              <a:off x="4348226" y="4272026"/>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28" name="object 28"/>
          <p:cNvSpPr txBox="1"/>
          <p:nvPr/>
        </p:nvSpPr>
        <p:spPr>
          <a:xfrm>
            <a:off x="4540630" y="4287202"/>
            <a:ext cx="13906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T</a:t>
            </a:r>
            <a:endParaRPr sz="1800">
              <a:latin typeface="Calibri"/>
              <a:cs typeface="Calibri"/>
            </a:endParaRPr>
          </a:p>
        </p:txBody>
      </p:sp>
      <p:sp>
        <p:nvSpPr>
          <p:cNvPr id="29" name="object 29"/>
          <p:cNvSpPr/>
          <p:nvPr/>
        </p:nvSpPr>
        <p:spPr>
          <a:xfrm>
            <a:off x="3129026" y="4148201"/>
            <a:ext cx="1219200" cy="304800"/>
          </a:xfrm>
          <a:custGeom>
            <a:avLst/>
            <a:gdLst/>
            <a:ahLst/>
            <a:cxnLst/>
            <a:rect l="l" t="t" r="r" b="b"/>
            <a:pathLst>
              <a:path w="1219200" h="304800">
                <a:moveTo>
                  <a:pt x="0" y="0"/>
                </a:moveTo>
                <a:lnTo>
                  <a:pt x="1219073" y="304800"/>
                </a:lnTo>
              </a:path>
            </a:pathLst>
          </a:custGeom>
          <a:ln w="28575">
            <a:solidFill>
              <a:srgbClr val="CC0066"/>
            </a:solidFill>
          </a:ln>
        </p:spPr>
        <p:txBody>
          <a:bodyPr wrap="square" lIns="0" tIns="0" rIns="0" bIns="0" rtlCol="0"/>
          <a:lstStyle/>
          <a:p>
            <a:endParaRPr/>
          </a:p>
        </p:txBody>
      </p:sp>
      <p:grpSp>
        <p:nvGrpSpPr>
          <p:cNvPr id="30" name="object 30"/>
          <p:cNvGrpSpPr/>
          <p:nvPr/>
        </p:nvGrpSpPr>
        <p:grpSpPr>
          <a:xfrm>
            <a:off x="4333938" y="4838763"/>
            <a:ext cx="638175" cy="476250"/>
            <a:chOff x="4333938" y="4838763"/>
            <a:chExt cx="638175" cy="476250"/>
          </a:xfrm>
        </p:grpSpPr>
        <p:sp>
          <p:nvSpPr>
            <p:cNvPr id="31" name="object 31"/>
            <p:cNvSpPr/>
            <p:nvPr/>
          </p:nvSpPr>
          <p:spPr>
            <a:xfrm>
              <a:off x="4410075" y="4914899"/>
              <a:ext cx="561975" cy="400050"/>
            </a:xfrm>
            <a:custGeom>
              <a:avLst/>
              <a:gdLst/>
              <a:ahLst/>
              <a:cxnLst/>
              <a:rect l="l" t="t" r="r" b="b"/>
              <a:pathLst>
                <a:path w="561975" h="400050">
                  <a:moveTo>
                    <a:pt x="561975" y="0"/>
                  </a:moveTo>
                  <a:lnTo>
                    <a:pt x="471551" y="0"/>
                  </a:lnTo>
                  <a:lnTo>
                    <a:pt x="471551" y="13970"/>
                  </a:lnTo>
                  <a:lnTo>
                    <a:pt x="471551" y="29210"/>
                  </a:lnTo>
                  <a:lnTo>
                    <a:pt x="471551" y="309880"/>
                  </a:lnTo>
                  <a:lnTo>
                    <a:pt x="28575" y="309880"/>
                  </a:lnTo>
                  <a:lnTo>
                    <a:pt x="14351" y="309880"/>
                  </a:lnTo>
                  <a:lnTo>
                    <a:pt x="0" y="309880"/>
                  </a:lnTo>
                  <a:lnTo>
                    <a:pt x="0" y="372110"/>
                  </a:lnTo>
                  <a:lnTo>
                    <a:pt x="0" y="400050"/>
                  </a:lnTo>
                  <a:lnTo>
                    <a:pt x="561975" y="400050"/>
                  </a:lnTo>
                  <a:lnTo>
                    <a:pt x="561975" y="372110"/>
                  </a:lnTo>
                  <a:lnTo>
                    <a:pt x="561975" y="29210"/>
                  </a:lnTo>
                  <a:lnTo>
                    <a:pt x="561975" y="0"/>
                  </a:lnTo>
                  <a:close/>
                </a:path>
              </a:pathLst>
            </a:custGeom>
            <a:solidFill>
              <a:srgbClr val="E7E6E6"/>
            </a:solidFill>
          </p:spPr>
          <p:txBody>
            <a:bodyPr wrap="square" lIns="0" tIns="0" rIns="0" bIns="0" rtlCol="0"/>
            <a:lstStyle/>
            <a:p>
              <a:endParaRPr/>
            </a:p>
          </p:txBody>
        </p:sp>
        <p:sp>
          <p:nvSpPr>
            <p:cNvPr id="32" name="object 32"/>
            <p:cNvSpPr/>
            <p:nvPr/>
          </p:nvSpPr>
          <p:spPr>
            <a:xfrm>
              <a:off x="4348226" y="4853051"/>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33" name="object 33"/>
            <p:cNvSpPr/>
            <p:nvPr/>
          </p:nvSpPr>
          <p:spPr>
            <a:xfrm>
              <a:off x="4348226" y="4853051"/>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34" name="object 34"/>
          <p:cNvSpPr txBox="1"/>
          <p:nvPr/>
        </p:nvSpPr>
        <p:spPr>
          <a:xfrm>
            <a:off x="4530978" y="4869243"/>
            <a:ext cx="17018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H</a:t>
            </a:r>
            <a:endParaRPr sz="1800">
              <a:latin typeface="Calibri"/>
              <a:cs typeface="Calibri"/>
            </a:endParaRPr>
          </a:p>
        </p:txBody>
      </p:sp>
      <p:grpSp>
        <p:nvGrpSpPr>
          <p:cNvPr id="35" name="object 35"/>
          <p:cNvGrpSpPr/>
          <p:nvPr/>
        </p:nvGrpSpPr>
        <p:grpSpPr>
          <a:xfrm>
            <a:off x="3114738" y="5029263"/>
            <a:ext cx="1857375" cy="971550"/>
            <a:chOff x="3114738" y="5029263"/>
            <a:chExt cx="1857375" cy="971550"/>
          </a:xfrm>
        </p:grpSpPr>
        <p:sp>
          <p:nvSpPr>
            <p:cNvPr id="36" name="object 36"/>
            <p:cNvSpPr/>
            <p:nvPr/>
          </p:nvSpPr>
          <p:spPr>
            <a:xfrm>
              <a:off x="3129026" y="5043551"/>
              <a:ext cx="1219200" cy="381000"/>
            </a:xfrm>
            <a:custGeom>
              <a:avLst/>
              <a:gdLst/>
              <a:ahLst/>
              <a:cxnLst/>
              <a:rect l="l" t="t" r="r" b="b"/>
              <a:pathLst>
                <a:path w="1219200" h="381000">
                  <a:moveTo>
                    <a:pt x="0" y="381000"/>
                  </a:moveTo>
                  <a:lnTo>
                    <a:pt x="1219073" y="0"/>
                  </a:lnTo>
                </a:path>
              </a:pathLst>
            </a:custGeom>
            <a:ln w="28575">
              <a:solidFill>
                <a:srgbClr val="CC0066"/>
              </a:solidFill>
            </a:ln>
          </p:spPr>
          <p:txBody>
            <a:bodyPr wrap="square" lIns="0" tIns="0" rIns="0" bIns="0" rtlCol="0"/>
            <a:lstStyle/>
            <a:p>
              <a:endParaRPr/>
            </a:p>
          </p:txBody>
        </p:sp>
        <p:sp>
          <p:nvSpPr>
            <p:cNvPr id="37" name="object 37"/>
            <p:cNvSpPr/>
            <p:nvPr/>
          </p:nvSpPr>
          <p:spPr>
            <a:xfrm>
              <a:off x="4410075" y="5600700"/>
              <a:ext cx="561975" cy="400050"/>
            </a:xfrm>
            <a:custGeom>
              <a:avLst/>
              <a:gdLst/>
              <a:ahLst/>
              <a:cxnLst/>
              <a:rect l="l" t="t" r="r" b="b"/>
              <a:pathLst>
                <a:path w="561975" h="400050">
                  <a:moveTo>
                    <a:pt x="561975" y="0"/>
                  </a:moveTo>
                  <a:lnTo>
                    <a:pt x="471551" y="0"/>
                  </a:lnTo>
                  <a:lnTo>
                    <a:pt x="471551" y="13970"/>
                  </a:lnTo>
                  <a:lnTo>
                    <a:pt x="471551" y="29210"/>
                  </a:lnTo>
                  <a:lnTo>
                    <a:pt x="471551" y="309880"/>
                  </a:lnTo>
                  <a:lnTo>
                    <a:pt x="28575" y="309880"/>
                  </a:lnTo>
                  <a:lnTo>
                    <a:pt x="14351" y="309880"/>
                  </a:lnTo>
                  <a:lnTo>
                    <a:pt x="0" y="309880"/>
                  </a:lnTo>
                  <a:lnTo>
                    <a:pt x="0" y="372110"/>
                  </a:lnTo>
                  <a:lnTo>
                    <a:pt x="0" y="400050"/>
                  </a:lnTo>
                  <a:lnTo>
                    <a:pt x="561975" y="400050"/>
                  </a:lnTo>
                  <a:lnTo>
                    <a:pt x="561975" y="372110"/>
                  </a:lnTo>
                  <a:lnTo>
                    <a:pt x="561975" y="29210"/>
                  </a:lnTo>
                  <a:lnTo>
                    <a:pt x="561975" y="0"/>
                  </a:lnTo>
                  <a:close/>
                </a:path>
              </a:pathLst>
            </a:custGeom>
            <a:solidFill>
              <a:srgbClr val="E7E6E6"/>
            </a:solidFill>
          </p:spPr>
          <p:txBody>
            <a:bodyPr wrap="square" lIns="0" tIns="0" rIns="0" bIns="0" rtlCol="0"/>
            <a:lstStyle/>
            <a:p>
              <a:endParaRPr/>
            </a:p>
          </p:txBody>
        </p:sp>
        <p:sp>
          <p:nvSpPr>
            <p:cNvPr id="38" name="object 38"/>
            <p:cNvSpPr/>
            <p:nvPr/>
          </p:nvSpPr>
          <p:spPr>
            <a:xfrm>
              <a:off x="4348226" y="5538787"/>
              <a:ext cx="533400" cy="371475"/>
            </a:xfrm>
            <a:custGeom>
              <a:avLst/>
              <a:gdLst/>
              <a:ahLst/>
              <a:cxnLst/>
              <a:rect l="l" t="t" r="r" b="b"/>
              <a:pathLst>
                <a:path w="533400" h="371475">
                  <a:moveTo>
                    <a:pt x="533400" y="0"/>
                  </a:moveTo>
                  <a:lnTo>
                    <a:pt x="0" y="0"/>
                  </a:lnTo>
                  <a:lnTo>
                    <a:pt x="0" y="371475"/>
                  </a:lnTo>
                  <a:lnTo>
                    <a:pt x="533400" y="371475"/>
                  </a:lnTo>
                  <a:lnTo>
                    <a:pt x="533400" y="0"/>
                  </a:lnTo>
                  <a:close/>
                </a:path>
              </a:pathLst>
            </a:custGeom>
            <a:solidFill>
              <a:srgbClr val="F4EBC5"/>
            </a:solidFill>
          </p:spPr>
          <p:txBody>
            <a:bodyPr wrap="square" lIns="0" tIns="0" rIns="0" bIns="0" rtlCol="0"/>
            <a:lstStyle/>
            <a:p>
              <a:endParaRPr/>
            </a:p>
          </p:txBody>
        </p:sp>
        <p:sp>
          <p:nvSpPr>
            <p:cNvPr id="39" name="object 39"/>
            <p:cNvSpPr/>
            <p:nvPr/>
          </p:nvSpPr>
          <p:spPr>
            <a:xfrm>
              <a:off x="4348226" y="5538787"/>
              <a:ext cx="533400" cy="371475"/>
            </a:xfrm>
            <a:custGeom>
              <a:avLst/>
              <a:gdLst/>
              <a:ahLst/>
              <a:cxnLst/>
              <a:rect l="l" t="t" r="r" b="b"/>
              <a:pathLst>
                <a:path w="533400" h="371475">
                  <a:moveTo>
                    <a:pt x="0" y="371475"/>
                  </a:moveTo>
                  <a:lnTo>
                    <a:pt x="533400" y="371475"/>
                  </a:lnTo>
                  <a:lnTo>
                    <a:pt x="5334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40" name="object 40"/>
          <p:cNvSpPr txBox="1"/>
          <p:nvPr/>
        </p:nvSpPr>
        <p:spPr>
          <a:xfrm>
            <a:off x="4540630" y="5555932"/>
            <a:ext cx="139065"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333333"/>
                </a:solidFill>
                <a:latin typeface="Calibri"/>
                <a:cs typeface="Calibri"/>
              </a:rPr>
              <a:t>T</a:t>
            </a:r>
            <a:endParaRPr sz="1800">
              <a:latin typeface="Calibri"/>
              <a:cs typeface="Calibri"/>
            </a:endParaRPr>
          </a:p>
        </p:txBody>
      </p:sp>
      <p:sp>
        <p:nvSpPr>
          <p:cNvPr id="41" name="object 41"/>
          <p:cNvSpPr/>
          <p:nvPr/>
        </p:nvSpPr>
        <p:spPr>
          <a:xfrm>
            <a:off x="3129026" y="5415026"/>
            <a:ext cx="1219200" cy="304800"/>
          </a:xfrm>
          <a:custGeom>
            <a:avLst/>
            <a:gdLst/>
            <a:ahLst/>
            <a:cxnLst/>
            <a:rect l="l" t="t" r="r" b="b"/>
            <a:pathLst>
              <a:path w="1219200" h="304800">
                <a:moveTo>
                  <a:pt x="0" y="0"/>
                </a:moveTo>
                <a:lnTo>
                  <a:pt x="1219073" y="304736"/>
                </a:lnTo>
              </a:path>
            </a:pathLst>
          </a:custGeom>
          <a:ln w="28575">
            <a:solidFill>
              <a:srgbClr val="CC0066"/>
            </a:solidFill>
          </a:ln>
        </p:spPr>
        <p:txBody>
          <a:bodyPr wrap="square" lIns="0" tIns="0" rIns="0" bIns="0" rtlCol="0"/>
          <a:lstStyle/>
          <a:p>
            <a:endParaRPr/>
          </a:p>
        </p:txBody>
      </p:sp>
      <p:grpSp>
        <p:nvGrpSpPr>
          <p:cNvPr id="42" name="object 42"/>
          <p:cNvGrpSpPr/>
          <p:nvPr/>
        </p:nvGrpSpPr>
        <p:grpSpPr>
          <a:xfrm>
            <a:off x="5324538" y="3648138"/>
            <a:ext cx="866775" cy="476884"/>
            <a:chOff x="5324538" y="3648138"/>
            <a:chExt cx="866775" cy="476884"/>
          </a:xfrm>
        </p:grpSpPr>
        <p:sp>
          <p:nvSpPr>
            <p:cNvPr id="43" name="object 43"/>
            <p:cNvSpPr/>
            <p:nvPr/>
          </p:nvSpPr>
          <p:spPr>
            <a:xfrm>
              <a:off x="5400675" y="3724909"/>
              <a:ext cx="790575" cy="400050"/>
            </a:xfrm>
            <a:custGeom>
              <a:avLst/>
              <a:gdLst/>
              <a:ahLst/>
              <a:cxnLst/>
              <a:rect l="l" t="t" r="r" b="b"/>
              <a:pathLst>
                <a:path w="790575" h="400050">
                  <a:moveTo>
                    <a:pt x="790575" y="0"/>
                  </a:moveTo>
                  <a:lnTo>
                    <a:pt x="700024" y="0"/>
                  </a:lnTo>
                  <a:lnTo>
                    <a:pt x="700024" y="13970"/>
                  </a:lnTo>
                  <a:lnTo>
                    <a:pt x="700024" y="27940"/>
                  </a:lnTo>
                  <a:lnTo>
                    <a:pt x="700024" y="308610"/>
                  </a:lnTo>
                  <a:lnTo>
                    <a:pt x="28575" y="308610"/>
                  </a:lnTo>
                  <a:lnTo>
                    <a:pt x="14351" y="308610"/>
                  </a:lnTo>
                  <a:lnTo>
                    <a:pt x="0" y="308610"/>
                  </a:lnTo>
                  <a:lnTo>
                    <a:pt x="0" y="370840"/>
                  </a:lnTo>
                  <a:lnTo>
                    <a:pt x="0" y="400050"/>
                  </a:lnTo>
                  <a:lnTo>
                    <a:pt x="790575" y="400050"/>
                  </a:lnTo>
                  <a:lnTo>
                    <a:pt x="790575" y="370840"/>
                  </a:lnTo>
                  <a:lnTo>
                    <a:pt x="790575" y="27940"/>
                  </a:lnTo>
                  <a:lnTo>
                    <a:pt x="790575" y="0"/>
                  </a:lnTo>
                  <a:close/>
                </a:path>
              </a:pathLst>
            </a:custGeom>
            <a:solidFill>
              <a:srgbClr val="E7E6E6"/>
            </a:solidFill>
          </p:spPr>
          <p:txBody>
            <a:bodyPr wrap="square" lIns="0" tIns="0" rIns="0" bIns="0" rtlCol="0"/>
            <a:lstStyle/>
            <a:p>
              <a:endParaRPr/>
            </a:p>
          </p:txBody>
        </p:sp>
        <p:sp>
          <p:nvSpPr>
            <p:cNvPr id="44" name="object 44"/>
            <p:cNvSpPr/>
            <p:nvPr/>
          </p:nvSpPr>
          <p:spPr>
            <a:xfrm>
              <a:off x="5338826" y="3662426"/>
              <a:ext cx="762000" cy="371475"/>
            </a:xfrm>
            <a:custGeom>
              <a:avLst/>
              <a:gdLst/>
              <a:ahLst/>
              <a:cxnLst/>
              <a:rect l="l" t="t" r="r" b="b"/>
              <a:pathLst>
                <a:path w="762000" h="371475">
                  <a:moveTo>
                    <a:pt x="762000" y="0"/>
                  </a:moveTo>
                  <a:lnTo>
                    <a:pt x="0" y="0"/>
                  </a:lnTo>
                  <a:lnTo>
                    <a:pt x="0" y="371475"/>
                  </a:lnTo>
                  <a:lnTo>
                    <a:pt x="762000" y="371475"/>
                  </a:lnTo>
                  <a:lnTo>
                    <a:pt x="762000" y="0"/>
                  </a:lnTo>
                  <a:close/>
                </a:path>
              </a:pathLst>
            </a:custGeom>
            <a:solidFill>
              <a:srgbClr val="F4EBC5"/>
            </a:solidFill>
          </p:spPr>
          <p:txBody>
            <a:bodyPr wrap="square" lIns="0" tIns="0" rIns="0" bIns="0" rtlCol="0"/>
            <a:lstStyle/>
            <a:p>
              <a:endParaRPr/>
            </a:p>
          </p:txBody>
        </p:sp>
        <p:sp>
          <p:nvSpPr>
            <p:cNvPr id="45" name="object 45"/>
            <p:cNvSpPr/>
            <p:nvPr/>
          </p:nvSpPr>
          <p:spPr>
            <a:xfrm>
              <a:off x="5338826" y="3662426"/>
              <a:ext cx="762000" cy="371475"/>
            </a:xfrm>
            <a:custGeom>
              <a:avLst/>
              <a:gdLst/>
              <a:ahLst/>
              <a:cxnLst/>
              <a:rect l="l" t="t" r="r" b="b"/>
              <a:pathLst>
                <a:path w="762000" h="371475">
                  <a:moveTo>
                    <a:pt x="0" y="371475"/>
                  </a:moveTo>
                  <a:lnTo>
                    <a:pt x="762000" y="371475"/>
                  </a:lnTo>
                  <a:lnTo>
                    <a:pt x="7620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46" name="object 46"/>
          <p:cNvSpPr txBox="1"/>
          <p:nvPr/>
        </p:nvSpPr>
        <p:spPr>
          <a:xfrm>
            <a:off x="5560695" y="3676586"/>
            <a:ext cx="311150" cy="300355"/>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rgbClr val="333333"/>
                </a:solidFill>
                <a:latin typeface="Calibri"/>
                <a:cs typeface="Calibri"/>
              </a:rPr>
              <a:t>HH</a:t>
            </a:r>
            <a:endParaRPr sz="1800">
              <a:latin typeface="Calibri"/>
              <a:cs typeface="Calibri"/>
            </a:endParaRPr>
          </a:p>
        </p:txBody>
      </p:sp>
      <p:grpSp>
        <p:nvGrpSpPr>
          <p:cNvPr id="47" name="object 47"/>
          <p:cNvGrpSpPr/>
          <p:nvPr/>
        </p:nvGrpSpPr>
        <p:grpSpPr>
          <a:xfrm>
            <a:off x="5324538" y="4257738"/>
            <a:ext cx="866775" cy="476884"/>
            <a:chOff x="5324538" y="4257738"/>
            <a:chExt cx="866775" cy="476884"/>
          </a:xfrm>
        </p:grpSpPr>
        <p:sp>
          <p:nvSpPr>
            <p:cNvPr id="48" name="object 48"/>
            <p:cNvSpPr/>
            <p:nvPr/>
          </p:nvSpPr>
          <p:spPr>
            <a:xfrm>
              <a:off x="5400675" y="4334509"/>
              <a:ext cx="790575" cy="400050"/>
            </a:xfrm>
            <a:custGeom>
              <a:avLst/>
              <a:gdLst/>
              <a:ahLst/>
              <a:cxnLst/>
              <a:rect l="l" t="t" r="r" b="b"/>
              <a:pathLst>
                <a:path w="790575" h="400050">
                  <a:moveTo>
                    <a:pt x="790575" y="0"/>
                  </a:moveTo>
                  <a:lnTo>
                    <a:pt x="700024" y="0"/>
                  </a:lnTo>
                  <a:lnTo>
                    <a:pt x="700024" y="13970"/>
                  </a:lnTo>
                  <a:lnTo>
                    <a:pt x="700024" y="27940"/>
                  </a:lnTo>
                  <a:lnTo>
                    <a:pt x="700024" y="308610"/>
                  </a:lnTo>
                  <a:lnTo>
                    <a:pt x="28575" y="308610"/>
                  </a:lnTo>
                  <a:lnTo>
                    <a:pt x="14351" y="308610"/>
                  </a:lnTo>
                  <a:lnTo>
                    <a:pt x="0" y="308610"/>
                  </a:lnTo>
                  <a:lnTo>
                    <a:pt x="0" y="370840"/>
                  </a:lnTo>
                  <a:lnTo>
                    <a:pt x="0" y="400050"/>
                  </a:lnTo>
                  <a:lnTo>
                    <a:pt x="790575" y="400050"/>
                  </a:lnTo>
                  <a:lnTo>
                    <a:pt x="790575" y="370840"/>
                  </a:lnTo>
                  <a:lnTo>
                    <a:pt x="790575" y="27940"/>
                  </a:lnTo>
                  <a:lnTo>
                    <a:pt x="790575" y="0"/>
                  </a:lnTo>
                  <a:close/>
                </a:path>
              </a:pathLst>
            </a:custGeom>
            <a:solidFill>
              <a:srgbClr val="E7E6E6"/>
            </a:solidFill>
          </p:spPr>
          <p:txBody>
            <a:bodyPr wrap="square" lIns="0" tIns="0" rIns="0" bIns="0" rtlCol="0"/>
            <a:lstStyle/>
            <a:p>
              <a:endParaRPr/>
            </a:p>
          </p:txBody>
        </p:sp>
        <p:sp>
          <p:nvSpPr>
            <p:cNvPr id="49" name="object 49"/>
            <p:cNvSpPr/>
            <p:nvPr/>
          </p:nvSpPr>
          <p:spPr>
            <a:xfrm>
              <a:off x="5338826" y="4272026"/>
              <a:ext cx="762000" cy="371475"/>
            </a:xfrm>
            <a:custGeom>
              <a:avLst/>
              <a:gdLst/>
              <a:ahLst/>
              <a:cxnLst/>
              <a:rect l="l" t="t" r="r" b="b"/>
              <a:pathLst>
                <a:path w="762000" h="371475">
                  <a:moveTo>
                    <a:pt x="762000" y="0"/>
                  </a:moveTo>
                  <a:lnTo>
                    <a:pt x="0" y="0"/>
                  </a:lnTo>
                  <a:lnTo>
                    <a:pt x="0" y="371475"/>
                  </a:lnTo>
                  <a:lnTo>
                    <a:pt x="762000" y="371475"/>
                  </a:lnTo>
                  <a:lnTo>
                    <a:pt x="762000" y="0"/>
                  </a:lnTo>
                  <a:close/>
                </a:path>
              </a:pathLst>
            </a:custGeom>
            <a:solidFill>
              <a:srgbClr val="F4EBC5"/>
            </a:solidFill>
          </p:spPr>
          <p:txBody>
            <a:bodyPr wrap="square" lIns="0" tIns="0" rIns="0" bIns="0" rtlCol="0"/>
            <a:lstStyle/>
            <a:p>
              <a:endParaRPr/>
            </a:p>
          </p:txBody>
        </p:sp>
        <p:sp>
          <p:nvSpPr>
            <p:cNvPr id="50" name="object 50"/>
            <p:cNvSpPr/>
            <p:nvPr/>
          </p:nvSpPr>
          <p:spPr>
            <a:xfrm>
              <a:off x="5338826" y="4272026"/>
              <a:ext cx="762000" cy="371475"/>
            </a:xfrm>
            <a:custGeom>
              <a:avLst/>
              <a:gdLst/>
              <a:ahLst/>
              <a:cxnLst/>
              <a:rect l="l" t="t" r="r" b="b"/>
              <a:pathLst>
                <a:path w="762000" h="371475">
                  <a:moveTo>
                    <a:pt x="0" y="371475"/>
                  </a:moveTo>
                  <a:lnTo>
                    <a:pt x="762000" y="371475"/>
                  </a:lnTo>
                  <a:lnTo>
                    <a:pt x="7620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51" name="object 51"/>
          <p:cNvSpPr txBox="1"/>
          <p:nvPr/>
        </p:nvSpPr>
        <p:spPr>
          <a:xfrm>
            <a:off x="5579745" y="4287202"/>
            <a:ext cx="280670" cy="300355"/>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rgbClr val="333333"/>
                </a:solidFill>
                <a:latin typeface="Calibri"/>
                <a:cs typeface="Calibri"/>
              </a:rPr>
              <a:t>HT</a:t>
            </a:r>
            <a:endParaRPr sz="1800">
              <a:latin typeface="Calibri"/>
              <a:cs typeface="Calibri"/>
            </a:endParaRPr>
          </a:p>
        </p:txBody>
      </p:sp>
      <p:grpSp>
        <p:nvGrpSpPr>
          <p:cNvPr id="52" name="object 52"/>
          <p:cNvGrpSpPr/>
          <p:nvPr/>
        </p:nvGrpSpPr>
        <p:grpSpPr>
          <a:xfrm>
            <a:off x="5324538" y="4867338"/>
            <a:ext cx="866775" cy="476884"/>
            <a:chOff x="5324538" y="4867338"/>
            <a:chExt cx="866775" cy="476884"/>
          </a:xfrm>
        </p:grpSpPr>
        <p:sp>
          <p:nvSpPr>
            <p:cNvPr id="53" name="object 53"/>
            <p:cNvSpPr/>
            <p:nvPr/>
          </p:nvSpPr>
          <p:spPr>
            <a:xfrm>
              <a:off x="5400675" y="4944109"/>
              <a:ext cx="790575" cy="400050"/>
            </a:xfrm>
            <a:custGeom>
              <a:avLst/>
              <a:gdLst/>
              <a:ahLst/>
              <a:cxnLst/>
              <a:rect l="l" t="t" r="r" b="b"/>
              <a:pathLst>
                <a:path w="790575" h="400050">
                  <a:moveTo>
                    <a:pt x="790575" y="0"/>
                  </a:moveTo>
                  <a:lnTo>
                    <a:pt x="700024" y="0"/>
                  </a:lnTo>
                  <a:lnTo>
                    <a:pt x="700024" y="13970"/>
                  </a:lnTo>
                  <a:lnTo>
                    <a:pt x="700024" y="27940"/>
                  </a:lnTo>
                  <a:lnTo>
                    <a:pt x="700024" y="308610"/>
                  </a:lnTo>
                  <a:lnTo>
                    <a:pt x="28575" y="308610"/>
                  </a:lnTo>
                  <a:lnTo>
                    <a:pt x="14351" y="308610"/>
                  </a:lnTo>
                  <a:lnTo>
                    <a:pt x="0" y="308610"/>
                  </a:lnTo>
                  <a:lnTo>
                    <a:pt x="0" y="370840"/>
                  </a:lnTo>
                  <a:lnTo>
                    <a:pt x="0" y="400050"/>
                  </a:lnTo>
                  <a:lnTo>
                    <a:pt x="790575" y="400050"/>
                  </a:lnTo>
                  <a:lnTo>
                    <a:pt x="790575" y="370840"/>
                  </a:lnTo>
                  <a:lnTo>
                    <a:pt x="790575" y="27940"/>
                  </a:lnTo>
                  <a:lnTo>
                    <a:pt x="790575" y="0"/>
                  </a:lnTo>
                  <a:close/>
                </a:path>
              </a:pathLst>
            </a:custGeom>
            <a:solidFill>
              <a:srgbClr val="E7E6E6"/>
            </a:solidFill>
          </p:spPr>
          <p:txBody>
            <a:bodyPr wrap="square" lIns="0" tIns="0" rIns="0" bIns="0" rtlCol="0"/>
            <a:lstStyle/>
            <a:p>
              <a:endParaRPr/>
            </a:p>
          </p:txBody>
        </p:sp>
        <p:sp>
          <p:nvSpPr>
            <p:cNvPr id="54" name="object 54"/>
            <p:cNvSpPr/>
            <p:nvPr/>
          </p:nvSpPr>
          <p:spPr>
            <a:xfrm>
              <a:off x="5338826" y="4881626"/>
              <a:ext cx="762000" cy="371475"/>
            </a:xfrm>
            <a:custGeom>
              <a:avLst/>
              <a:gdLst/>
              <a:ahLst/>
              <a:cxnLst/>
              <a:rect l="l" t="t" r="r" b="b"/>
              <a:pathLst>
                <a:path w="762000" h="371475">
                  <a:moveTo>
                    <a:pt x="762000" y="0"/>
                  </a:moveTo>
                  <a:lnTo>
                    <a:pt x="0" y="0"/>
                  </a:lnTo>
                  <a:lnTo>
                    <a:pt x="0" y="371475"/>
                  </a:lnTo>
                  <a:lnTo>
                    <a:pt x="762000" y="371475"/>
                  </a:lnTo>
                  <a:lnTo>
                    <a:pt x="762000" y="0"/>
                  </a:lnTo>
                  <a:close/>
                </a:path>
              </a:pathLst>
            </a:custGeom>
            <a:solidFill>
              <a:srgbClr val="F4EBC5"/>
            </a:solidFill>
          </p:spPr>
          <p:txBody>
            <a:bodyPr wrap="square" lIns="0" tIns="0" rIns="0" bIns="0" rtlCol="0"/>
            <a:lstStyle/>
            <a:p>
              <a:endParaRPr/>
            </a:p>
          </p:txBody>
        </p:sp>
        <p:sp>
          <p:nvSpPr>
            <p:cNvPr id="55" name="object 55"/>
            <p:cNvSpPr/>
            <p:nvPr/>
          </p:nvSpPr>
          <p:spPr>
            <a:xfrm>
              <a:off x="5338826" y="4881626"/>
              <a:ext cx="762000" cy="371475"/>
            </a:xfrm>
            <a:custGeom>
              <a:avLst/>
              <a:gdLst/>
              <a:ahLst/>
              <a:cxnLst/>
              <a:rect l="l" t="t" r="r" b="b"/>
              <a:pathLst>
                <a:path w="762000" h="371475">
                  <a:moveTo>
                    <a:pt x="0" y="371475"/>
                  </a:moveTo>
                  <a:lnTo>
                    <a:pt x="762000" y="371475"/>
                  </a:lnTo>
                  <a:lnTo>
                    <a:pt x="7620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56" name="object 56"/>
          <p:cNvSpPr txBox="1"/>
          <p:nvPr/>
        </p:nvSpPr>
        <p:spPr>
          <a:xfrm>
            <a:off x="5579745" y="4897818"/>
            <a:ext cx="28511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333333"/>
                </a:solidFill>
                <a:latin typeface="Calibri"/>
                <a:cs typeface="Calibri"/>
              </a:rPr>
              <a:t>TH</a:t>
            </a:r>
            <a:endParaRPr sz="1800">
              <a:latin typeface="Calibri"/>
              <a:cs typeface="Calibri"/>
            </a:endParaRPr>
          </a:p>
        </p:txBody>
      </p:sp>
      <p:grpSp>
        <p:nvGrpSpPr>
          <p:cNvPr id="57" name="object 57"/>
          <p:cNvGrpSpPr/>
          <p:nvPr/>
        </p:nvGrpSpPr>
        <p:grpSpPr>
          <a:xfrm>
            <a:off x="5324538" y="5476875"/>
            <a:ext cx="866775" cy="476884"/>
            <a:chOff x="5324538" y="5476875"/>
            <a:chExt cx="866775" cy="476884"/>
          </a:xfrm>
        </p:grpSpPr>
        <p:sp>
          <p:nvSpPr>
            <p:cNvPr id="58" name="object 58"/>
            <p:cNvSpPr/>
            <p:nvPr/>
          </p:nvSpPr>
          <p:spPr>
            <a:xfrm>
              <a:off x="5400675" y="5553709"/>
              <a:ext cx="790575" cy="400050"/>
            </a:xfrm>
            <a:custGeom>
              <a:avLst/>
              <a:gdLst/>
              <a:ahLst/>
              <a:cxnLst/>
              <a:rect l="l" t="t" r="r" b="b"/>
              <a:pathLst>
                <a:path w="790575" h="400050">
                  <a:moveTo>
                    <a:pt x="790575" y="0"/>
                  </a:moveTo>
                  <a:lnTo>
                    <a:pt x="700024" y="0"/>
                  </a:lnTo>
                  <a:lnTo>
                    <a:pt x="700024" y="13970"/>
                  </a:lnTo>
                  <a:lnTo>
                    <a:pt x="700024" y="27940"/>
                  </a:lnTo>
                  <a:lnTo>
                    <a:pt x="700024" y="308610"/>
                  </a:lnTo>
                  <a:lnTo>
                    <a:pt x="28575" y="308610"/>
                  </a:lnTo>
                  <a:lnTo>
                    <a:pt x="14351" y="308610"/>
                  </a:lnTo>
                  <a:lnTo>
                    <a:pt x="0" y="308610"/>
                  </a:lnTo>
                  <a:lnTo>
                    <a:pt x="0" y="370840"/>
                  </a:lnTo>
                  <a:lnTo>
                    <a:pt x="0" y="400050"/>
                  </a:lnTo>
                  <a:lnTo>
                    <a:pt x="790575" y="400050"/>
                  </a:lnTo>
                  <a:lnTo>
                    <a:pt x="790575" y="370840"/>
                  </a:lnTo>
                  <a:lnTo>
                    <a:pt x="790575" y="27940"/>
                  </a:lnTo>
                  <a:lnTo>
                    <a:pt x="790575" y="0"/>
                  </a:lnTo>
                  <a:close/>
                </a:path>
              </a:pathLst>
            </a:custGeom>
            <a:solidFill>
              <a:srgbClr val="E7E6E6"/>
            </a:solidFill>
          </p:spPr>
          <p:txBody>
            <a:bodyPr wrap="square" lIns="0" tIns="0" rIns="0" bIns="0" rtlCol="0"/>
            <a:lstStyle/>
            <a:p>
              <a:endParaRPr/>
            </a:p>
          </p:txBody>
        </p:sp>
        <p:sp>
          <p:nvSpPr>
            <p:cNvPr id="59" name="object 59"/>
            <p:cNvSpPr/>
            <p:nvPr/>
          </p:nvSpPr>
          <p:spPr>
            <a:xfrm>
              <a:off x="5338826" y="5491162"/>
              <a:ext cx="762000" cy="371475"/>
            </a:xfrm>
            <a:custGeom>
              <a:avLst/>
              <a:gdLst/>
              <a:ahLst/>
              <a:cxnLst/>
              <a:rect l="l" t="t" r="r" b="b"/>
              <a:pathLst>
                <a:path w="762000" h="371475">
                  <a:moveTo>
                    <a:pt x="762000" y="0"/>
                  </a:moveTo>
                  <a:lnTo>
                    <a:pt x="0" y="0"/>
                  </a:lnTo>
                  <a:lnTo>
                    <a:pt x="0" y="371475"/>
                  </a:lnTo>
                  <a:lnTo>
                    <a:pt x="762000" y="371475"/>
                  </a:lnTo>
                  <a:lnTo>
                    <a:pt x="762000" y="0"/>
                  </a:lnTo>
                  <a:close/>
                </a:path>
              </a:pathLst>
            </a:custGeom>
            <a:solidFill>
              <a:srgbClr val="F4EBC5"/>
            </a:solidFill>
          </p:spPr>
          <p:txBody>
            <a:bodyPr wrap="square" lIns="0" tIns="0" rIns="0" bIns="0" rtlCol="0"/>
            <a:lstStyle/>
            <a:p>
              <a:endParaRPr/>
            </a:p>
          </p:txBody>
        </p:sp>
        <p:sp>
          <p:nvSpPr>
            <p:cNvPr id="60" name="object 60"/>
            <p:cNvSpPr/>
            <p:nvPr/>
          </p:nvSpPr>
          <p:spPr>
            <a:xfrm>
              <a:off x="5338826" y="5491162"/>
              <a:ext cx="762000" cy="371475"/>
            </a:xfrm>
            <a:custGeom>
              <a:avLst/>
              <a:gdLst/>
              <a:ahLst/>
              <a:cxnLst/>
              <a:rect l="l" t="t" r="r" b="b"/>
              <a:pathLst>
                <a:path w="762000" h="371475">
                  <a:moveTo>
                    <a:pt x="0" y="371475"/>
                  </a:moveTo>
                  <a:lnTo>
                    <a:pt x="762000" y="371475"/>
                  </a:lnTo>
                  <a:lnTo>
                    <a:pt x="762000" y="0"/>
                  </a:lnTo>
                  <a:lnTo>
                    <a:pt x="0" y="0"/>
                  </a:lnTo>
                  <a:lnTo>
                    <a:pt x="0" y="371475"/>
                  </a:lnTo>
                  <a:close/>
                </a:path>
              </a:pathLst>
            </a:custGeom>
            <a:ln w="28575">
              <a:solidFill>
                <a:srgbClr val="CC0066"/>
              </a:solidFill>
            </a:ln>
          </p:spPr>
          <p:txBody>
            <a:bodyPr wrap="square" lIns="0" tIns="0" rIns="0" bIns="0" rtlCol="0"/>
            <a:lstStyle/>
            <a:p>
              <a:endParaRPr/>
            </a:p>
          </p:txBody>
        </p:sp>
      </p:grpSp>
      <p:sp>
        <p:nvSpPr>
          <p:cNvPr id="61" name="object 61"/>
          <p:cNvSpPr txBox="1"/>
          <p:nvPr/>
        </p:nvSpPr>
        <p:spPr>
          <a:xfrm>
            <a:off x="5589270" y="5507990"/>
            <a:ext cx="254000"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333333"/>
                </a:solidFill>
                <a:latin typeface="Calibri"/>
                <a:cs typeface="Calibri"/>
              </a:rPr>
              <a:t>TT</a:t>
            </a:r>
            <a:endParaRPr sz="1800">
              <a:latin typeface="Calibri"/>
              <a:cs typeface="Calibri"/>
            </a:endParaRPr>
          </a:p>
        </p:txBody>
      </p:sp>
      <p:sp>
        <p:nvSpPr>
          <p:cNvPr id="62" name="object 62"/>
          <p:cNvSpPr txBox="1"/>
          <p:nvPr/>
        </p:nvSpPr>
        <p:spPr>
          <a:xfrm>
            <a:off x="6560819" y="3576260"/>
            <a:ext cx="415925" cy="2228215"/>
          </a:xfrm>
          <a:prstGeom prst="rect">
            <a:avLst/>
          </a:prstGeom>
        </p:spPr>
        <p:txBody>
          <a:bodyPr vert="horz" wrap="square" lIns="0" tIns="199390" rIns="0" bIns="0" rtlCol="0">
            <a:spAutoFit/>
          </a:bodyPr>
          <a:lstStyle/>
          <a:p>
            <a:pPr marL="12700">
              <a:lnSpc>
                <a:spcPct val="100000"/>
              </a:lnSpc>
              <a:spcBef>
                <a:spcPts val="1570"/>
              </a:spcBef>
            </a:pPr>
            <a:r>
              <a:rPr sz="2400" dirty="0">
                <a:solidFill>
                  <a:srgbClr val="339933"/>
                </a:solidFill>
                <a:latin typeface="Times New Roman"/>
                <a:cs typeface="Times New Roman"/>
              </a:rPr>
              <a:t>1/4</a:t>
            </a:r>
            <a:endParaRPr sz="2400">
              <a:latin typeface="Times New Roman"/>
              <a:cs typeface="Times New Roman"/>
            </a:endParaRPr>
          </a:p>
          <a:p>
            <a:pPr marL="12700">
              <a:lnSpc>
                <a:spcPct val="100000"/>
              </a:lnSpc>
              <a:spcBef>
                <a:spcPts val="1475"/>
              </a:spcBef>
            </a:pPr>
            <a:r>
              <a:rPr sz="2400" dirty="0">
                <a:solidFill>
                  <a:srgbClr val="339933"/>
                </a:solidFill>
                <a:latin typeface="Times New Roman"/>
                <a:cs typeface="Times New Roman"/>
              </a:rPr>
              <a:t>1/4</a:t>
            </a:r>
            <a:endParaRPr sz="2400">
              <a:latin typeface="Times New Roman"/>
              <a:cs typeface="Times New Roman"/>
            </a:endParaRPr>
          </a:p>
          <a:p>
            <a:pPr marL="12700">
              <a:lnSpc>
                <a:spcPct val="100000"/>
              </a:lnSpc>
              <a:spcBef>
                <a:spcPts val="1400"/>
              </a:spcBef>
            </a:pPr>
            <a:r>
              <a:rPr sz="2400" dirty="0">
                <a:solidFill>
                  <a:srgbClr val="339933"/>
                </a:solidFill>
                <a:latin typeface="Times New Roman"/>
                <a:cs typeface="Times New Roman"/>
              </a:rPr>
              <a:t>1/4</a:t>
            </a:r>
            <a:endParaRPr sz="2400">
              <a:latin typeface="Times New Roman"/>
              <a:cs typeface="Times New Roman"/>
            </a:endParaRPr>
          </a:p>
          <a:p>
            <a:pPr marL="12700">
              <a:lnSpc>
                <a:spcPct val="100000"/>
              </a:lnSpc>
              <a:spcBef>
                <a:spcPts val="1475"/>
              </a:spcBef>
            </a:pPr>
            <a:r>
              <a:rPr sz="2400" dirty="0">
                <a:solidFill>
                  <a:srgbClr val="339933"/>
                </a:solidFill>
                <a:latin typeface="Times New Roman"/>
                <a:cs typeface="Times New Roman"/>
              </a:rPr>
              <a:t>1/4</a:t>
            </a:r>
            <a:endParaRPr sz="2400">
              <a:latin typeface="Times New Roman"/>
              <a:cs typeface="Times New Roman"/>
            </a:endParaRPr>
          </a:p>
        </p:txBody>
      </p:sp>
      <p:grpSp>
        <p:nvGrpSpPr>
          <p:cNvPr id="63" name="object 63"/>
          <p:cNvGrpSpPr/>
          <p:nvPr/>
        </p:nvGrpSpPr>
        <p:grpSpPr>
          <a:xfrm>
            <a:off x="7305738" y="3800538"/>
            <a:ext cx="3228975" cy="1304925"/>
            <a:chOff x="7305738" y="3800538"/>
            <a:chExt cx="3228975" cy="1304925"/>
          </a:xfrm>
        </p:grpSpPr>
        <p:sp>
          <p:nvSpPr>
            <p:cNvPr id="64" name="object 64"/>
            <p:cNvSpPr/>
            <p:nvPr/>
          </p:nvSpPr>
          <p:spPr>
            <a:xfrm>
              <a:off x="7381875" y="3877309"/>
              <a:ext cx="3152775" cy="1228090"/>
            </a:xfrm>
            <a:custGeom>
              <a:avLst/>
              <a:gdLst/>
              <a:ahLst/>
              <a:cxnLst/>
              <a:rect l="l" t="t" r="r" b="b"/>
              <a:pathLst>
                <a:path w="3152775" h="1228089">
                  <a:moveTo>
                    <a:pt x="3152775" y="0"/>
                  </a:moveTo>
                  <a:lnTo>
                    <a:pt x="3062224" y="0"/>
                  </a:lnTo>
                  <a:lnTo>
                    <a:pt x="3062224" y="13970"/>
                  </a:lnTo>
                  <a:lnTo>
                    <a:pt x="3062224" y="27940"/>
                  </a:lnTo>
                  <a:lnTo>
                    <a:pt x="3062224" y="1137920"/>
                  </a:lnTo>
                  <a:lnTo>
                    <a:pt x="28575" y="1137920"/>
                  </a:lnTo>
                  <a:lnTo>
                    <a:pt x="14351" y="1137920"/>
                  </a:lnTo>
                  <a:lnTo>
                    <a:pt x="0" y="1137920"/>
                  </a:lnTo>
                  <a:lnTo>
                    <a:pt x="0" y="1200150"/>
                  </a:lnTo>
                  <a:lnTo>
                    <a:pt x="0" y="1228090"/>
                  </a:lnTo>
                  <a:lnTo>
                    <a:pt x="3152775" y="1228090"/>
                  </a:lnTo>
                  <a:lnTo>
                    <a:pt x="3152775" y="1200150"/>
                  </a:lnTo>
                  <a:lnTo>
                    <a:pt x="3152775" y="27940"/>
                  </a:lnTo>
                  <a:lnTo>
                    <a:pt x="3152775" y="0"/>
                  </a:lnTo>
                  <a:close/>
                </a:path>
              </a:pathLst>
            </a:custGeom>
            <a:solidFill>
              <a:srgbClr val="E7E6E6"/>
            </a:solidFill>
          </p:spPr>
          <p:txBody>
            <a:bodyPr wrap="square" lIns="0" tIns="0" rIns="0" bIns="0" rtlCol="0"/>
            <a:lstStyle/>
            <a:p>
              <a:endParaRPr/>
            </a:p>
          </p:txBody>
        </p:sp>
        <p:sp>
          <p:nvSpPr>
            <p:cNvPr id="65" name="object 65"/>
            <p:cNvSpPr/>
            <p:nvPr/>
          </p:nvSpPr>
          <p:spPr>
            <a:xfrm>
              <a:off x="7320026" y="3814826"/>
              <a:ext cx="3124200" cy="1200150"/>
            </a:xfrm>
            <a:custGeom>
              <a:avLst/>
              <a:gdLst/>
              <a:ahLst/>
              <a:cxnLst/>
              <a:rect l="l" t="t" r="r" b="b"/>
              <a:pathLst>
                <a:path w="3124200" h="1200150">
                  <a:moveTo>
                    <a:pt x="3124200" y="0"/>
                  </a:moveTo>
                  <a:lnTo>
                    <a:pt x="0" y="0"/>
                  </a:lnTo>
                  <a:lnTo>
                    <a:pt x="0" y="1200150"/>
                  </a:lnTo>
                  <a:lnTo>
                    <a:pt x="3124200" y="1200150"/>
                  </a:lnTo>
                  <a:lnTo>
                    <a:pt x="3124200" y="0"/>
                  </a:lnTo>
                  <a:close/>
                </a:path>
              </a:pathLst>
            </a:custGeom>
            <a:solidFill>
              <a:srgbClr val="F4EBC5"/>
            </a:solidFill>
          </p:spPr>
          <p:txBody>
            <a:bodyPr wrap="square" lIns="0" tIns="0" rIns="0" bIns="0" rtlCol="0"/>
            <a:lstStyle/>
            <a:p>
              <a:endParaRPr/>
            </a:p>
          </p:txBody>
        </p:sp>
        <p:sp>
          <p:nvSpPr>
            <p:cNvPr id="66" name="object 66"/>
            <p:cNvSpPr/>
            <p:nvPr/>
          </p:nvSpPr>
          <p:spPr>
            <a:xfrm>
              <a:off x="7320026" y="3814826"/>
              <a:ext cx="3124200" cy="1200150"/>
            </a:xfrm>
            <a:custGeom>
              <a:avLst/>
              <a:gdLst/>
              <a:ahLst/>
              <a:cxnLst/>
              <a:rect l="l" t="t" r="r" b="b"/>
              <a:pathLst>
                <a:path w="3124200" h="1200150">
                  <a:moveTo>
                    <a:pt x="0" y="1200150"/>
                  </a:moveTo>
                  <a:lnTo>
                    <a:pt x="3124200" y="1200150"/>
                  </a:lnTo>
                  <a:lnTo>
                    <a:pt x="3124200" y="0"/>
                  </a:lnTo>
                  <a:lnTo>
                    <a:pt x="0" y="0"/>
                  </a:lnTo>
                  <a:lnTo>
                    <a:pt x="0" y="1200150"/>
                  </a:lnTo>
                  <a:close/>
                </a:path>
              </a:pathLst>
            </a:custGeom>
            <a:ln w="28575">
              <a:solidFill>
                <a:srgbClr val="CC0066"/>
              </a:solidFill>
            </a:ln>
          </p:spPr>
          <p:txBody>
            <a:bodyPr wrap="square" lIns="0" tIns="0" rIns="0" bIns="0" rtlCol="0"/>
            <a:lstStyle/>
            <a:p>
              <a:endParaRPr/>
            </a:p>
          </p:txBody>
        </p:sp>
      </p:grpSp>
      <p:sp>
        <p:nvSpPr>
          <p:cNvPr id="67" name="object 67"/>
          <p:cNvSpPr txBox="1"/>
          <p:nvPr/>
        </p:nvSpPr>
        <p:spPr>
          <a:xfrm>
            <a:off x="7374255" y="3682809"/>
            <a:ext cx="2237105" cy="1275080"/>
          </a:xfrm>
          <a:prstGeom prst="rect">
            <a:avLst/>
          </a:prstGeom>
        </p:spPr>
        <p:txBody>
          <a:bodyPr vert="horz" wrap="square" lIns="0" tIns="158115" rIns="0" bIns="0" rtlCol="0">
            <a:spAutoFit/>
          </a:bodyPr>
          <a:lstStyle/>
          <a:p>
            <a:pPr marL="38100">
              <a:lnSpc>
                <a:spcPct val="100000"/>
              </a:lnSpc>
              <a:spcBef>
                <a:spcPts val="1245"/>
              </a:spcBef>
            </a:pPr>
            <a:r>
              <a:rPr sz="1800" spc="-5" dirty="0">
                <a:solidFill>
                  <a:srgbClr val="333333"/>
                </a:solidFill>
                <a:latin typeface="Calibri"/>
                <a:cs typeface="Calibri"/>
              </a:rPr>
              <a:t>P(at</a:t>
            </a:r>
            <a:r>
              <a:rPr sz="1800" spc="-55" dirty="0">
                <a:solidFill>
                  <a:srgbClr val="333333"/>
                </a:solidFill>
                <a:latin typeface="Calibri"/>
                <a:cs typeface="Calibri"/>
              </a:rPr>
              <a:t> </a:t>
            </a:r>
            <a:r>
              <a:rPr sz="1800" spc="10" dirty="0">
                <a:solidFill>
                  <a:srgbClr val="333333"/>
                </a:solidFill>
                <a:latin typeface="Calibri"/>
                <a:cs typeface="Calibri"/>
              </a:rPr>
              <a:t>least</a:t>
            </a:r>
            <a:r>
              <a:rPr sz="1800" spc="-50" dirty="0">
                <a:solidFill>
                  <a:srgbClr val="333333"/>
                </a:solidFill>
                <a:latin typeface="Calibri"/>
                <a:cs typeface="Calibri"/>
              </a:rPr>
              <a:t> </a:t>
            </a:r>
            <a:r>
              <a:rPr sz="1800" dirty="0">
                <a:solidFill>
                  <a:srgbClr val="333333"/>
                </a:solidFill>
                <a:latin typeface="Calibri"/>
                <a:cs typeface="Calibri"/>
              </a:rPr>
              <a:t>1</a:t>
            </a:r>
            <a:r>
              <a:rPr sz="1800" spc="15" dirty="0">
                <a:solidFill>
                  <a:srgbClr val="333333"/>
                </a:solidFill>
                <a:latin typeface="Calibri"/>
                <a:cs typeface="Calibri"/>
              </a:rPr>
              <a:t> head)</a:t>
            </a:r>
            <a:endParaRPr sz="1800">
              <a:latin typeface="Calibri"/>
              <a:cs typeface="Calibri"/>
            </a:endParaRPr>
          </a:p>
          <a:p>
            <a:pPr marL="38100">
              <a:lnSpc>
                <a:spcPct val="100000"/>
              </a:lnSpc>
              <a:spcBef>
                <a:spcPts val="1145"/>
              </a:spcBef>
            </a:pPr>
            <a:r>
              <a:rPr sz="1800" dirty="0">
                <a:solidFill>
                  <a:srgbClr val="333333"/>
                </a:solidFill>
                <a:latin typeface="Calibri"/>
                <a:cs typeface="Calibri"/>
              </a:rPr>
              <a:t>=</a:t>
            </a:r>
            <a:r>
              <a:rPr sz="1800" spc="-45" dirty="0">
                <a:solidFill>
                  <a:srgbClr val="333333"/>
                </a:solidFill>
                <a:latin typeface="Calibri"/>
                <a:cs typeface="Calibri"/>
              </a:rPr>
              <a:t> </a:t>
            </a:r>
            <a:r>
              <a:rPr sz="1800" spc="-10" dirty="0">
                <a:solidFill>
                  <a:srgbClr val="333333"/>
                </a:solidFill>
                <a:latin typeface="Calibri"/>
                <a:cs typeface="Calibri"/>
              </a:rPr>
              <a:t>P(E</a:t>
            </a:r>
            <a:r>
              <a:rPr sz="1800" spc="-15" baseline="-16203" dirty="0">
                <a:solidFill>
                  <a:srgbClr val="333333"/>
                </a:solidFill>
                <a:latin typeface="Calibri"/>
                <a:cs typeface="Calibri"/>
              </a:rPr>
              <a:t>1</a:t>
            </a:r>
            <a:r>
              <a:rPr sz="1800" spc="-10" dirty="0">
                <a:solidFill>
                  <a:srgbClr val="333333"/>
                </a:solidFill>
                <a:latin typeface="Calibri"/>
                <a:cs typeface="Calibri"/>
              </a:rPr>
              <a:t>)</a:t>
            </a:r>
            <a:r>
              <a:rPr sz="1800" spc="80" dirty="0">
                <a:solidFill>
                  <a:srgbClr val="333333"/>
                </a:solidFill>
                <a:latin typeface="Calibri"/>
                <a:cs typeface="Calibri"/>
              </a:rPr>
              <a:t> </a:t>
            </a:r>
            <a:r>
              <a:rPr sz="1800" dirty="0">
                <a:solidFill>
                  <a:srgbClr val="333333"/>
                </a:solidFill>
                <a:latin typeface="Calibri"/>
                <a:cs typeface="Calibri"/>
              </a:rPr>
              <a:t>+</a:t>
            </a:r>
            <a:r>
              <a:rPr sz="1800" spc="-45" dirty="0">
                <a:solidFill>
                  <a:srgbClr val="333333"/>
                </a:solidFill>
                <a:latin typeface="Calibri"/>
                <a:cs typeface="Calibri"/>
              </a:rPr>
              <a:t> </a:t>
            </a:r>
            <a:r>
              <a:rPr sz="1800" spc="-10" dirty="0">
                <a:solidFill>
                  <a:srgbClr val="333333"/>
                </a:solidFill>
                <a:latin typeface="Calibri"/>
                <a:cs typeface="Calibri"/>
              </a:rPr>
              <a:t>P(E</a:t>
            </a:r>
            <a:r>
              <a:rPr sz="1800" spc="-15" baseline="-16203" dirty="0">
                <a:solidFill>
                  <a:srgbClr val="333333"/>
                </a:solidFill>
                <a:latin typeface="Calibri"/>
                <a:cs typeface="Calibri"/>
              </a:rPr>
              <a:t>2</a:t>
            </a:r>
            <a:r>
              <a:rPr sz="1800" spc="-10" dirty="0">
                <a:solidFill>
                  <a:srgbClr val="333333"/>
                </a:solidFill>
                <a:latin typeface="Calibri"/>
                <a:cs typeface="Calibri"/>
              </a:rPr>
              <a:t>)</a:t>
            </a:r>
            <a:r>
              <a:rPr sz="1800" spc="75" dirty="0">
                <a:solidFill>
                  <a:srgbClr val="333333"/>
                </a:solidFill>
                <a:latin typeface="Calibri"/>
                <a:cs typeface="Calibri"/>
              </a:rPr>
              <a:t> </a:t>
            </a:r>
            <a:r>
              <a:rPr sz="1800" dirty="0">
                <a:solidFill>
                  <a:srgbClr val="333333"/>
                </a:solidFill>
                <a:latin typeface="Calibri"/>
                <a:cs typeface="Calibri"/>
              </a:rPr>
              <a:t>+</a:t>
            </a:r>
            <a:r>
              <a:rPr sz="1800" spc="-40" dirty="0">
                <a:solidFill>
                  <a:srgbClr val="333333"/>
                </a:solidFill>
                <a:latin typeface="Calibri"/>
                <a:cs typeface="Calibri"/>
              </a:rPr>
              <a:t> </a:t>
            </a:r>
            <a:r>
              <a:rPr sz="1800" spc="-10" dirty="0">
                <a:solidFill>
                  <a:srgbClr val="333333"/>
                </a:solidFill>
                <a:latin typeface="Calibri"/>
                <a:cs typeface="Calibri"/>
              </a:rPr>
              <a:t>P(E</a:t>
            </a:r>
            <a:r>
              <a:rPr sz="1800" spc="-15" baseline="-16203" dirty="0">
                <a:solidFill>
                  <a:srgbClr val="333333"/>
                </a:solidFill>
                <a:latin typeface="Calibri"/>
                <a:cs typeface="Calibri"/>
              </a:rPr>
              <a:t>3</a:t>
            </a:r>
            <a:r>
              <a:rPr sz="1800" spc="-10" dirty="0">
                <a:solidFill>
                  <a:srgbClr val="333333"/>
                </a:solidFill>
                <a:latin typeface="Calibri"/>
                <a:cs typeface="Calibri"/>
              </a:rPr>
              <a:t>)</a:t>
            </a:r>
            <a:endParaRPr sz="1800">
              <a:latin typeface="Calibri"/>
              <a:cs typeface="Calibri"/>
            </a:endParaRPr>
          </a:p>
          <a:p>
            <a:pPr marL="85725">
              <a:lnSpc>
                <a:spcPct val="100000"/>
              </a:lnSpc>
              <a:spcBef>
                <a:spcPts val="1065"/>
              </a:spcBef>
            </a:pPr>
            <a:r>
              <a:rPr sz="1800" dirty="0">
                <a:solidFill>
                  <a:srgbClr val="333333"/>
                </a:solidFill>
                <a:latin typeface="Calibri"/>
                <a:cs typeface="Calibri"/>
              </a:rPr>
              <a:t>=</a:t>
            </a:r>
            <a:r>
              <a:rPr sz="1800" spc="35" dirty="0">
                <a:solidFill>
                  <a:srgbClr val="333333"/>
                </a:solidFill>
                <a:latin typeface="Calibri"/>
                <a:cs typeface="Calibri"/>
              </a:rPr>
              <a:t> </a:t>
            </a:r>
            <a:r>
              <a:rPr sz="1800" spc="-15" dirty="0">
                <a:solidFill>
                  <a:srgbClr val="333333"/>
                </a:solidFill>
                <a:latin typeface="Calibri"/>
                <a:cs typeface="Calibri"/>
              </a:rPr>
              <a:t>1/4</a:t>
            </a:r>
            <a:r>
              <a:rPr sz="1800" spc="25" dirty="0">
                <a:solidFill>
                  <a:srgbClr val="333333"/>
                </a:solidFill>
                <a:latin typeface="Calibri"/>
                <a:cs typeface="Calibri"/>
              </a:rPr>
              <a:t> </a:t>
            </a:r>
            <a:r>
              <a:rPr sz="1800" dirty="0">
                <a:solidFill>
                  <a:srgbClr val="333333"/>
                </a:solidFill>
                <a:latin typeface="Calibri"/>
                <a:cs typeface="Calibri"/>
              </a:rPr>
              <a:t>+</a:t>
            </a:r>
            <a:r>
              <a:rPr sz="1800" spc="40" dirty="0">
                <a:solidFill>
                  <a:srgbClr val="333333"/>
                </a:solidFill>
                <a:latin typeface="Calibri"/>
                <a:cs typeface="Calibri"/>
              </a:rPr>
              <a:t> </a:t>
            </a:r>
            <a:r>
              <a:rPr sz="1800" spc="-15" dirty="0">
                <a:solidFill>
                  <a:srgbClr val="333333"/>
                </a:solidFill>
                <a:latin typeface="Calibri"/>
                <a:cs typeface="Calibri"/>
              </a:rPr>
              <a:t>1/4</a:t>
            </a:r>
            <a:r>
              <a:rPr sz="1800" spc="25" dirty="0">
                <a:solidFill>
                  <a:srgbClr val="333333"/>
                </a:solidFill>
                <a:latin typeface="Calibri"/>
                <a:cs typeface="Calibri"/>
              </a:rPr>
              <a:t> </a:t>
            </a:r>
            <a:r>
              <a:rPr sz="1800" dirty="0">
                <a:solidFill>
                  <a:srgbClr val="333333"/>
                </a:solidFill>
                <a:latin typeface="Calibri"/>
                <a:cs typeface="Calibri"/>
              </a:rPr>
              <a:t>+</a:t>
            </a:r>
            <a:r>
              <a:rPr sz="1800" spc="-30" dirty="0">
                <a:solidFill>
                  <a:srgbClr val="333333"/>
                </a:solidFill>
                <a:latin typeface="Calibri"/>
                <a:cs typeface="Calibri"/>
              </a:rPr>
              <a:t> </a:t>
            </a:r>
            <a:r>
              <a:rPr sz="1800" spc="-15" dirty="0">
                <a:solidFill>
                  <a:srgbClr val="333333"/>
                </a:solidFill>
                <a:latin typeface="Calibri"/>
                <a:cs typeface="Calibri"/>
              </a:rPr>
              <a:t>1/4</a:t>
            </a:r>
            <a:r>
              <a:rPr sz="1800" spc="25" dirty="0">
                <a:solidFill>
                  <a:srgbClr val="333333"/>
                </a:solidFill>
                <a:latin typeface="Calibri"/>
                <a:cs typeface="Calibri"/>
              </a:rPr>
              <a:t> </a:t>
            </a:r>
            <a:r>
              <a:rPr sz="1800" dirty="0">
                <a:solidFill>
                  <a:srgbClr val="333333"/>
                </a:solidFill>
                <a:latin typeface="Calibri"/>
                <a:cs typeface="Calibri"/>
              </a:rPr>
              <a:t>=</a:t>
            </a:r>
            <a:r>
              <a:rPr sz="1800" spc="40" dirty="0">
                <a:solidFill>
                  <a:srgbClr val="333333"/>
                </a:solidFill>
                <a:latin typeface="Calibri"/>
                <a:cs typeface="Calibri"/>
              </a:rPr>
              <a:t> </a:t>
            </a:r>
            <a:r>
              <a:rPr sz="1800" spc="-15" dirty="0">
                <a:solidFill>
                  <a:srgbClr val="333333"/>
                </a:solidFill>
                <a:latin typeface="Calibri"/>
                <a:cs typeface="Calibri"/>
              </a:rPr>
              <a:t>3/4</a:t>
            </a:r>
            <a:endParaRPr sz="1800">
              <a:latin typeface="Calibri"/>
              <a:cs typeface="Calibri"/>
            </a:endParaRPr>
          </a:p>
        </p:txBody>
      </p:sp>
      <p:grpSp>
        <p:nvGrpSpPr>
          <p:cNvPr id="68" name="object 68"/>
          <p:cNvGrpSpPr/>
          <p:nvPr/>
        </p:nvGrpSpPr>
        <p:grpSpPr>
          <a:xfrm>
            <a:off x="8763000" y="76200"/>
            <a:ext cx="1828800" cy="1600200"/>
            <a:chOff x="8763000" y="76200"/>
            <a:chExt cx="1828800" cy="1600200"/>
          </a:xfrm>
        </p:grpSpPr>
        <p:sp>
          <p:nvSpPr>
            <p:cNvPr id="69" name="object 69"/>
            <p:cNvSpPr/>
            <p:nvPr/>
          </p:nvSpPr>
          <p:spPr>
            <a:xfrm>
              <a:off x="8839200" y="152399"/>
              <a:ext cx="1752600" cy="1524000"/>
            </a:xfrm>
            <a:custGeom>
              <a:avLst/>
              <a:gdLst/>
              <a:ahLst/>
              <a:cxnLst/>
              <a:rect l="l" t="t" r="r" b="b"/>
              <a:pathLst>
                <a:path w="1752600" h="1524000">
                  <a:moveTo>
                    <a:pt x="1752600" y="0"/>
                  </a:moveTo>
                  <a:lnTo>
                    <a:pt x="0" y="0"/>
                  </a:lnTo>
                  <a:lnTo>
                    <a:pt x="0" y="1447800"/>
                  </a:lnTo>
                  <a:lnTo>
                    <a:pt x="0" y="1524000"/>
                  </a:lnTo>
                  <a:lnTo>
                    <a:pt x="1752600" y="1524000"/>
                  </a:lnTo>
                  <a:lnTo>
                    <a:pt x="1752600" y="1447800"/>
                  </a:lnTo>
                  <a:lnTo>
                    <a:pt x="1752600" y="0"/>
                  </a:lnTo>
                  <a:close/>
                </a:path>
              </a:pathLst>
            </a:custGeom>
            <a:solidFill>
              <a:srgbClr val="E7E6E6"/>
            </a:solidFill>
          </p:spPr>
          <p:txBody>
            <a:bodyPr wrap="square" lIns="0" tIns="0" rIns="0" bIns="0" rtlCol="0"/>
            <a:lstStyle/>
            <a:p>
              <a:endParaRPr/>
            </a:p>
          </p:txBody>
        </p:sp>
        <p:sp>
          <p:nvSpPr>
            <p:cNvPr id="70" name="object 70"/>
            <p:cNvSpPr/>
            <p:nvPr/>
          </p:nvSpPr>
          <p:spPr>
            <a:xfrm>
              <a:off x="8763000" y="76200"/>
              <a:ext cx="1752600" cy="1524000"/>
            </a:xfrm>
            <a:custGeom>
              <a:avLst/>
              <a:gdLst/>
              <a:ahLst/>
              <a:cxnLst/>
              <a:rect l="l" t="t" r="r" b="b"/>
              <a:pathLst>
                <a:path w="1752600" h="1524000">
                  <a:moveTo>
                    <a:pt x="1752600" y="0"/>
                  </a:moveTo>
                  <a:lnTo>
                    <a:pt x="0" y="0"/>
                  </a:lnTo>
                  <a:lnTo>
                    <a:pt x="0" y="1524000"/>
                  </a:lnTo>
                  <a:lnTo>
                    <a:pt x="1752600" y="1524000"/>
                  </a:lnTo>
                  <a:lnTo>
                    <a:pt x="1752600" y="0"/>
                  </a:lnTo>
                  <a:close/>
                </a:path>
              </a:pathLst>
            </a:custGeom>
            <a:solidFill>
              <a:srgbClr val="F4EBC5"/>
            </a:solidFill>
          </p:spPr>
          <p:txBody>
            <a:bodyPr wrap="square" lIns="0" tIns="0" rIns="0" bIns="0" rtlCol="0"/>
            <a:lstStyle/>
            <a:p>
              <a:endParaRPr/>
            </a:p>
          </p:txBody>
        </p:sp>
        <p:pic>
          <p:nvPicPr>
            <p:cNvPr id="71" name="object 71"/>
            <p:cNvPicPr/>
            <p:nvPr/>
          </p:nvPicPr>
          <p:blipFill>
            <a:blip r:embed="rId2" cstate="print"/>
            <a:stretch>
              <a:fillRect/>
            </a:stretch>
          </p:blipFill>
          <p:spPr>
            <a:xfrm>
              <a:off x="8839200" y="171450"/>
              <a:ext cx="1600200" cy="1352550"/>
            </a:xfrm>
            <a:prstGeom prst="rect">
              <a:avLst/>
            </a:prstGeom>
          </p:spPr>
        </p:pic>
        <p:sp>
          <p:nvSpPr>
            <p:cNvPr id="72" name="object 72"/>
            <p:cNvSpPr/>
            <p:nvPr/>
          </p:nvSpPr>
          <p:spPr>
            <a:xfrm>
              <a:off x="8834501" y="166623"/>
              <a:ext cx="1609725" cy="1362075"/>
            </a:xfrm>
            <a:custGeom>
              <a:avLst/>
              <a:gdLst/>
              <a:ahLst/>
              <a:cxnLst/>
              <a:rect l="l" t="t" r="r" b="b"/>
              <a:pathLst>
                <a:path w="1609725" h="1362075">
                  <a:moveTo>
                    <a:pt x="0" y="1362075"/>
                  </a:moveTo>
                  <a:lnTo>
                    <a:pt x="1609725" y="1362075"/>
                  </a:lnTo>
                  <a:lnTo>
                    <a:pt x="1609725" y="0"/>
                  </a:lnTo>
                  <a:lnTo>
                    <a:pt x="0" y="0"/>
                  </a:lnTo>
                  <a:lnTo>
                    <a:pt x="0" y="1362075"/>
                  </a:lnTo>
                  <a:close/>
                </a:path>
              </a:pathLst>
            </a:custGeom>
            <a:ln w="9525">
              <a:solidFill>
                <a:srgbClr val="CC0066"/>
              </a:solidFill>
            </a:ln>
          </p:spPr>
          <p:txBody>
            <a:bodyPr wrap="square" lIns="0" tIns="0" rIns="0" bIns="0" rtlCol="0"/>
            <a:lstStyle/>
            <a:p>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5391" y="115252"/>
            <a:ext cx="2498725" cy="758190"/>
          </a:xfrm>
          <a:prstGeom prst="rect">
            <a:avLst/>
          </a:prstGeom>
        </p:spPr>
        <p:txBody>
          <a:bodyPr vert="horz" wrap="square" lIns="0" tIns="13335" rIns="0" bIns="0" rtlCol="0">
            <a:spAutoFit/>
          </a:bodyPr>
          <a:lstStyle/>
          <a:p>
            <a:pPr marL="12700">
              <a:lnSpc>
                <a:spcPct val="100000"/>
              </a:lnSpc>
              <a:spcBef>
                <a:spcPts val="105"/>
              </a:spcBef>
            </a:pPr>
            <a:r>
              <a:rPr sz="4800" spc="45" dirty="0">
                <a:latin typeface="Calibri Light"/>
                <a:cs typeface="Calibri Light"/>
              </a:rPr>
              <a:t>E</a:t>
            </a:r>
            <a:r>
              <a:rPr sz="4800" spc="-60" dirty="0">
                <a:latin typeface="Calibri Light"/>
                <a:cs typeface="Calibri Light"/>
              </a:rPr>
              <a:t>x</a:t>
            </a:r>
            <a:r>
              <a:rPr sz="4800" dirty="0">
                <a:latin typeface="Calibri Light"/>
                <a:cs typeface="Calibri Light"/>
              </a:rPr>
              <a:t>a</a:t>
            </a:r>
            <a:r>
              <a:rPr sz="4800" spc="-60" dirty="0">
                <a:latin typeface="Calibri Light"/>
                <a:cs typeface="Calibri Light"/>
              </a:rPr>
              <a:t>m</a:t>
            </a:r>
            <a:r>
              <a:rPr sz="4800" spc="-25" dirty="0">
                <a:latin typeface="Calibri Light"/>
                <a:cs typeface="Calibri Light"/>
              </a:rPr>
              <a:t>p</a:t>
            </a:r>
            <a:r>
              <a:rPr sz="4800" spc="-90" dirty="0">
                <a:latin typeface="Calibri Light"/>
                <a:cs typeface="Calibri Light"/>
              </a:rPr>
              <a:t>l</a:t>
            </a:r>
            <a:r>
              <a:rPr sz="4800" dirty="0">
                <a:latin typeface="Calibri Light"/>
                <a:cs typeface="Calibri Light"/>
              </a:rPr>
              <a:t>e</a:t>
            </a:r>
            <a:r>
              <a:rPr sz="4800" spc="-235" dirty="0">
                <a:latin typeface="Calibri Light"/>
                <a:cs typeface="Calibri Light"/>
              </a:rPr>
              <a:t> </a:t>
            </a:r>
            <a:r>
              <a:rPr sz="4800" dirty="0">
                <a:latin typeface="Calibri Light"/>
                <a:cs typeface="Calibri Light"/>
              </a:rPr>
              <a:t>2</a:t>
            </a:r>
            <a:endParaRPr sz="4800">
              <a:latin typeface="Calibri Light"/>
              <a:cs typeface="Calibri Light"/>
            </a:endParaRPr>
          </a:p>
        </p:txBody>
      </p:sp>
      <p:sp>
        <p:nvSpPr>
          <p:cNvPr id="3" name="object 3"/>
          <p:cNvSpPr txBox="1"/>
          <p:nvPr/>
        </p:nvSpPr>
        <p:spPr>
          <a:xfrm>
            <a:off x="2176145" y="920432"/>
            <a:ext cx="7817484" cy="2394585"/>
          </a:xfrm>
          <a:prstGeom prst="rect">
            <a:avLst/>
          </a:prstGeom>
        </p:spPr>
        <p:txBody>
          <a:bodyPr vert="horz" wrap="square" lIns="0" tIns="104139" rIns="0" bIns="0" rtlCol="0">
            <a:spAutoFit/>
          </a:bodyPr>
          <a:lstStyle/>
          <a:p>
            <a:pPr marL="203200" marR="30480" indent="28575">
              <a:lnSpc>
                <a:spcPct val="80000"/>
              </a:lnSpc>
              <a:spcBef>
                <a:spcPts val="819"/>
              </a:spcBef>
              <a:tabLst>
                <a:tab pos="4845050" algn="l"/>
              </a:tabLst>
            </a:pPr>
            <a:r>
              <a:rPr sz="3000" dirty="0">
                <a:latin typeface="Calibri"/>
                <a:cs typeface="Calibri"/>
              </a:rPr>
              <a:t>A</a:t>
            </a:r>
            <a:r>
              <a:rPr sz="3000" spc="-10" dirty="0">
                <a:latin typeface="Calibri"/>
                <a:cs typeface="Calibri"/>
              </a:rPr>
              <a:t> </a:t>
            </a:r>
            <a:r>
              <a:rPr sz="3000" dirty="0">
                <a:latin typeface="Calibri"/>
                <a:cs typeface="Calibri"/>
              </a:rPr>
              <a:t>bowl</a:t>
            </a:r>
            <a:r>
              <a:rPr sz="3000" spc="-5" dirty="0">
                <a:latin typeface="Calibri"/>
                <a:cs typeface="Calibri"/>
              </a:rPr>
              <a:t> </a:t>
            </a:r>
            <a:r>
              <a:rPr sz="3000" spc="-10" dirty="0">
                <a:latin typeface="Calibri"/>
                <a:cs typeface="Calibri"/>
              </a:rPr>
              <a:t>contains</a:t>
            </a:r>
            <a:r>
              <a:rPr sz="3000" spc="-55" dirty="0">
                <a:latin typeface="Calibri"/>
                <a:cs typeface="Calibri"/>
              </a:rPr>
              <a:t> </a:t>
            </a:r>
            <a:r>
              <a:rPr sz="3000" spc="-25" dirty="0">
                <a:latin typeface="Calibri"/>
                <a:cs typeface="Calibri"/>
              </a:rPr>
              <a:t>three</a:t>
            </a:r>
            <a:r>
              <a:rPr sz="3000" spc="114" dirty="0">
                <a:latin typeface="Calibri"/>
                <a:cs typeface="Calibri"/>
              </a:rPr>
              <a:t> </a:t>
            </a:r>
            <a:r>
              <a:rPr sz="3000" spc="-5" dirty="0">
                <a:latin typeface="Calibri"/>
                <a:cs typeface="Calibri"/>
              </a:rPr>
              <a:t>colour	</a:t>
            </a:r>
            <a:r>
              <a:rPr sz="3000" spc="10" dirty="0">
                <a:latin typeface="Calibri"/>
                <a:cs typeface="Calibri"/>
              </a:rPr>
              <a:t>Ms</a:t>
            </a:r>
            <a:r>
              <a:rPr sz="3000" spc="15" baseline="25000" dirty="0">
                <a:latin typeface="Calibri"/>
                <a:cs typeface="Calibri"/>
              </a:rPr>
              <a:t>®</a:t>
            </a:r>
            <a:r>
              <a:rPr sz="3000" spc="10" dirty="0">
                <a:latin typeface="Calibri"/>
                <a:cs typeface="Calibri"/>
              </a:rPr>
              <a:t>, </a:t>
            </a:r>
            <a:r>
              <a:rPr sz="3000" spc="-5" dirty="0">
                <a:latin typeface="Calibri"/>
                <a:cs typeface="Calibri"/>
              </a:rPr>
              <a:t>one </a:t>
            </a:r>
            <a:r>
              <a:rPr sz="3000" spc="-20" dirty="0">
                <a:latin typeface="Calibri"/>
                <a:cs typeface="Calibri"/>
              </a:rPr>
              <a:t>red, </a:t>
            </a:r>
            <a:r>
              <a:rPr sz="3000" spc="-5" dirty="0">
                <a:latin typeface="Calibri"/>
                <a:cs typeface="Calibri"/>
              </a:rPr>
              <a:t>one </a:t>
            </a:r>
            <a:r>
              <a:rPr sz="3000" dirty="0">
                <a:latin typeface="Calibri"/>
                <a:cs typeface="Calibri"/>
              </a:rPr>
              <a:t> </a:t>
            </a:r>
            <a:r>
              <a:rPr sz="3000" spc="-10" dirty="0">
                <a:latin typeface="Calibri"/>
                <a:cs typeface="Calibri"/>
              </a:rPr>
              <a:t>blue</a:t>
            </a:r>
            <a:r>
              <a:rPr sz="3000" spc="-5" dirty="0">
                <a:latin typeface="Calibri"/>
                <a:cs typeface="Calibri"/>
              </a:rPr>
              <a:t> </a:t>
            </a:r>
            <a:r>
              <a:rPr sz="3000" spc="-10" dirty="0">
                <a:latin typeface="Calibri"/>
                <a:cs typeface="Calibri"/>
              </a:rPr>
              <a:t>and</a:t>
            </a:r>
            <a:r>
              <a:rPr sz="3000" spc="-15" dirty="0">
                <a:latin typeface="Calibri"/>
                <a:cs typeface="Calibri"/>
              </a:rPr>
              <a:t> </a:t>
            </a:r>
            <a:r>
              <a:rPr sz="3000" spc="-5" dirty="0">
                <a:latin typeface="Calibri"/>
                <a:cs typeface="Calibri"/>
              </a:rPr>
              <a:t>one</a:t>
            </a:r>
            <a:r>
              <a:rPr sz="3000" spc="5" dirty="0">
                <a:latin typeface="Calibri"/>
                <a:cs typeface="Calibri"/>
              </a:rPr>
              <a:t> </a:t>
            </a:r>
            <a:r>
              <a:rPr sz="3000" spc="-10" dirty="0">
                <a:latin typeface="Calibri"/>
                <a:cs typeface="Calibri"/>
              </a:rPr>
              <a:t>green.</a:t>
            </a:r>
            <a:r>
              <a:rPr sz="3000" dirty="0">
                <a:latin typeface="Calibri"/>
                <a:cs typeface="Calibri"/>
              </a:rPr>
              <a:t> A</a:t>
            </a:r>
            <a:r>
              <a:rPr sz="3000" spc="-15" dirty="0">
                <a:latin typeface="Calibri"/>
                <a:cs typeface="Calibri"/>
              </a:rPr>
              <a:t> </a:t>
            </a:r>
            <a:r>
              <a:rPr sz="3000" spc="-10" dirty="0">
                <a:latin typeface="Calibri"/>
                <a:cs typeface="Calibri"/>
              </a:rPr>
              <a:t>child</a:t>
            </a:r>
            <a:r>
              <a:rPr sz="3000" spc="60" dirty="0">
                <a:latin typeface="Calibri"/>
                <a:cs typeface="Calibri"/>
              </a:rPr>
              <a:t> </a:t>
            </a:r>
            <a:r>
              <a:rPr sz="3000" spc="-5" dirty="0">
                <a:latin typeface="Calibri"/>
                <a:cs typeface="Calibri"/>
              </a:rPr>
              <a:t>selects</a:t>
            </a:r>
            <a:r>
              <a:rPr sz="3000" spc="-55" dirty="0">
                <a:latin typeface="Calibri"/>
                <a:cs typeface="Calibri"/>
              </a:rPr>
              <a:t> </a:t>
            </a:r>
            <a:r>
              <a:rPr sz="3000" spc="-5" dirty="0">
                <a:latin typeface="Calibri"/>
                <a:cs typeface="Calibri"/>
              </a:rPr>
              <a:t>two</a:t>
            </a:r>
            <a:r>
              <a:rPr sz="3000" spc="-15" dirty="0">
                <a:latin typeface="Calibri"/>
                <a:cs typeface="Calibri"/>
              </a:rPr>
              <a:t> M&amp;Ms</a:t>
            </a:r>
            <a:r>
              <a:rPr sz="3000" spc="20" dirty="0">
                <a:latin typeface="Calibri"/>
                <a:cs typeface="Calibri"/>
              </a:rPr>
              <a:t> </a:t>
            </a:r>
            <a:r>
              <a:rPr sz="3000" spc="-10" dirty="0">
                <a:latin typeface="Calibri"/>
                <a:cs typeface="Calibri"/>
              </a:rPr>
              <a:t>at </a:t>
            </a:r>
            <a:r>
              <a:rPr sz="3000" spc="-660" dirty="0">
                <a:latin typeface="Calibri"/>
                <a:cs typeface="Calibri"/>
              </a:rPr>
              <a:t> </a:t>
            </a:r>
            <a:r>
              <a:rPr sz="3000" spc="-15" dirty="0">
                <a:latin typeface="Calibri"/>
                <a:cs typeface="Calibri"/>
              </a:rPr>
              <a:t>random.</a:t>
            </a:r>
            <a:r>
              <a:rPr sz="3000" spc="65" dirty="0">
                <a:latin typeface="Calibri"/>
                <a:cs typeface="Calibri"/>
              </a:rPr>
              <a:t> </a:t>
            </a:r>
            <a:r>
              <a:rPr sz="3000" dirty="0">
                <a:latin typeface="Calibri"/>
                <a:cs typeface="Calibri"/>
              </a:rPr>
              <a:t>What</a:t>
            </a:r>
            <a:r>
              <a:rPr sz="3000" spc="-114" dirty="0">
                <a:latin typeface="Calibri"/>
                <a:cs typeface="Calibri"/>
              </a:rPr>
              <a:t> </a:t>
            </a:r>
            <a:r>
              <a:rPr sz="3000" spc="-10" dirty="0">
                <a:latin typeface="Calibri"/>
                <a:cs typeface="Calibri"/>
              </a:rPr>
              <a:t>is</a:t>
            </a:r>
            <a:r>
              <a:rPr sz="3000" spc="20" dirty="0">
                <a:latin typeface="Calibri"/>
                <a:cs typeface="Calibri"/>
              </a:rPr>
              <a:t> </a:t>
            </a:r>
            <a:r>
              <a:rPr sz="3000" spc="-15" dirty="0">
                <a:latin typeface="Calibri"/>
                <a:cs typeface="Calibri"/>
              </a:rPr>
              <a:t>the</a:t>
            </a:r>
            <a:r>
              <a:rPr sz="3000" spc="-5" dirty="0">
                <a:latin typeface="Calibri"/>
                <a:cs typeface="Calibri"/>
              </a:rPr>
              <a:t> </a:t>
            </a:r>
            <a:r>
              <a:rPr sz="3000" spc="-20" dirty="0">
                <a:latin typeface="Calibri"/>
                <a:cs typeface="Calibri"/>
              </a:rPr>
              <a:t>probability</a:t>
            </a:r>
            <a:r>
              <a:rPr sz="3000" spc="130" dirty="0">
                <a:latin typeface="Calibri"/>
                <a:cs typeface="Calibri"/>
              </a:rPr>
              <a:t> </a:t>
            </a:r>
            <a:r>
              <a:rPr sz="3000" spc="-15" dirty="0">
                <a:latin typeface="Calibri"/>
                <a:cs typeface="Calibri"/>
              </a:rPr>
              <a:t>that</a:t>
            </a:r>
            <a:r>
              <a:rPr sz="3000" spc="35" dirty="0">
                <a:latin typeface="Calibri"/>
                <a:cs typeface="Calibri"/>
              </a:rPr>
              <a:t> </a:t>
            </a:r>
            <a:r>
              <a:rPr sz="3000" spc="-10" dirty="0">
                <a:latin typeface="Calibri"/>
                <a:cs typeface="Calibri"/>
              </a:rPr>
              <a:t>at</a:t>
            </a:r>
            <a:r>
              <a:rPr sz="3000" spc="-35" dirty="0">
                <a:latin typeface="Calibri"/>
                <a:cs typeface="Calibri"/>
              </a:rPr>
              <a:t> </a:t>
            </a:r>
            <a:r>
              <a:rPr sz="3000" spc="-5" dirty="0">
                <a:latin typeface="Calibri"/>
                <a:cs typeface="Calibri"/>
              </a:rPr>
              <a:t>least</a:t>
            </a:r>
            <a:r>
              <a:rPr sz="3000" spc="-114" dirty="0">
                <a:latin typeface="Calibri"/>
                <a:cs typeface="Calibri"/>
              </a:rPr>
              <a:t> </a:t>
            </a:r>
            <a:r>
              <a:rPr sz="3000" spc="-5" dirty="0">
                <a:latin typeface="Calibri"/>
                <a:cs typeface="Calibri"/>
              </a:rPr>
              <a:t>one </a:t>
            </a:r>
            <a:r>
              <a:rPr sz="3000" spc="-665" dirty="0">
                <a:latin typeface="Calibri"/>
                <a:cs typeface="Calibri"/>
              </a:rPr>
              <a:t> </a:t>
            </a:r>
            <a:r>
              <a:rPr sz="3000" spc="-10" dirty="0">
                <a:latin typeface="Calibri"/>
                <a:cs typeface="Calibri"/>
              </a:rPr>
              <a:t>is</a:t>
            </a:r>
            <a:r>
              <a:rPr sz="3000" spc="15" dirty="0">
                <a:latin typeface="Calibri"/>
                <a:cs typeface="Calibri"/>
              </a:rPr>
              <a:t> </a:t>
            </a:r>
            <a:r>
              <a:rPr sz="3000" spc="-20" dirty="0">
                <a:latin typeface="Calibri"/>
                <a:cs typeface="Calibri"/>
              </a:rPr>
              <a:t>red?</a:t>
            </a:r>
            <a:endParaRPr sz="3000">
              <a:latin typeface="Calibri"/>
              <a:cs typeface="Calibri"/>
            </a:endParaRPr>
          </a:p>
          <a:p>
            <a:pPr>
              <a:lnSpc>
                <a:spcPct val="100000"/>
              </a:lnSpc>
              <a:spcBef>
                <a:spcPts val="55"/>
              </a:spcBef>
            </a:pPr>
            <a:endParaRPr sz="2850">
              <a:latin typeface="Calibri"/>
              <a:cs typeface="Calibri"/>
            </a:endParaRPr>
          </a:p>
          <a:p>
            <a:pPr marL="50800">
              <a:lnSpc>
                <a:spcPct val="100000"/>
              </a:lnSpc>
              <a:tabLst>
                <a:tab pos="1640839" algn="l"/>
                <a:tab pos="3336290" algn="l"/>
                <a:tab pos="4263390" algn="l"/>
              </a:tabLst>
            </a:pPr>
            <a:r>
              <a:rPr sz="2400" u="heavy" spc="-40" dirty="0">
                <a:solidFill>
                  <a:srgbClr val="339933"/>
                </a:solidFill>
                <a:uFill>
                  <a:solidFill>
                    <a:srgbClr val="339933"/>
                  </a:solidFill>
                </a:uFill>
                <a:latin typeface="Times New Roman"/>
                <a:cs typeface="Times New Roman"/>
              </a:rPr>
              <a:t>1st</a:t>
            </a:r>
            <a:r>
              <a:rPr sz="2400" u="heavy" spc="75" dirty="0">
                <a:solidFill>
                  <a:srgbClr val="339933"/>
                </a:solidFill>
                <a:uFill>
                  <a:solidFill>
                    <a:srgbClr val="339933"/>
                  </a:solidFill>
                </a:uFill>
                <a:latin typeface="Times New Roman"/>
                <a:cs typeface="Times New Roman"/>
              </a:rPr>
              <a:t> </a:t>
            </a:r>
            <a:r>
              <a:rPr sz="2400" u="heavy" spc="-10" dirty="0">
                <a:solidFill>
                  <a:srgbClr val="339933"/>
                </a:solidFill>
                <a:uFill>
                  <a:solidFill>
                    <a:srgbClr val="339933"/>
                  </a:solidFill>
                </a:uFill>
                <a:latin typeface="Times New Roman"/>
                <a:cs typeface="Times New Roman"/>
              </a:rPr>
              <a:t>M&amp;M	</a:t>
            </a:r>
            <a:r>
              <a:rPr sz="2400" u="heavy" spc="-30" dirty="0">
                <a:solidFill>
                  <a:srgbClr val="339933"/>
                </a:solidFill>
                <a:uFill>
                  <a:solidFill>
                    <a:srgbClr val="339933"/>
                  </a:solidFill>
                </a:uFill>
                <a:latin typeface="Times New Roman"/>
                <a:cs typeface="Times New Roman"/>
              </a:rPr>
              <a:t>2nd</a:t>
            </a:r>
            <a:r>
              <a:rPr sz="2400" u="heavy" spc="75" dirty="0">
                <a:solidFill>
                  <a:srgbClr val="339933"/>
                </a:solidFill>
                <a:uFill>
                  <a:solidFill>
                    <a:srgbClr val="339933"/>
                  </a:solidFill>
                </a:uFill>
                <a:latin typeface="Times New Roman"/>
                <a:cs typeface="Times New Roman"/>
              </a:rPr>
              <a:t> </a:t>
            </a:r>
            <a:r>
              <a:rPr sz="2400" u="heavy" spc="-10" dirty="0">
                <a:solidFill>
                  <a:srgbClr val="339933"/>
                </a:solidFill>
                <a:uFill>
                  <a:solidFill>
                    <a:srgbClr val="339933"/>
                  </a:solidFill>
                </a:uFill>
                <a:latin typeface="Times New Roman"/>
                <a:cs typeface="Times New Roman"/>
              </a:rPr>
              <a:t>M&amp;M	</a:t>
            </a:r>
            <a:r>
              <a:rPr sz="2400" u="heavy" spc="15" dirty="0">
                <a:solidFill>
                  <a:srgbClr val="339933"/>
                </a:solidFill>
                <a:uFill>
                  <a:solidFill>
                    <a:srgbClr val="339933"/>
                  </a:solidFill>
                </a:uFill>
                <a:latin typeface="Times New Roman"/>
                <a:cs typeface="Times New Roman"/>
              </a:rPr>
              <a:t>E</a:t>
            </a:r>
            <a:r>
              <a:rPr sz="2325" u="heavy" spc="22" baseline="-19713" dirty="0">
                <a:solidFill>
                  <a:srgbClr val="339933"/>
                </a:solidFill>
                <a:uFill>
                  <a:solidFill>
                    <a:srgbClr val="339933"/>
                  </a:solidFill>
                </a:uFill>
                <a:latin typeface="Times New Roman"/>
                <a:cs typeface="Times New Roman"/>
              </a:rPr>
              <a:t>i</a:t>
            </a:r>
            <a:r>
              <a:rPr sz="1550" u="heavy" spc="15" dirty="0">
                <a:solidFill>
                  <a:srgbClr val="339933"/>
                </a:solidFill>
                <a:uFill>
                  <a:solidFill>
                    <a:srgbClr val="339933"/>
                  </a:solidFill>
                </a:uFill>
                <a:latin typeface="Times New Roman"/>
                <a:cs typeface="Times New Roman"/>
              </a:rPr>
              <a:t>	</a:t>
            </a:r>
            <a:r>
              <a:rPr sz="2400" u="heavy" spc="15" dirty="0">
                <a:solidFill>
                  <a:srgbClr val="339933"/>
                </a:solidFill>
                <a:uFill>
                  <a:solidFill>
                    <a:srgbClr val="339933"/>
                  </a:solidFill>
                </a:uFill>
                <a:latin typeface="Times New Roman"/>
                <a:cs typeface="Times New Roman"/>
              </a:rPr>
              <a:t>P(E</a:t>
            </a:r>
            <a:r>
              <a:rPr sz="2325" u="heavy" spc="22" baseline="-19713" dirty="0">
                <a:solidFill>
                  <a:srgbClr val="339933"/>
                </a:solidFill>
                <a:uFill>
                  <a:solidFill>
                    <a:srgbClr val="339933"/>
                  </a:solidFill>
                </a:uFill>
                <a:latin typeface="Times New Roman"/>
                <a:cs typeface="Times New Roman"/>
              </a:rPr>
              <a:t>i</a:t>
            </a:r>
            <a:r>
              <a:rPr sz="2400" u="heavy" spc="15" dirty="0">
                <a:solidFill>
                  <a:srgbClr val="339933"/>
                </a:solidFill>
                <a:uFill>
                  <a:solidFill>
                    <a:srgbClr val="339933"/>
                  </a:solidFill>
                </a:uFill>
                <a:latin typeface="Times New Roman"/>
                <a:cs typeface="Times New Roman"/>
              </a:rPr>
              <a:t>)</a:t>
            </a:r>
            <a:endParaRPr sz="2400">
              <a:latin typeface="Times New Roman"/>
              <a:cs typeface="Times New Roman"/>
            </a:endParaRPr>
          </a:p>
        </p:txBody>
      </p:sp>
      <p:grpSp>
        <p:nvGrpSpPr>
          <p:cNvPr id="4" name="object 4"/>
          <p:cNvGrpSpPr/>
          <p:nvPr/>
        </p:nvGrpSpPr>
        <p:grpSpPr>
          <a:xfrm>
            <a:off x="5248338" y="3314763"/>
            <a:ext cx="790575" cy="505459"/>
            <a:chOff x="5248338" y="3314763"/>
            <a:chExt cx="790575" cy="505459"/>
          </a:xfrm>
        </p:grpSpPr>
        <p:sp>
          <p:nvSpPr>
            <p:cNvPr id="5" name="object 5"/>
            <p:cNvSpPr/>
            <p:nvPr/>
          </p:nvSpPr>
          <p:spPr>
            <a:xfrm>
              <a:off x="5324475" y="3390899"/>
              <a:ext cx="714375" cy="429259"/>
            </a:xfrm>
            <a:custGeom>
              <a:avLst/>
              <a:gdLst/>
              <a:ahLst/>
              <a:cxnLst/>
              <a:rect l="l" t="t" r="r" b="b"/>
              <a:pathLst>
                <a:path w="714375" h="429260">
                  <a:moveTo>
                    <a:pt x="714375" y="0"/>
                  </a:moveTo>
                  <a:lnTo>
                    <a:pt x="623951" y="0"/>
                  </a:lnTo>
                  <a:lnTo>
                    <a:pt x="623951" y="13970"/>
                  </a:lnTo>
                  <a:lnTo>
                    <a:pt x="623951" y="29210"/>
                  </a:lnTo>
                  <a:lnTo>
                    <a:pt x="623951" y="337820"/>
                  </a:lnTo>
                  <a:lnTo>
                    <a:pt x="28575" y="337820"/>
                  </a:lnTo>
                  <a:lnTo>
                    <a:pt x="14351" y="337820"/>
                  </a:lnTo>
                  <a:lnTo>
                    <a:pt x="0" y="337820"/>
                  </a:lnTo>
                  <a:lnTo>
                    <a:pt x="0" y="400050"/>
                  </a:lnTo>
                  <a:lnTo>
                    <a:pt x="0" y="423926"/>
                  </a:lnTo>
                  <a:lnTo>
                    <a:pt x="0" y="429260"/>
                  </a:lnTo>
                  <a:lnTo>
                    <a:pt x="714375" y="429260"/>
                  </a:lnTo>
                  <a:lnTo>
                    <a:pt x="714375" y="423926"/>
                  </a:lnTo>
                  <a:lnTo>
                    <a:pt x="714375" y="400050"/>
                  </a:lnTo>
                  <a:lnTo>
                    <a:pt x="714375" y="29210"/>
                  </a:lnTo>
                  <a:lnTo>
                    <a:pt x="714375" y="0"/>
                  </a:lnTo>
                  <a:close/>
                </a:path>
              </a:pathLst>
            </a:custGeom>
            <a:solidFill>
              <a:srgbClr val="E7E6E6"/>
            </a:solidFill>
          </p:spPr>
          <p:txBody>
            <a:bodyPr wrap="square" lIns="0" tIns="0" rIns="0" bIns="0" rtlCol="0"/>
            <a:lstStyle/>
            <a:p>
              <a:endParaRPr/>
            </a:p>
          </p:txBody>
        </p:sp>
        <p:sp>
          <p:nvSpPr>
            <p:cNvPr id="6" name="object 6"/>
            <p:cNvSpPr/>
            <p:nvPr/>
          </p:nvSpPr>
          <p:spPr>
            <a:xfrm>
              <a:off x="5262626" y="3329051"/>
              <a:ext cx="685800" cy="400050"/>
            </a:xfrm>
            <a:custGeom>
              <a:avLst/>
              <a:gdLst/>
              <a:ahLst/>
              <a:cxnLst/>
              <a:rect l="l" t="t" r="r" b="b"/>
              <a:pathLst>
                <a:path w="685800" h="400050">
                  <a:moveTo>
                    <a:pt x="685800" y="0"/>
                  </a:moveTo>
                  <a:lnTo>
                    <a:pt x="0" y="0"/>
                  </a:lnTo>
                  <a:lnTo>
                    <a:pt x="0" y="400050"/>
                  </a:lnTo>
                  <a:lnTo>
                    <a:pt x="685800" y="400050"/>
                  </a:lnTo>
                  <a:lnTo>
                    <a:pt x="685800" y="0"/>
                  </a:lnTo>
                  <a:close/>
                </a:path>
              </a:pathLst>
            </a:custGeom>
            <a:solidFill>
              <a:srgbClr val="F4EBC5"/>
            </a:solidFill>
          </p:spPr>
          <p:txBody>
            <a:bodyPr wrap="square" lIns="0" tIns="0" rIns="0" bIns="0" rtlCol="0"/>
            <a:lstStyle/>
            <a:p>
              <a:endParaRPr/>
            </a:p>
          </p:txBody>
        </p:sp>
        <p:sp>
          <p:nvSpPr>
            <p:cNvPr id="7" name="object 7"/>
            <p:cNvSpPr/>
            <p:nvPr/>
          </p:nvSpPr>
          <p:spPr>
            <a:xfrm>
              <a:off x="5262626" y="3329051"/>
              <a:ext cx="685800" cy="400050"/>
            </a:xfrm>
            <a:custGeom>
              <a:avLst/>
              <a:gdLst/>
              <a:ahLst/>
              <a:cxnLst/>
              <a:rect l="l" t="t" r="r" b="b"/>
              <a:pathLst>
                <a:path w="685800" h="400050">
                  <a:moveTo>
                    <a:pt x="0" y="400050"/>
                  </a:moveTo>
                  <a:lnTo>
                    <a:pt x="685800" y="400050"/>
                  </a:lnTo>
                  <a:lnTo>
                    <a:pt x="685800" y="0"/>
                  </a:lnTo>
                  <a:lnTo>
                    <a:pt x="0" y="0"/>
                  </a:lnTo>
                  <a:lnTo>
                    <a:pt x="0" y="400050"/>
                  </a:lnTo>
                  <a:close/>
                </a:path>
              </a:pathLst>
            </a:custGeom>
            <a:ln w="28575">
              <a:solidFill>
                <a:srgbClr val="CC0066"/>
              </a:solidFill>
            </a:ln>
          </p:spPr>
          <p:txBody>
            <a:bodyPr wrap="square" lIns="0" tIns="0" rIns="0" bIns="0" rtlCol="0"/>
            <a:lstStyle/>
            <a:p>
              <a:endParaRPr/>
            </a:p>
          </p:txBody>
        </p:sp>
      </p:grpSp>
      <p:sp>
        <p:nvSpPr>
          <p:cNvPr id="8" name="object 8"/>
          <p:cNvSpPr txBox="1"/>
          <p:nvPr/>
        </p:nvSpPr>
        <p:spPr>
          <a:xfrm>
            <a:off x="5446395" y="3342957"/>
            <a:ext cx="310515" cy="334645"/>
          </a:xfrm>
          <a:prstGeom prst="rect">
            <a:avLst/>
          </a:prstGeom>
        </p:spPr>
        <p:txBody>
          <a:bodyPr vert="horz" wrap="square" lIns="0" tIns="15875" rIns="0" bIns="0" rtlCol="0">
            <a:spAutoFit/>
          </a:bodyPr>
          <a:lstStyle/>
          <a:p>
            <a:pPr marL="12700">
              <a:lnSpc>
                <a:spcPct val="100000"/>
              </a:lnSpc>
              <a:spcBef>
                <a:spcPts val="125"/>
              </a:spcBef>
            </a:pPr>
            <a:r>
              <a:rPr sz="2000" b="1" spc="-5" dirty="0">
                <a:solidFill>
                  <a:srgbClr val="333333"/>
                </a:solidFill>
                <a:latin typeface="Calibri"/>
                <a:cs typeface="Calibri"/>
              </a:rPr>
              <a:t>RB</a:t>
            </a:r>
            <a:endParaRPr sz="2000">
              <a:latin typeface="Calibri"/>
              <a:cs typeface="Calibri"/>
            </a:endParaRPr>
          </a:p>
        </p:txBody>
      </p:sp>
      <p:grpSp>
        <p:nvGrpSpPr>
          <p:cNvPr id="9" name="object 9"/>
          <p:cNvGrpSpPr/>
          <p:nvPr/>
        </p:nvGrpSpPr>
        <p:grpSpPr>
          <a:xfrm>
            <a:off x="5248338" y="3800538"/>
            <a:ext cx="790575" cy="504825"/>
            <a:chOff x="5248338" y="3800538"/>
            <a:chExt cx="790575" cy="504825"/>
          </a:xfrm>
        </p:grpSpPr>
        <p:sp>
          <p:nvSpPr>
            <p:cNvPr id="10" name="object 10"/>
            <p:cNvSpPr/>
            <p:nvPr/>
          </p:nvSpPr>
          <p:spPr>
            <a:xfrm>
              <a:off x="5324475" y="3877309"/>
              <a:ext cx="714375" cy="427990"/>
            </a:xfrm>
            <a:custGeom>
              <a:avLst/>
              <a:gdLst/>
              <a:ahLst/>
              <a:cxnLst/>
              <a:rect l="l" t="t" r="r" b="b"/>
              <a:pathLst>
                <a:path w="714375" h="427989">
                  <a:moveTo>
                    <a:pt x="714375" y="0"/>
                  </a:moveTo>
                  <a:lnTo>
                    <a:pt x="623951" y="0"/>
                  </a:lnTo>
                  <a:lnTo>
                    <a:pt x="623951" y="13970"/>
                  </a:lnTo>
                  <a:lnTo>
                    <a:pt x="623951" y="27940"/>
                  </a:lnTo>
                  <a:lnTo>
                    <a:pt x="623951" y="337820"/>
                  </a:lnTo>
                  <a:lnTo>
                    <a:pt x="28575" y="337820"/>
                  </a:lnTo>
                  <a:lnTo>
                    <a:pt x="14351" y="337820"/>
                  </a:lnTo>
                  <a:lnTo>
                    <a:pt x="0" y="337820"/>
                  </a:lnTo>
                  <a:lnTo>
                    <a:pt x="0" y="400050"/>
                  </a:lnTo>
                  <a:lnTo>
                    <a:pt x="0" y="427990"/>
                  </a:lnTo>
                  <a:lnTo>
                    <a:pt x="714375" y="427990"/>
                  </a:lnTo>
                  <a:lnTo>
                    <a:pt x="714375" y="400050"/>
                  </a:lnTo>
                  <a:lnTo>
                    <a:pt x="714375" y="27940"/>
                  </a:lnTo>
                  <a:lnTo>
                    <a:pt x="714375" y="0"/>
                  </a:lnTo>
                  <a:close/>
                </a:path>
              </a:pathLst>
            </a:custGeom>
            <a:solidFill>
              <a:srgbClr val="E7E6E6"/>
            </a:solidFill>
          </p:spPr>
          <p:txBody>
            <a:bodyPr wrap="square" lIns="0" tIns="0" rIns="0" bIns="0" rtlCol="0"/>
            <a:lstStyle/>
            <a:p>
              <a:endParaRPr/>
            </a:p>
          </p:txBody>
        </p:sp>
        <p:sp>
          <p:nvSpPr>
            <p:cNvPr id="11" name="object 11"/>
            <p:cNvSpPr/>
            <p:nvPr/>
          </p:nvSpPr>
          <p:spPr>
            <a:xfrm>
              <a:off x="5262626" y="3814826"/>
              <a:ext cx="685800" cy="400050"/>
            </a:xfrm>
            <a:custGeom>
              <a:avLst/>
              <a:gdLst/>
              <a:ahLst/>
              <a:cxnLst/>
              <a:rect l="l" t="t" r="r" b="b"/>
              <a:pathLst>
                <a:path w="685800" h="400050">
                  <a:moveTo>
                    <a:pt x="685800" y="0"/>
                  </a:moveTo>
                  <a:lnTo>
                    <a:pt x="0" y="0"/>
                  </a:lnTo>
                  <a:lnTo>
                    <a:pt x="0" y="400050"/>
                  </a:lnTo>
                  <a:lnTo>
                    <a:pt x="685800" y="400050"/>
                  </a:lnTo>
                  <a:lnTo>
                    <a:pt x="685800" y="0"/>
                  </a:lnTo>
                  <a:close/>
                </a:path>
              </a:pathLst>
            </a:custGeom>
            <a:solidFill>
              <a:srgbClr val="F4EBC5"/>
            </a:solidFill>
          </p:spPr>
          <p:txBody>
            <a:bodyPr wrap="square" lIns="0" tIns="0" rIns="0" bIns="0" rtlCol="0"/>
            <a:lstStyle/>
            <a:p>
              <a:endParaRPr/>
            </a:p>
          </p:txBody>
        </p:sp>
        <p:sp>
          <p:nvSpPr>
            <p:cNvPr id="12" name="object 12"/>
            <p:cNvSpPr/>
            <p:nvPr/>
          </p:nvSpPr>
          <p:spPr>
            <a:xfrm>
              <a:off x="5262626" y="3814826"/>
              <a:ext cx="685800" cy="400050"/>
            </a:xfrm>
            <a:custGeom>
              <a:avLst/>
              <a:gdLst/>
              <a:ahLst/>
              <a:cxnLst/>
              <a:rect l="l" t="t" r="r" b="b"/>
              <a:pathLst>
                <a:path w="685800" h="400050">
                  <a:moveTo>
                    <a:pt x="0" y="400050"/>
                  </a:moveTo>
                  <a:lnTo>
                    <a:pt x="685800" y="400050"/>
                  </a:lnTo>
                  <a:lnTo>
                    <a:pt x="685800" y="0"/>
                  </a:lnTo>
                  <a:lnTo>
                    <a:pt x="0" y="0"/>
                  </a:lnTo>
                  <a:lnTo>
                    <a:pt x="0" y="400050"/>
                  </a:lnTo>
                  <a:close/>
                </a:path>
              </a:pathLst>
            </a:custGeom>
            <a:ln w="28575">
              <a:solidFill>
                <a:srgbClr val="CC0066"/>
              </a:solidFill>
            </a:ln>
          </p:spPr>
          <p:txBody>
            <a:bodyPr wrap="square" lIns="0" tIns="0" rIns="0" bIns="0" rtlCol="0"/>
            <a:lstStyle/>
            <a:p>
              <a:endParaRPr/>
            </a:p>
          </p:txBody>
        </p:sp>
      </p:grpSp>
      <p:sp>
        <p:nvSpPr>
          <p:cNvPr id="13" name="object 13"/>
          <p:cNvSpPr txBox="1"/>
          <p:nvPr/>
        </p:nvSpPr>
        <p:spPr>
          <a:xfrm>
            <a:off x="5436870" y="3829367"/>
            <a:ext cx="330835" cy="334645"/>
          </a:xfrm>
          <a:prstGeom prst="rect">
            <a:avLst/>
          </a:prstGeom>
        </p:spPr>
        <p:txBody>
          <a:bodyPr vert="horz" wrap="square" lIns="0" tIns="15875" rIns="0" bIns="0" rtlCol="0">
            <a:spAutoFit/>
          </a:bodyPr>
          <a:lstStyle/>
          <a:p>
            <a:pPr marL="12700">
              <a:lnSpc>
                <a:spcPct val="100000"/>
              </a:lnSpc>
              <a:spcBef>
                <a:spcPts val="125"/>
              </a:spcBef>
            </a:pPr>
            <a:r>
              <a:rPr sz="2000" b="1" spc="-5" dirty="0">
                <a:solidFill>
                  <a:srgbClr val="333333"/>
                </a:solidFill>
                <a:latin typeface="Calibri"/>
                <a:cs typeface="Calibri"/>
              </a:rPr>
              <a:t>RG</a:t>
            </a:r>
            <a:endParaRPr sz="2000">
              <a:latin typeface="Calibri"/>
              <a:cs typeface="Calibri"/>
            </a:endParaRPr>
          </a:p>
        </p:txBody>
      </p:sp>
      <p:grpSp>
        <p:nvGrpSpPr>
          <p:cNvPr id="14" name="object 14"/>
          <p:cNvGrpSpPr/>
          <p:nvPr/>
        </p:nvGrpSpPr>
        <p:grpSpPr>
          <a:xfrm>
            <a:off x="5248338" y="4333938"/>
            <a:ext cx="790575" cy="504825"/>
            <a:chOff x="5248338" y="4333938"/>
            <a:chExt cx="790575" cy="504825"/>
          </a:xfrm>
        </p:grpSpPr>
        <p:sp>
          <p:nvSpPr>
            <p:cNvPr id="15" name="object 15"/>
            <p:cNvSpPr/>
            <p:nvPr/>
          </p:nvSpPr>
          <p:spPr>
            <a:xfrm>
              <a:off x="5324475" y="4410709"/>
              <a:ext cx="714375" cy="427990"/>
            </a:xfrm>
            <a:custGeom>
              <a:avLst/>
              <a:gdLst/>
              <a:ahLst/>
              <a:cxnLst/>
              <a:rect l="l" t="t" r="r" b="b"/>
              <a:pathLst>
                <a:path w="714375" h="427989">
                  <a:moveTo>
                    <a:pt x="714375" y="0"/>
                  </a:moveTo>
                  <a:lnTo>
                    <a:pt x="623951" y="0"/>
                  </a:lnTo>
                  <a:lnTo>
                    <a:pt x="623951" y="13970"/>
                  </a:lnTo>
                  <a:lnTo>
                    <a:pt x="623951" y="27940"/>
                  </a:lnTo>
                  <a:lnTo>
                    <a:pt x="623951" y="337820"/>
                  </a:lnTo>
                  <a:lnTo>
                    <a:pt x="28575" y="337820"/>
                  </a:lnTo>
                  <a:lnTo>
                    <a:pt x="14351" y="337820"/>
                  </a:lnTo>
                  <a:lnTo>
                    <a:pt x="0" y="337820"/>
                  </a:lnTo>
                  <a:lnTo>
                    <a:pt x="0" y="400050"/>
                  </a:lnTo>
                  <a:lnTo>
                    <a:pt x="0" y="427990"/>
                  </a:lnTo>
                  <a:lnTo>
                    <a:pt x="714375" y="427990"/>
                  </a:lnTo>
                  <a:lnTo>
                    <a:pt x="714375" y="400050"/>
                  </a:lnTo>
                  <a:lnTo>
                    <a:pt x="714375" y="27940"/>
                  </a:lnTo>
                  <a:lnTo>
                    <a:pt x="714375" y="0"/>
                  </a:lnTo>
                  <a:close/>
                </a:path>
              </a:pathLst>
            </a:custGeom>
            <a:solidFill>
              <a:srgbClr val="E7E6E6"/>
            </a:solidFill>
          </p:spPr>
          <p:txBody>
            <a:bodyPr wrap="square" lIns="0" tIns="0" rIns="0" bIns="0" rtlCol="0"/>
            <a:lstStyle/>
            <a:p>
              <a:endParaRPr/>
            </a:p>
          </p:txBody>
        </p:sp>
        <p:sp>
          <p:nvSpPr>
            <p:cNvPr id="16" name="object 16"/>
            <p:cNvSpPr/>
            <p:nvPr/>
          </p:nvSpPr>
          <p:spPr>
            <a:xfrm>
              <a:off x="5262626" y="4348226"/>
              <a:ext cx="685800" cy="400050"/>
            </a:xfrm>
            <a:custGeom>
              <a:avLst/>
              <a:gdLst/>
              <a:ahLst/>
              <a:cxnLst/>
              <a:rect l="l" t="t" r="r" b="b"/>
              <a:pathLst>
                <a:path w="685800" h="400050">
                  <a:moveTo>
                    <a:pt x="685800" y="0"/>
                  </a:moveTo>
                  <a:lnTo>
                    <a:pt x="0" y="0"/>
                  </a:lnTo>
                  <a:lnTo>
                    <a:pt x="0" y="400050"/>
                  </a:lnTo>
                  <a:lnTo>
                    <a:pt x="685800" y="400050"/>
                  </a:lnTo>
                  <a:lnTo>
                    <a:pt x="685800" y="0"/>
                  </a:lnTo>
                  <a:close/>
                </a:path>
              </a:pathLst>
            </a:custGeom>
            <a:solidFill>
              <a:srgbClr val="F4EBC5"/>
            </a:solidFill>
          </p:spPr>
          <p:txBody>
            <a:bodyPr wrap="square" lIns="0" tIns="0" rIns="0" bIns="0" rtlCol="0"/>
            <a:lstStyle/>
            <a:p>
              <a:endParaRPr/>
            </a:p>
          </p:txBody>
        </p:sp>
        <p:sp>
          <p:nvSpPr>
            <p:cNvPr id="17" name="object 17"/>
            <p:cNvSpPr/>
            <p:nvPr/>
          </p:nvSpPr>
          <p:spPr>
            <a:xfrm>
              <a:off x="5262626" y="4348226"/>
              <a:ext cx="685800" cy="400050"/>
            </a:xfrm>
            <a:custGeom>
              <a:avLst/>
              <a:gdLst/>
              <a:ahLst/>
              <a:cxnLst/>
              <a:rect l="l" t="t" r="r" b="b"/>
              <a:pathLst>
                <a:path w="685800" h="400050">
                  <a:moveTo>
                    <a:pt x="0" y="400050"/>
                  </a:moveTo>
                  <a:lnTo>
                    <a:pt x="685800" y="400050"/>
                  </a:lnTo>
                  <a:lnTo>
                    <a:pt x="685800" y="0"/>
                  </a:lnTo>
                  <a:lnTo>
                    <a:pt x="0" y="0"/>
                  </a:lnTo>
                  <a:lnTo>
                    <a:pt x="0" y="400050"/>
                  </a:lnTo>
                  <a:close/>
                </a:path>
              </a:pathLst>
            </a:custGeom>
            <a:ln w="28575">
              <a:solidFill>
                <a:srgbClr val="CC0066"/>
              </a:solidFill>
            </a:ln>
          </p:spPr>
          <p:txBody>
            <a:bodyPr wrap="square" lIns="0" tIns="0" rIns="0" bIns="0" rtlCol="0"/>
            <a:lstStyle/>
            <a:p>
              <a:endParaRPr/>
            </a:p>
          </p:txBody>
        </p:sp>
      </p:grpSp>
      <p:sp>
        <p:nvSpPr>
          <p:cNvPr id="18" name="object 18"/>
          <p:cNvSpPr txBox="1"/>
          <p:nvPr/>
        </p:nvSpPr>
        <p:spPr>
          <a:xfrm>
            <a:off x="5446395" y="4363085"/>
            <a:ext cx="311785" cy="335280"/>
          </a:xfrm>
          <a:prstGeom prst="rect">
            <a:avLst/>
          </a:prstGeom>
        </p:spPr>
        <p:txBody>
          <a:bodyPr vert="horz" wrap="square" lIns="0" tIns="16510" rIns="0" bIns="0" rtlCol="0">
            <a:spAutoFit/>
          </a:bodyPr>
          <a:lstStyle/>
          <a:p>
            <a:pPr marL="12700">
              <a:lnSpc>
                <a:spcPct val="100000"/>
              </a:lnSpc>
              <a:spcBef>
                <a:spcPts val="130"/>
              </a:spcBef>
            </a:pPr>
            <a:r>
              <a:rPr sz="2000" b="1" dirty="0">
                <a:solidFill>
                  <a:srgbClr val="333333"/>
                </a:solidFill>
                <a:latin typeface="Calibri"/>
                <a:cs typeface="Calibri"/>
              </a:rPr>
              <a:t>BR</a:t>
            </a:r>
            <a:endParaRPr sz="2000">
              <a:latin typeface="Calibri"/>
              <a:cs typeface="Calibri"/>
            </a:endParaRPr>
          </a:p>
        </p:txBody>
      </p:sp>
      <p:grpSp>
        <p:nvGrpSpPr>
          <p:cNvPr id="19" name="object 19"/>
          <p:cNvGrpSpPr/>
          <p:nvPr/>
        </p:nvGrpSpPr>
        <p:grpSpPr>
          <a:xfrm>
            <a:off x="5248338" y="4867338"/>
            <a:ext cx="790575" cy="504825"/>
            <a:chOff x="5248338" y="4867338"/>
            <a:chExt cx="790575" cy="504825"/>
          </a:xfrm>
        </p:grpSpPr>
        <p:sp>
          <p:nvSpPr>
            <p:cNvPr id="20" name="object 20"/>
            <p:cNvSpPr/>
            <p:nvPr/>
          </p:nvSpPr>
          <p:spPr>
            <a:xfrm>
              <a:off x="5324475" y="4944109"/>
              <a:ext cx="714375" cy="427990"/>
            </a:xfrm>
            <a:custGeom>
              <a:avLst/>
              <a:gdLst/>
              <a:ahLst/>
              <a:cxnLst/>
              <a:rect l="l" t="t" r="r" b="b"/>
              <a:pathLst>
                <a:path w="714375" h="427989">
                  <a:moveTo>
                    <a:pt x="714375" y="0"/>
                  </a:moveTo>
                  <a:lnTo>
                    <a:pt x="623951" y="0"/>
                  </a:lnTo>
                  <a:lnTo>
                    <a:pt x="623951" y="13970"/>
                  </a:lnTo>
                  <a:lnTo>
                    <a:pt x="623951" y="27940"/>
                  </a:lnTo>
                  <a:lnTo>
                    <a:pt x="623951" y="337820"/>
                  </a:lnTo>
                  <a:lnTo>
                    <a:pt x="28575" y="337820"/>
                  </a:lnTo>
                  <a:lnTo>
                    <a:pt x="14351" y="337820"/>
                  </a:lnTo>
                  <a:lnTo>
                    <a:pt x="0" y="337820"/>
                  </a:lnTo>
                  <a:lnTo>
                    <a:pt x="0" y="400050"/>
                  </a:lnTo>
                  <a:lnTo>
                    <a:pt x="0" y="423227"/>
                  </a:lnTo>
                  <a:lnTo>
                    <a:pt x="0" y="427990"/>
                  </a:lnTo>
                  <a:lnTo>
                    <a:pt x="714375" y="427990"/>
                  </a:lnTo>
                  <a:lnTo>
                    <a:pt x="714375" y="423227"/>
                  </a:lnTo>
                  <a:lnTo>
                    <a:pt x="714375" y="400050"/>
                  </a:lnTo>
                  <a:lnTo>
                    <a:pt x="714375" y="27940"/>
                  </a:lnTo>
                  <a:lnTo>
                    <a:pt x="714375" y="0"/>
                  </a:lnTo>
                  <a:close/>
                </a:path>
              </a:pathLst>
            </a:custGeom>
            <a:solidFill>
              <a:srgbClr val="E7E6E6"/>
            </a:solidFill>
          </p:spPr>
          <p:txBody>
            <a:bodyPr wrap="square" lIns="0" tIns="0" rIns="0" bIns="0" rtlCol="0"/>
            <a:lstStyle/>
            <a:p>
              <a:endParaRPr/>
            </a:p>
          </p:txBody>
        </p:sp>
        <p:sp>
          <p:nvSpPr>
            <p:cNvPr id="21" name="object 21"/>
            <p:cNvSpPr/>
            <p:nvPr/>
          </p:nvSpPr>
          <p:spPr>
            <a:xfrm>
              <a:off x="5262626" y="4881626"/>
              <a:ext cx="685800" cy="400050"/>
            </a:xfrm>
            <a:custGeom>
              <a:avLst/>
              <a:gdLst/>
              <a:ahLst/>
              <a:cxnLst/>
              <a:rect l="l" t="t" r="r" b="b"/>
              <a:pathLst>
                <a:path w="685800" h="400050">
                  <a:moveTo>
                    <a:pt x="685800" y="0"/>
                  </a:moveTo>
                  <a:lnTo>
                    <a:pt x="0" y="0"/>
                  </a:lnTo>
                  <a:lnTo>
                    <a:pt x="0" y="400050"/>
                  </a:lnTo>
                  <a:lnTo>
                    <a:pt x="685800" y="400050"/>
                  </a:lnTo>
                  <a:lnTo>
                    <a:pt x="685800" y="0"/>
                  </a:lnTo>
                  <a:close/>
                </a:path>
              </a:pathLst>
            </a:custGeom>
            <a:solidFill>
              <a:srgbClr val="F4EBC5"/>
            </a:solidFill>
          </p:spPr>
          <p:txBody>
            <a:bodyPr wrap="square" lIns="0" tIns="0" rIns="0" bIns="0" rtlCol="0"/>
            <a:lstStyle/>
            <a:p>
              <a:endParaRPr/>
            </a:p>
          </p:txBody>
        </p:sp>
        <p:sp>
          <p:nvSpPr>
            <p:cNvPr id="22" name="object 22"/>
            <p:cNvSpPr/>
            <p:nvPr/>
          </p:nvSpPr>
          <p:spPr>
            <a:xfrm>
              <a:off x="5262626" y="4881626"/>
              <a:ext cx="685800" cy="400050"/>
            </a:xfrm>
            <a:custGeom>
              <a:avLst/>
              <a:gdLst/>
              <a:ahLst/>
              <a:cxnLst/>
              <a:rect l="l" t="t" r="r" b="b"/>
              <a:pathLst>
                <a:path w="685800" h="400050">
                  <a:moveTo>
                    <a:pt x="0" y="400050"/>
                  </a:moveTo>
                  <a:lnTo>
                    <a:pt x="685800" y="400050"/>
                  </a:lnTo>
                  <a:lnTo>
                    <a:pt x="685800" y="0"/>
                  </a:lnTo>
                  <a:lnTo>
                    <a:pt x="0" y="0"/>
                  </a:lnTo>
                  <a:lnTo>
                    <a:pt x="0" y="400050"/>
                  </a:lnTo>
                  <a:close/>
                </a:path>
              </a:pathLst>
            </a:custGeom>
            <a:ln w="28575">
              <a:solidFill>
                <a:srgbClr val="CC0066"/>
              </a:solidFill>
            </a:ln>
          </p:spPr>
          <p:txBody>
            <a:bodyPr wrap="square" lIns="0" tIns="0" rIns="0" bIns="0" rtlCol="0"/>
            <a:lstStyle/>
            <a:p>
              <a:endParaRPr/>
            </a:p>
          </p:txBody>
        </p:sp>
      </p:grpSp>
      <p:sp>
        <p:nvSpPr>
          <p:cNvPr id="23" name="object 23"/>
          <p:cNvSpPr txBox="1"/>
          <p:nvPr/>
        </p:nvSpPr>
        <p:spPr>
          <a:xfrm>
            <a:off x="5436489" y="4897818"/>
            <a:ext cx="332105" cy="334645"/>
          </a:xfrm>
          <a:prstGeom prst="rect">
            <a:avLst/>
          </a:prstGeom>
        </p:spPr>
        <p:txBody>
          <a:bodyPr vert="horz" wrap="square" lIns="0" tIns="15875" rIns="0" bIns="0" rtlCol="0">
            <a:spAutoFit/>
          </a:bodyPr>
          <a:lstStyle/>
          <a:p>
            <a:pPr marL="12700">
              <a:lnSpc>
                <a:spcPct val="100000"/>
              </a:lnSpc>
              <a:spcBef>
                <a:spcPts val="125"/>
              </a:spcBef>
            </a:pPr>
            <a:r>
              <a:rPr sz="2000" b="1" spc="5" dirty="0">
                <a:solidFill>
                  <a:srgbClr val="333333"/>
                </a:solidFill>
                <a:latin typeface="Calibri"/>
                <a:cs typeface="Calibri"/>
              </a:rPr>
              <a:t>BG</a:t>
            </a:r>
            <a:endParaRPr sz="2000">
              <a:latin typeface="Calibri"/>
              <a:cs typeface="Calibri"/>
            </a:endParaRPr>
          </a:p>
        </p:txBody>
      </p:sp>
      <p:sp>
        <p:nvSpPr>
          <p:cNvPr id="24" name="object 24"/>
          <p:cNvSpPr txBox="1"/>
          <p:nvPr/>
        </p:nvSpPr>
        <p:spPr>
          <a:xfrm>
            <a:off x="6484620" y="3193283"/>
            <a:ext cx="415925" cy="3326765"/>
          </a:xfrm>
          <a:prstGeom prst="rect">
            <a:avLst/>
          </a:prstGeom>
        </p:spPr>
        <p:txBody>
          <a:bodyPr vert="horz" wrap="square" lIns="0" tIns="200660" rIns="0" bIns="0" rtlCol="0">
            <a:spAutoFit/>
          </a:bodyPr>
          <a:lstStyle/>
          <a:p>
            <a:pPr marL="12700">
              <a:lnSpc>
                <a:spcPct val="100000"/>
              </a:lnSpc>
              <a:spcBef>
                <a:spcPts val="1580"/>
              </a:spcBef>
            </a:pPr>
            <a:r>
              <a:rPr sz="2400" dirty="0">
                <a:solidFill>
                  <a:srgbClr val="339933"/>
                </a:solidFill>
                <a:latin typeface="Times New Roman"/>
                <a:cs typeface="Times New Roman"/>
              </a:rPr>
              <a:t>1/6</a:t>
            </a:r>
            <a:endParaRPr sz="2400">
              <a:latin typeface="Times New Roman"/>
              <a:cs typeface="Times New Roman"/>
            </a:endParaRPr>
          </a:p>
          <a:p>
            <a:pPr marL="12700">
              <a:lnSpc>
                <a:spcPct val="100000"/>
              </a:lnSpc>
              <a:spcBef>
                <a:spcPts val="1480"/>
              </a:spcBef>
            </a:pPr>
            <a:r>
              <a:rPr sz="2400" dirty="0">
                <a:solidFill>
                  <a:srgbClr val="339933"/>
                </a:solidFill>
                <a:latin typeface="Times New Roman"/>
                <a:cs typeface="Times New Roman"/>
              </a:rPr>
              <a:t>1/6</a:t>
            </a:r>
            <a:endParaRPr sz="2400">
              <a:latin typeface="Times New Roman"/>
              <a:cs typeface="Times New Roman"/>
            </a:endParaRPr>
          </a:p>
          <a:p>
            <a:pPr marL="12700">
              <a:lnSpc>
                <a:spcPct val="100000"/>
              </a:lnSpc>
              <a:spcBef>
                <a:spcPts val="1395"/>
              </a:spcBef>
            </a:pPr>
            <a:r>
              <a:rPr sz="2400" dirty="0">
                <a:solidFill>
                  <a:srgbClr val="339933"/>
                </a:solidFill>
                <a:latin typeface="Times New Roman"/>
                <a:cs typeface="Times New Roman"/>
              </a:rPr>
              <a:t>1/6</a:t>
            </a:r>
            <a:endParaRPr sz="2400">
              <a:latin typeface="Times New Roman"/>
              <a:cs typeface="Times New Roman"/>
            </a:endParaRPr>
          </a:p>
          <a:p>
            <a:pPr marL="12700">
              <a:lnSpc>
                <a:spcPct val="100000"/>
              </a:lnSpc>
              <a:spcBef>
                <a:spcPts val="1480"/>
              </a:spcBef>
            </a:pPr>
            <a:r>
              <a:rPr sz="2400" dirty="0">
                <a:solidFill>
                  <a:srgbClr val="339933"/>
                </a:solidFill>
                <a:latin typeface="Times New Roman"/>
                <a:cs typeface="Times New Roman"/>
              </a:rPr>
              <a:t>1/6</a:t>
            </a:r>
            <a:endParaRPr sz="2400">
              <a:latin typeface="Times New Roman"/>
              <a:cs typeface="Times New Roman"/>
            </a:endParaRPr>
          </a:p>
          <a:p>
            <a:pPr marL="12700">
              <a:lnSpc>
                <a:spcPct val="100000"/>
              </a:lnSpc>
              <a:spcBef>
                <a:spcPts val="1400"/>
              </a:spcBef>
            </a:pPr>
            <a:r>
              <a:rPr sz="2400" dirty="0">
                <a:solidFill>
                  <a:srgbClr val="339933"/>
                </a:solidFill>
                <a:latin typeface="Times New Roman"/>
                <a:cs typeface="Times New Roman"/>
              </a:rPr>
              <a:t>1/6</a:t>
            </a:r>
            <a:endParaRPr sz="2400">
              <a:latin typeface="Times New Roman"/>
              <a:cs typeface="Times New Roman"/>
            </a:endParaRPr>
          </a:p>
          <a:p>
            <a:pPr marL="12700">
              <a:lnSpc>
                <a:spcPct val="100000"/>
              </a:lnSpc>
              <a:spcBef>
                <a:spcPts val="1475"/>
              </a:spcBef>
            </a:pPr>
            <a:r>
              <a:rPr sz="2400" dirty="0">
                <a:solidFill>
                  <a:srgbClr val="339933"/>
                </a:solidFill>
                <a:latin typeface="Times New Roman"/>
                <a:cs typeface="Times New Roman"/>
              </a:rPr>
              <a:t>1/6</a:t>
            </a:r>
            <a:endParaRPr sz="2400">
              <a:latin typeface="Times New Roman"/>
              <a:cs typeface="Times New Roman"/>
            </a:endParaRPr>
          </a:p>
        </p:txBody>
      </p:sp>
      <p:grpSp>
        <p:nvGrpSpPr>
          <p:cNvPr id="25" name="object 25"/>
          <p:cNvGrpSpPr/>
          <p:nvPr/>
        </p:nvGrpSpPr>
        <p:grpSpPr>
          <a:xfrm>
            <a:off x="7077138" y="3800538"/>
            <a:ext cx="3533775" cy="1304925"/>
            <a:chOff x="7077138" y="3800538"/>
            <a:chExt cx="3533775" cy="1304925"/>
          </a:xfrm>
        </p:grpSpPr>
        <p:sp>
          <p:nvSpPr>
            <p:cNvPr id="26" name="object 26"/>
            <p:cNvSpPr/>
            <p:nvPr/>
          </p:nvSpPr>
          <p:spPr>
            <a:xfrm>
              <a:off x="7153275" y="3877309"/>
              <a:ext cx="3457575" cy="1228090"/>
            </a:xfrm>
            <a:custGeom>
              <a:avLst/>
              <a:gdLst/>
              <a:ahLst/>
              <a:cxnLst/>
              <a:rect l="l" t="t" r="r" b="b"/>
              <a:pathLst>
                <a:path w="3457575" h="1228089">
                  <a:moveTo>
                    <a:pt x="3457575" y="0"/>
                  </a:moveTo>
                  <a:lnTo>
                    <a:pt x="3367024" y="0"/>
                  </a:lnTo>
                  <a:lnTo>
                    <a:pt x="3367024" y="13970"/>
                  </a:lnTo>
                  <a:lnTo>
                    <a:pt x="3367024" y="27940"/>
                  </a:lnTo>
                  <a:lnTo>
                    <a:pt x="3367024" y="1137920"/>
                  </a:lnTo>
                  <a:lnTo>
                    <a:pt x="28575" y="1137920"/>
                  </a:lnTo>
                  <a:lnTo>
                    <a:pt x="14351" y="1137920"/>
                  </a:lnTo>
                  <a:lnTo>
                    <a:pt x="0" y="1137920"/>
                  </a:lnTo>
                  <a:lnTo>
                    <a:pt x="0" y="1200150"/>
                  </a:lnTo>
                  <a:lnTo>
                    <a:pt x="0" y="1228090"/>
                  </a:lnTo>
                  <a:lnTo>
                    <a:pt x="3457575" y="1228090"/>
                  </a:lnTo>
                  <a:lnTo>
                    <a:pt x="3457575" y="1200150"/>
                  </a:lnTo>
                  <a:lnTo>
                    <a:pt x="3457575" y="27940"/>
                  </a:lnTo>
                  <a:lnTo>
                    <a:pt x="3457575" y="0"/>
                  </a:lnTo>
                  <a:close/>
                </a:path>
              </a:pathLst>
            </a:custGeom>
            <a:solidFill>
              <a:srgbClr val="E7E6E6"/>
            </a:solidFill>
          </p:spPr>
          <p:txBody>
            <a:bodyPr wrap="square" lIns="0" tIns="0" rIns="0" bIns="0" rtlCol="0"/>
            <a:lstStyle/>
            <a:p>
              <a:endParaRPr/>
            </a:p>
          </p:txBody>
        </p:sp>
        <p:sp>
          <p:nvSpPr>
            <p:cNvPr id="27" name="object 27"/>
            <p:cNvSpPr/>
            <p:nvPr/>
          </p:nvSpPr>
          <p:spPr>
            <a:xfrm>
              <a:off x="7091426" y="3814826"/>
              <a:ext cx="3429000" cy="1200150"/>
            </a:xfrm>
            <a:custGeom>
              <a:avLst/>
              <a:gdLst/>
              <a:ahLst/>
              <a:cxnLst/>
              <a:rect l="l" t="t" r="r" b="b"/>
              <a:pathLst>
                <a:path w="3429000" h="1200150">
                  <a:moveTo>
                    <a:pt x="3429000" y="0"/>
                  </a:moveTo>
                  <a:lnTo>
                    <a:pt x="0" y="0"/>
                  </a:lnTo>
                  <a:lnTo>
                    <a:pt x="0" y="1200150"/>
                  </a:lnTo>
                  <a:lnTo>
                    <a:pt x="3429000" y="1200150"/>
                  </a:lnTo>
                  <a:lnTo>
                    <a:pt x="3429000" y="0"/>
                  </a:lnTo>
                  <a:close/>
                </a:path>
              </a:pathLst>
            </a:custGeom>
            <a:solidFill>
              <a:srgbClr val="F4EBC5"/>
            </a:solidFill>
          </p:spPr>
          <p:txBody>
            <a:bodyPr wrap="square" lIns="0" tIns="0" rIns="0" bIns="0" rtlCol="0"/>
            <a:lstStyle/>
            <a:p>
              <a:endParaRPr/>
            </a:p>
          </p:txBody>
        </p:sp>
        <p:sp>
          <p:nvSpPr>
            <p:cNvPr id="28" name="object 28"/>
            <p:cNvSpPr/>
            <p:nvPr/>
          </p:nvSpPr>
          <p:spPr>
            <a:xfrm>
              <a:off x="7091426" y="3814826"/>
              <a:ext cx="3429000" cy="1200150"/>
            </a:xfrm>
            <a:custGeom>
              <a:avLst/>
              <a:gdLst/>
              <a:ahLst/>
              <a:cxnLst/>
              <a:rect l="l" t="t" r="r" b="b"/>
              <a:pathLst>
                <a:path w="3429000" h="1200150">
                  <a:moveTo>
                    <a:pt x="0" y="1200150"/>
                  </a:moveTo>
                  <a:lnTo>
                    <a:pt x="3429000" y="1200150"/>
                  </a:lnTo>
                  <a:lnTo>
                    <a:pt x="3429000" y="0"/>
                  </a:lnTo>
                  <a:lnTo>
                    <a:pt x="0" y="0"/>
                  </a:lnTo>
                  <a:lnTo>
                    <a:pt x="0" y="1200150"/>
                  </a:lnTo>
                  <a:close/>
                </a:path>
              </a:pathLst>
            </a:custGeom>
            <a:ln w="28575">
              <a:solidFill>
                <a:srgbClr val="CC0066"/>
              </a:solidFill>
            </a:ln>
          </p:spPr>
          <p:txBody>
            <a:bodyPr wrap="square" lIns="0" tIns="0" rIns="0" bIns="0" rtlCol="0"/>
            <a:lstStyle/>
            <a:p>
              <a:endParaRPr/>
            </a:p>
          </p:txBody>
        </p:sp>
      </p:grpSp>
      <p:sp>
        <p:nvSpPr>
          <p:cNvPr id="29" name="object 29"/>
          <p:cNvSpPr txBox="1"/>
          <p:nvPr/>
        </p:nvSpPr>
        <p:spPr>
          <a:xfrm>
            <a:off x="7171055" y="3684333"/>
            <a:ext cx="2846705" cy="1275080"/>
          </a:xfrm>
          <a:prstGeom prst="rect">
            <a:avLst/>
          </a:prstGeom>
        </p:spPr>
        <p:txBody>
          <a:bodyPr vert="horz" wrap="square" lIns="0" tIns="158115" rIns="0" bIns="0" rtlCol="0">
            <a:spAutoFit/>
          </a:bodyPr>
          <a:lstStyle/>
          <a:p>
            <a:pPr marL="12700">
              <a:lnSpc>
                <a:spcPct val="100000"/>
              </a:lnSpc>
              <a:spcBef>
                <a:spcPts val="1245"/>
              </a:spcBef>
            </a:pPr>
            <a:r>
              <a:rPr sz="1800" spc="-10" dirty="0">
                <a:solidFill>
                  <a:srgbClr val="333333"/>
                </a:solidFill>
                <a:latin typeface="Calibri"/>
                <a:cs typeface="Calibri"/>
              </a:rPr>
              <a:t>P(at</a:t>
            </a:r>
            <a:r>
              <a:rPr sz="1800" spc="-55" dirty="0">
                <a:solidFill>
                  <a:srgbClr val="333333"/>
                </a:solidFill>
                <a:latin typeface="Calibri"/>
                <a:cs typeface="Calibri"/>
              </a:rPr>
              <a:t> </a:t>
            </a:r>
            <a:r>
              <a:rPr sz="1800" spc="5" dirty="0">
                <a:solidFill>
                  <a:srgbClr val="333333"/>
                </a:solidFill>
                <a:latin typeface="Calibri"/>
                <a:cs typeface="Calibri"/>
              </a:rPr>
              <a:t>least</a:t>
            </a:r>
            <a:r>
              <a:rPr sz="1800" spc="-50" dirty="0">
                <a:solidFill>
                  <a:srgbClr val="333333"/>
                </a:solidFill>
                <a:latin typeface="Calibri"/>
                <a:cs typeface="Calibri"/>
              </a:rPr>
              <a:t> </a:t>
            </a:r>
            <a:r>
              <a:rPr sz="1800" dirty="0">
                <a:solidFill>
                  <a:srgbClr val="333333"/>
                </a:solidFill>
                <a:latin typeface="Calibri"/>
                <a:cs typeface="Calibri"/>
              </a:rPr>
              <a:t>1</a:t>
            </a:r>
            <a:r>
              <a:rPr sz="1800" spc="15" dirty="0">
                <a:solidFill>
                  <a:srgbClr val="333333"/>
                </a:solidFill>
                <a:latin typeface="Calibri"/>
                <a:cs typeface="Calibri"/>
              </a:rPr>
              <a:t> </a:t>
            </a:r>
            <a:r>
              <a:rPr sz="1800" spc="-5" dirty="0">
                <a:solidFill>
                  <a:srgbClr val="333333"/>
                </a:solidFill>
                <a:latin typeface="Calibri"/>
                <a:cs typeface="Calibri"/>
              </a:rPr>
              <a:t>red)</a:t>
            </a:r>
            <a:endParaRPr sz="1800">
              <a:latin typeface="Calibri"/>
              <a:cs typeface="Calibri"/>
            </a:endParaRPr>
          </a:p>
          <a:p>
            <a:pPr marL="12700">
              <a:lnSpc>
                <a:spcPct val="100000"/>
              </a:lnSpc>
              <a:spcBef>
                <a:spcPts val="1145"/>
              </a:spcBef>
            </a:pPr>
            <a:r>
              <a:rPr sz="1800" dirty="0">
                <a:solidFill>
                  <a:srgbClr val="333333"/>
                </a:solidFill>
                <a:latin typeface="Calibri"/>
                <a:cs typeface="Calibri"/>
              </a:rPr>
              <a:t>=</a:t>
            </a:r>
            <a:r>
              <a:rPr sz="1800" spc="-45" dirty="0">
                <a:solidFill>
                  <a:srgbClr val="333333"/>
                </a:solidFill>
                <a:latin typeface="Calibri"/>
                <a:cs typeface="Calibri"/>
              </a:rPr>
              <a:t> </a:t>
            </a:r>
            <a:r>
              <a:rPr sz="1800" spc="-15" dirty="0">
                <a:solidFill>
                  <a:srgbClr val="333333"/>
                </a:solidFill>
                <a:latin typeface="Calibri"/>
                <a:cs typeface="Calibri"/>
              </a:rPr>
              <a:t>P(RB)</a:t>
            </a:r>
            <a:r>
              <a:rPr sz="1800" spc="80" dirty="0">
                <a:solidFill>
                  <a:srgbClr val="333333"/>
                </a:solidFill>
                <a:latin typeface="Calibri"/>
                <a:cs typeface="Calibri"/>
              </a:rPr>
              <a:t> </a:t>
            </a:r>
            <a:r>
              <a:rPr sz="1800" dirty="0">
                <a:solidFill>
                  <a:srgbClr val="333333"/>
                </a:solidFill>
                <a:latin typeface="Calibri"/>
                <a:cs typeface="Calibri"/>
              </a:rPr>
              <a:t>+</a:t>
            </a:r>
            <a:r>
              <a:rPr sz="1800" spc="-40" dirty="0">
                <a:solidFill>
                  <a:srgbClr val="333333"/>
                </a:solidFill>
                <a:latin typeface="Calibri"/>
                <a:cs typeface="Calibri"/>
              </a:rPr>
              <a:t> </a:t>
            </a:r>
            <a:r>
              <a:rPr sz="1800" spc="-20" dirty="0">
                <a:solidFill>
                  <a:srgbClr val="333333"/>
                </a:solidFill>
                <a:latin typeface="Calibri"/>
                <a:cs typeface="Calibri"/>
              </a:rPr>
              <a:t>P(BR)+</a:t>
            </a:r>
            <a:r>
              <a:rPr sz="1800" spc="105" dirty="0">
                <a:solidFill>
                  <a:srgbClr val="333333"/>
                </a:solidFill>
                <a:latin typeface="Calibri"/>
                <a:cs typeface="Calibri"/>
              </a:rPr>
              <a:t> </a:t>
            </a:r>
            <a:r>
              <a:rPr sz="1800" spc="-15" dirty="0">
                <a:solidFill>
                  <a:srgbClr val="333333"/>
                </a:solidFill>
                <a:latin typeface="Calibri"/>
                <a:cs typeface="Calibri"/>
              </a:rPr>
              <a:t>P(RG)</a:t>
            </a:r>
            <a:r>
              <a:rPr sz="1800" spc="5" dirty="0">
                <a:solidFill>
                  <a:srgbClr val="333333"/>
                </a:solidFill>
                <a:latin typeface="Calibri"/>
                <a:cs typeface="Calibri"/>
              </a:rPr>
              <a:t> </a:t>
            </a:r>
            <a:r>
              <a:rPr sz="1800" dirty="0">
                <a:solidFill>
                  <a:srgbClr val="333333"/>
                </a:solidFill>
                <a:latin typeface="Calibri"/>
                <a:cs typeface="Calibri"/>
              </a:rPr>
              <a:t>+</a:t>
            </a:r>
            <a:r>
              <a:rPr sz="1800" spc="35" dirty="0">
                <a:solidFill>
                  <a:srgbClr val="333333"/>
                </a:solidFill>
                <a:latin typeface="Calibri"/>
                <a:cs typeface="Calibri"/>
              </a:rPr>
              <a:t> </a:t>
            </a:r>
            <a:r>
              <a:rPr sz="1800" spc="-15" dirty="0">
                <a:solidFill>
                  <a:srgbClr val="333333"/>
                </a:solidFill>
                <a:latin typeface="Calibri"/>
                <a:cs typeface="Calibri"/>
              </a:rPr>
              <a:t>P(GR)</a:t>
            </a:r>
            <a:endParaRPr sz="1800">
              <a:latin typeface="Calibri"/>
              <a:cs typeface="Calibri"/>
            </a:endParaRPr>
          </a:p>
          <a:p>
            <a:pPr marL="60325">
              <a:lnSpc>
                <a:spcPct val="100000"/>
              </a:lnSpc>
              <a:spcBef>
                <a:spcPts val="1070"/>
              </a:spcBef>
            </a:pPr>
            <a:r>
              <a:rPr sz="1800" dirty="0">
                <a:solidFill>
                  <a:srgbClr val="333333"/>
                </a:solidFill>
                <a:latin typeface="Calibri"/>
                <a:cs typeface="Calibri"/>
              </a:rPr>
              <a:t>=</a:t>
            </a:r>
            <a:r>
              <a:rPr sz="1800" spc="20" dirty="0">
                <a:solidFill>
                  <a:srgbClr val="333333"/>
                </a:solidFill>
                <a:latin typeface="Calibri"/>
                <a:cs typeface="Calibri"/>
              </a:rPr>
              <a:t> </a:t>
            </a:r>
            <a:r>
              <a:rPr sz="1800" spc="-15" dirty="0">
                <a:solidFill>
                  <a:srgbClr val="333333"/>
                </a:solidFill>
                <a:latin typeface="Calibri"/>
                <a:cs typeface="Calibri"/>
              </a:rPr>
              <a:t>4/6</a:t>
            </a:r>
            <a:r>
              <a:rPr sz="1800" spc="5" dirty="0">
                <a:solidFill>
                  <a:srgbClr val="333333"/>
                </a:solidFill>
                <a:latin typeface="Calibri"/>
                <a:cs typeface="Calibri"/>
              </a:rPr>
              <a:t> </a:t>
            </a:r>
            <a:r>
              <a:rPr sz="1800" dirty="0">
                <a:solidFill>
                  <a:srgbClr val="333333"/>
                </a:solidFill>
                <a:latin typeface="Calibri"/>
                <a:cs typeface="Calibri"/>
              </a:rPr>
              <a:t>=</a:t>
            </a:r>
            <a:r>
              <a:rPr sz="1800" spc="20" dirty="0">
                <a:solidFill>
                  <a:srgbClr val="333333"/>
                </a:solidFill>
                <a:latin typeface="Calibri"/>
                <a:cs typeface="Calibri"/>
              </a:rPr>
              <a:t> </a:t>
            </a:r>
            <a:r>
              <a:rPr sz="1800" spc="-15" dirty="0">
                <a:solidFill>
                  <a:srgbClr val="333333"/>
                </a:solidFill>
                <a:latin typeface="Calibri"/>
                <a:cs typeface="Calibri"/>
              </a:rPr>
              <a:t>2/3</a:t>
            </a:r>
            <a:endParaRPr sz="1800">
              <a:latin typeface="Calibri"/>
              <a:cs typeface="Calibri"/>
            </a:endParaRPr>
          </a:p>
        </p:txBody>
      </p:sp>
      <p:grpSp>
        <p:nvGrpSpPr>
          <p:cNvPr id="30" name="object 30"/>
          <p:cNvGrpSpPr/>
          <p:nvPr/>
        </p:nvGrpSpPr>
        <p:grpSpPr>
          <a:xfrm>
            <a:off x="2514600" y="3600450"/>
            <a:ext cx="387350" cy="387350"/>
            <a:chOff x="2514600" y="3600450"/>
            <a:chExt cx="387350" cy="387350"/>
          </a:xfrm>
        </p:grpSpPr>
        <p:sp>
          <p:nvSpPr>
            <p:cNvPr id="31" name="object 31"/>
            <p:cNvSpPr/>
            <p:nvPr/>
          </p:nvSpPr>
          <p:spPr>
            <a:xfrm>
              <a:off x="2540000" y="3625850"/>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7E6E6"/>
            </a:solidFill>
          </p:spPr>
          <p:txBody>
            <a:bodyPr wrap="square" lIns="0" tIns="0" rIns="0" bIns="0" rtlCol="0"/>
            <a:lstStyle/>
            <a:p>
              <a:endParaRPr/>
            </a:p>
          </p:txBody>
        </p:sp>
        <p:sp>
          <p:nvSpPr>
            <p:cNvPr id="32" name="object 32"/>
            <p:cNvSpPr/>
            <p:nvPr/>
          </p:nvSpPr>
          <p:spPr>
            <a:xfrm>
              <a:off x="2514600" y="3600450"/>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FF0000"/>
            </a:solidFill>
          </p:spPr>
          <p:txBody>
            <a:bodyPr wrap="square" lIns="0" tIns="0" rIns="0" bIns="0" rtlCol="0"/>
            <a:lstStyle/>
            <a:p>
              <a:endParaRPr/>
            </a:p>
          </p:txBody>
        </p:sp>
      </p:grpSp>
      <p:sp>
        <p:nvSpPr>
          <p:cNvPr id="33" name="object 33"/>
          <p:cNvSpPr txBox="1"/>
          <p:nvPr/>
        </p:nvSpPr>
        <p:spPr>
          <a:xfrm>
            <a:off x="2599435" y="3535362"/>
            <a:ext cx="2038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imes New Roman"/>
                <a:cs typeface="Times New Roman"/>
              </a:rPr>
              <a:t>m</a:t>
            </a:r>
            <a:endParaRPr sz="1800">
              <a:latin typeface="Times New Roman"/>
              <a:cs typeface="Times New Roman"/>
            </a:endParaRPr>
          </a:p>
        </p:txBody>
      </p:sp>
      <p:grpSp>
        <p:nvGrpSpPr>
          <p:cNvPr id="34" name="object 34"/>
          <p:cNvGrpSpPr/>
          <p:nvPr/>
        </p:nvGrpSpPr>
        <p:grpSpPr>
          <a:xfrm>
            <a:off x="2514600" y="4600575"/>
            <a:ext cx="377825" cy="377825"/>
            <a:chOff x="2514600" y="4600575"/>
            <a:chExt cx="377825" cy="377825"/>
          </a:xfrm>
        </p:grpSpPr>
        <p:sp>
          <p:nvSpPr>
            <p:cNvPr id="35" name="object 35"/>
            <p:cNvSpPr/>
            <p:nvPr/>
          </p:nvSpPr>
          <p:spPr>
            <a:xfrm>
              <a:off x="2540000" y="4625975"/>
              <a:ext cx="352425" cy="352425"/>
            </a:xfrm>
            <a:custGeom>
              <a:avLst/>
              <a:gdLst/>
              <a:ahLst/>
              <a:cxnLst/>
              <a:rect l="l" t="t" r="r" b="b"/>
              <a:pathLst>
                <a:path w="352425" h="352425">
                  <a:moveTo>
                    <a:pt x="176275" y="0"/>
                  </a:moveTo>
                  <a:lnTo>
                    <a:pt x="129395" y="6292"/>
                  </a:lnTo>
                  <a:lnTo>
                    <a:pt x="87281" y="24050"/>
                  </a:lnTo>
                  <a:lnTo>
                    <a:pt x="51609" y="51593"/>
                  </a:lnTo>
                  <a:lnTo>
                    <a:pt x="24054" y="87244"/>
                  </a:lnTo>
                  <a:lnTo>
                    <a:pt x="6292" y="129322"/>
                  </a:lnTo>
                  <a:lnTo>
                    <a:pt x="0" y="176149"/>
                  </a:lnTo>
                  <a:lnTo>
                    <a:pt x="6292" y="223029"/>
                  </a:lnTo>
                  <a:lnTo>
                    <a:pt x="24054" y="265143"/>
                  </a:lnTo>
                  <a:lnTo>
                    <a:pt x="51609" y="300815"/>
                  </a:lnTo>
                  <a:lnTo>
                    <a:pt x="87281" y="328370"/>
                  </a:lnTo>
                  <a:lnTo>
                    <a:pt x="129395" y="346132"/>
                  </a:lnTo>
                  <a:lnTo>
                    <a:pt x="176275" y="352425"/>
                  </a:lnTo>
                  <a:lnTo>
                    <a:pt x="223102" y="346132"/>
                  </a:lnTo>
                  <a:lnTo>
                    <a:pt x="265180" y="328370"/>
                  </a:lnTo>
                  <a:lnTo>
                    <a:pt x="300831" y="300815"/>
                  </a:lnTo>
                  <a:lnTo>
                    <a:pt x="328374" y="265143"/>
                  </a:lnTo>
                  <a:lnTo>
                    <a:pt x="346132" y="223029"/>
                  </a:lnTo>
                  <a:lnTo>
                    <a:pt x="352425" y="176149"/>
                  </a:lnTo>
                  <a:lnTo>
                    <a:pt x="346132" y="129322"/>
                  </a:lnTo>
                  <a:lnTo>
                    <a:pt x="328374" y="87244"/>
                  </a:lnTo>
                  <a:lnTo>
                    <a:pt x="300831" y="51593"/>
                  </a:lnTo>
                  <a:lnTo>
                    <a:pt x="265180" y="24050"/>
                  </a:lnTo>
                  <a:lnTo>
                    <a:pt x="223102" y="6292"/>
                  </a:lnTo>
                  <a:lnTo>
                    <a:pt x="176275" y="0"/>
                  </a:lnTo>
                  <a:close/>
                </a:path>
              </a:pathLst>
            </a:custGeom>
            <a:solidFill>
              <a:srgbClr val="E7E6E6"/>
            </a:solidFill>
          </p:spPr>
          <p:txBody>
            <a:bodyPr wrap="square" lIns="0" tIns="0" rIns="0" bIns="0" rtlCol="0"/>
            <a:lstStyle/>
            <a:p>
              <a:endParaRPr/>
            </a:p>
          </p:txBody>
        </p:sp>
        <p:sp>
          <p:nvSpPr>
            <p:cNvPr id="36" name="object 36"/>
            <p:cNvSpPr/>
            <p:nvPr/>
          </p:nvSpPr>
          <p:spPr>
            <a:xfrm>
              <a:off x="2514600" y="4600575"/>
              <a:ext cx="352425" cy="352425"/>
            </a:xfrm>
            <a:custGeom>
              <a:avLst/>
              <a:gdLst/>
              <a:ahLst/>
              <a:cxnLst/>
              <a:rect l="l" t="t" r="r" b="b"/>
              <a:pathLst>
                <a:path w="352425" h="352425">
                  <a:moveTo>
                    <a:pt x="176275" y="0"/>
                  </a:moveTo>
                  <a:lnTo>
                    <a:pt x="129395" y="6292"/>
                  </a:lnTo>
                  <a:lnTo>
                    <a:pt x="87281" y="24050"/>
                  </a:lnTo>
                  <a:lnTo>
                    <a:pt x="51609" y="51593"/>
                  </a:lnTo>
                  <a:lnTo>
                    <a:pt x="24054" y="87244"/>
                  </a:lnTo>
                  <a:lnTo>
                    <a:pt x="6292" y="129322"/>
                  </a:lnTo>
                  <a:lnTo>
                    <a:pt x="0" y="176149"/>
                  </a:lnTo>
                  <a:lnTo>
                    <a:pt x="6292" y="223029"/>
                  </a:lnTo>
                  <a:lnTo>
                    <a:pt x="24054" y="265143"/>
                  </a:lnTo>
                  <a:lnTo>
                    <a:pt x="51609" y="300815"/>
                  </a:lnTo>
                  <a:lnTo>
                    <a:pt x="87281" y="328370"/>
                  </a:lnTo>
                  <a:lnTo>
                    <a:pt x="129395" y="346132"/>
                  </a:lnTo>
                  <a:lnTo>
                    <a:pt x="176275" y="352425"/>
                  </a:lnTo>
                  <a:lnTo>
                    <a:pt x="223102" y="346132"/>
                  </a:lnTo>
                  <a:lnTo>
                    <a:pt x="265180" y="328370"/>
                  </a:lnTo>
                  <a:lnTo>
                    <a:pt x="300831" y="300815"/>
                  </a:lnTo>
                  <a:lnTo>
                    <a:pt x="328374" y="265143"/>
                  </a:lnTo>
                  <a:lnTo>
                    <a:pt x="346132" y="223029"/>
                  </a:lnTo>
                  <a:lnTo>
                    <a:pt x="352425" y="176149"/>
                  </a:lnTo>
                  <a:lnTo>
                    <a:pt x="346132" y="129322"/>
                  </a:lnTo>
                  <a:lnTo>
                    <a:pt x="328374" y="87244"/>
                  </a:lnTo>
                  <a:lnTo>
                    <a:pt x="300831" y="51593"/>
                  </a:lnTo>
                  <a:lnTo>
                    <a:pt x="265180" y="24050"/>
                  </a:lnTo>
                  <a:lnTo>
                    <a:pt x="223102" y="6292"/>
                  </a:lnTo>
                  <a:lnTo>
                    <a:pt x="176275" y="0"/>
                  </a:lnTo>
                  <a:close/>
                </a:path>
              </a:pathLst>
            </a:custGeom>
            <a:solidFill>
              <a:srgbClr val="0000FF"/>
            </a:solidFill>
          </p:spPr>
          <p:txBody>
            <a:bodyPr wrap="square" lIns="0" tIns="0" rIns="0" bIns="0" rtlCol="0"/>
            <a:lstStyle/>
            <a:p>
              <a:endParaRPr/>
            </a:p>
          </p:txBody>
        </p:sp>
      </p:grpSp>
      <p:sp>
        <p:nvSpPr>
          <p:cNvPr id="37" name="object 37"/>
          <p:cNvSpPr txBox="1"/>
          <p:nvPr/>
        </p:nvSpPr>
        <p:spPr>
          <a:xfrm>
            <a:off x="2595245" y="4538281"/>
            <a:ext cx="2038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imes New Roman"/>
                <a:cs typeface="Times New Roman"/>
              </a:rPr>
              <a:t>m</a:t>
            </a:r>
            <a:endParaRPr sz="1800">
              <a:latin typeface="Times New Roman"/>
              <a:cs typeface="Times New Roman"/>
            </a:endParaRPr>
          </a:p>
        </p:txBody>
      </p:sp>
      <p:grpSp>
        <p:nvGrpSpPr>
          <p:cNvPr id="38" name="object 38"/>
          <p:cNvGrpSpPr/>
          <p:nvPr/>
        </p:nvGrpSpPr>
        <p:grpSpPr>
          <a:xfrm>
            <a:off x="2514600" y="5514975"/>
            <a:ext cx="377825" cy="377825"/>
            <a:chOff x="2514600" y="5514975"/>
            <a:chExt cx="377825" cy="377825"/>
          </a:xfrm>
        </p:grpSpPr>
        <p:sp>
          <p:nvSpPr>
            <p:cNvPr id="39" name="object 39"/>
            <p:cNvSpPr/>
            <p:nvPr/>
          </p:nvSpPr>
          <p:spPr>
            <a:xfrm>
              <a:off x="2540000" y="5540375"/>
              <a:ext cx="352425" cy="352425"/>
            </a:xfrm>
            <a:custGeom>
              <a:avLst/>
              <a:gdLst/>
              <a:ahLst/>
              <a:cxnLst/>
              <a:rect l="l" t="t" r="r" b="b"/>
              <a:pathLst>
                <a:path w="352425" h="352425">
                  <a:moveTo>
                    <a:pt x="176275" y="0"/>
                  </a:moveTo>
                  <a:lnTo>
                    <a:pt x="129395" y="6294"/>
                  </a:lnTo>
                  <a:lnTo>
                    <a:pt x="87281" y="24058"/>
                  </a:lnTo>
                  <a:lnTo>
                    <a:pt x="51609" y="51611"/>
                  </a:lnTo>
                  <a:lnTo>
                    <a:pt x="24054" y="87274"/>
                  </a:lnTo>
                  <a:lnTo>
                    <a:pt x="6292" y="129368"/>
                  </a:lnTo>
                  <a:lnTo>
                    <a:pt x="0" y="176212"/>
                  </a:lnTo>
                  <a:lnTo>
                    <a:pt x="6292" y="223056"/>
                  </a:lnTo>
                  <a:lnTo>
                    <a:pt x="24054" y="265150"/>
                  </a:lnTo>
                  <a:lnTo>
                    <a:pt x="51609" y="300813"/>
                  </a:lnTo>
                  <a:lnTo>
                    <a:pt x="87281" y="328366"/>
                  </a:lnTo>
                  <a:lnTo>
                    <a:pt x="129395" y="346130"/>
                  </a:lnTo>
                  <a:lnTo>
                    <a:pt x="176275" y="352425"/>
                  </a:lnTo>
                  <a:lnTo>
                    <a:pt x="223102" y="346130"/>
                  </a:lnTo>
                  <a:lnTo>
                    <a:pt x="265180" y="328366"/>
                  </a:lnTo>
                  <a:lnTo>
                    <a:pt x="300831" y="300813"/>
                  </a:lnTo>
                  <a:lnTo>
                    <a:pt x="328374" y="265150"/>
                  </a:lnTo>
                  <a:lnTo>
                    <a:pt x="346132" y="223056"/>
                  </a:lnTo>
                  <a:lnTo>
                    <a:pt x="352425" y="176212"/>
                  </a:lnTo>
                  <a:lnTo>
                    <a:pt x="346132" y="129368"/>
                  </a:lnTo>
                  <a:lnTo>
                    <a:pt x="328374" y="87274"/>
                  </a:lnTo>
                  <a:lnTo>
                    <a:pt x="300831" y="51611"/>
                  </a:lnTo>
                  <a:lnTo>
                    <a:pt x="265180" y="24058"/>
                  </a:lnTo>
                  <a:lnTo>
                    <a:pt x="223102" y="6294"/>
                  </a:lnTo>
                  <a:lnTo>
                    <a:pt x="176275" y="0"/>
                  </a:lnTo>
                  <a:close/>
                </a:path>
              </a:pathLst>
            </a:custGeom>
            <a:solidFill>
              <a:srgbClr val="E7E6E6"/>
            </a:solidFill>
          </p:spPr>
          <p:txBody>
            <a:bodyPr wrap="square" lIns="0" tIns="0" rIns="0" bIns="0" rtlCol="0"/>
            <a:lstStyle/>
            <a:p>
              <a:endParaRPr/>
            </a:p>
          </p:txBody>
        </p:sp>
        <p:sp>
          <p:nvSpPr>
            <p:cNvPr id="40" name="object 40"/>
            <p:cNvSpPr/>
            <p:nvPr/>
          </p:nvSpPr>
          <p:spPr>
            <a:xfrm>
              <a:off x="2514600" y="5514975"/>
              <a:ext cx="352425" cy="352425"/>
            </a:xfrm>
            <a:custGeom>
              <a:avLst/>
              <a:gdLst/>
              <a:ahLst/>
              <a:cxnLst/>
              <a:rect l="l" t="t" r="r" b="b"/>
              <a:pathLst>
                <a:path w="352425" h="352425">
                  <a:moveTo>
                    <a:pt x="176275" y="0"/>
                  </a:moveTo>
                  <a:lnTo>
                    <a:pt x="129395" y="6294"/>
                  </a:lnTo>
                  <a:lnTo>
                    <a:pt x="87281" y="24058"/>
                  </a:lnTo>
                  <a:lnTo>
                    <a:pt x="51609" y="51611"/>
                  </a:lnTo>
                  <a:lnTo>
                    <a:pt x="24054" y="87274"/>
                  </a:lnTo>
                  <a:lnTo>
                    <a:pt x="6292" y="129368"/>
                  </a:lnTo>
                  <a:lnTo>
                    <a:pt x="0" y="176212"/>
                  </a:lnTo>
                  <a:lnTo>
                    <a:pt x="6292" y="223056"/>
                  </a:lnTo>
                  <a:lnTo>
                    <a:pt x="24054" y="265150"/>
                  </a:lnTo>
                  <a:lnTo>
                    <a:pt x="51609" y="300813"/>
                  </a:lnTo>
                  <a:lnTo>
                    <a:pt x="87281" y="328366"/>
                  </a:lnTo>
                  <a:lnTo>
                    <a:pt x="129395" y="346130"/>
                  </a:lnTo>
                  <a:lnTo>
                    <a:pt x="176275" y="352425"/>
                  </a:lnTo>
                  <a:lnTo>
                    <a:pt x="223102" y="346130"/>
                  </a:lnTo>
                  <a:lnTo>
                    <a:pt x="265180" y="328366"/>
                  </a:lnTo>
                  <a:lnTo>
                    <a:pt x="300831" y="300813"/>
                  </a:lnTo>
                  <a:lnTo>
                    <a:pt x="328374" y="265150"/>
                  </a:lnTo>
                  <a:lnTo>
                    <a:pt x="346132" y="223056"/>
                  </a:lnTo>
                  <a:lnTo>
                    <a:pt x="352425" y="176212"/>
                  </a:lnTo>
                  <a:lnTo>
                    <a:pt x="346132" y="129368"/>
                  </a:lnTo>
                  <a:lnTo>
                    <a:pt x="328374" y="87274"/>
                  </a:lnTo>
                  <a:lnTo>
                    <a:pt x="300831" y="51611"/>
                  </a:lnTo>
                  <a:lnTo>
                    <a:pt x="265180" y="24058"/>
                  </a:lnTo>
                  <a:lnTo>
                    <a:pt x="223102" y="6294"/>
                  </a:lnTo>
                  <a:lnTo>
                    <a:pt x="176275" y="0"/>
                  </a:lnTo>
                  <a:close/>
                </a:path>
              </a:pathLst>
            </a:custGeom>
            <a:solidFill>
              <a:srgbClr val="008000"/>
            </a:solidFill>
          </p:spPr>
          <p:txBody>
            <a:bodyPr wrap="square" lIns="0" tIns="0" rIns="0" bIns="0" rtlCol="0"/>
            <a:lstStyle/>
            <a:p>
              <a:endParaRPr/>
            </a:p>
          </p:txBody>
        </p:sp>
      </p:grpSp>
      <p:sp>
        <p:nvSpPr>
          <p:cNvPr id="41" name="object 41"/>
          <p:cNvSpPr txBox="1"/>
          <p:nvPr/>
        </p:nvSpPr>
        <p:spPr>
          <a:xfrm>
            <a:off x="2595245" y="5454015"/>
            <a:ext cx="2038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imes New Roman"/>
                <a:cs typeface="Times New Roman"/>
              </a:rPr>
              <a:t>m</a:t>
            </a:r>
            <a:endParaRPr sz="1800">
              <a:latin typeface="Times New Roman"/>
              <a:cs typeface="Times New Roman"/>
            </a:endParaRPr>
          </a:p>
        </p:txBody>
      </p:sp>
      <p:grpSp>
        <p:nvGrpSpPr>
          <p:cNvPr id="42" name="object 42"/>
          <p:cNvGrpSpPr/>
          <p:nvPr/>
        </p:nvGrpSpPr>
        <p:grpSpPr>
          <a:xfrm>
            <a:off x="2895663" y="3371850"/>
            <a:ext cx="1520825" cy="835025"/>
            <a:chOff x="2895663" y="3371850"/>
            <a:chExt cx="1520825" cy="835025"/>
          </a:xfrm>
        </p:grpSpPr>
        <p:sp>
          <p:nvSpPr>
            <p:cNvPr id="43" name="object 43"/>
            <p:cNvSpPr/>
            <p:nvPr/>
          </p:nvSpPr>
          <p:spPr>
            <a:xfrm>
              <a:off x="4064000" y="3397250"/>
              <a:ext cx="352425" cy="352425"/>
            </a:xfrm>
            <a:custGeom>
              <a:avLst/>
              <a:gdLst/>
              <a:ahLst/>
              <a:cxnLst/>
              <a:rect l="l" t="t" r="r" b="b"/>
              <a:pathLst>
                <a:path w="352425" h="352425">
                  <a:moveTo>
                    <a:pt x="176275" y="0"/>
                  </a:moveTo>
                  <a:lnTo>
                    <a:pt x="129395" y="6292"/>
                  </a:lnTo>
                  <a:lnTo>
                    <a:pt x="87281" y="24050"/>
                  </a:lnTo>
                  <a:lnTo>
                    <a:pt x="51609" y="51593"/>
                  </a:lnTo>
                  <a:lnTo>
                    <a:pt x="24054" y="87244"/>
                  </a:lnTo>
                  <a:lnTo>
                    <a:pt x="6292" y="129322"/>
                  </a:lnTo>
                  <a:lnTo>
                    <a:pt x="0" y="176149"/>
                  </a:lnTo>
                  <a:lnTo>
                    <a:pt x="6292" y="223029"/>
                  </a:lnTo>
                  <a:lnTo>
                    <a:pt x="24054" y="265143"/>
                  </a:lnTo>
                  <a:lnTo>
                    <a:pt x="51609" y="300815"/>
                  </a:lnTo>
                  <a:lnTo>
                    <a:pt x="87281" y="328370"/>
                  </a:lnTo>
                  <a:lnTo>
                    <a:pt x="129395" y="346132"/>
                  </a:lnTo>
                  <a:lnTo>
                    <a:pt x="176275" y="352425"/>
                  </a:lnTo>
                  <a:lnTo>
                    <a:pt x="223102" y="346132"/>
                  </a:lnTo>
                  <a:lnTo>
                    <a:pt x="265180" y="328370"/>
                  </a:lnTo>
                  <a:lnTo>
                    <a:pt x="300831" y="300815"/>
                  </a:lnTo>
                  <a:lnTo>
                    <a:pt x="328374" y="265143"/>
                  </a:lnTo>
                  <a:lnTo>
                    <a:pt x="346132" y="223029"/>
                  </a:lnTo>
                  <a:lnTo>
                    <a:pt x="352425" y="176149"/>
                  </a:lnTo>
                  <a:lnTo>
                    <a:pt x="346132" y="129322"/>
                  </a:lnTo>
                  <a:lnTo>
                    <a:pt x="328374" y="87244"/>
                  </a:lnTo>
                  <a:lnTo>
                    <a:pt x="300831" y="51593"/>
                  </a:lnTo>
                  <a:lnTo>
                    <a:pt x="265180" y="24050"/>
                  </a:lnTo>
                  <a:lnTo>
                    <a:pt x="223102" y="6292"/>
                  </a:lnTo>
                  <a:lnTo>
                    <a:pt x="176275" y="0"/>
                  </a:lnTo>
                  <a:close/>
                </a:path>
              </a:pathLst>
            </a:custGeom>
            <a:solidFill>
              <a:srgbClr val="E7E6E6"/>
            </a:solidFill>
          </p:spPr>
          <p:txBody>
            <a:bodyPr wrap="square" lIns="0" tIns="0" rIns="0" bIns="0" rtlCol="0"/>
            <a:lstStyle/>
            <a:p>
              <a:endParaRPr/>
            </a:p>
          </p:txBody>
        </p:sp>
        <p:sp>
          <p:nvSpPr>
            <p:cNvPr id="44" name="object 44"/>
            <p:cNvSpPr/>
            <p:nvPr/>
          </p:nvSpPr>
          <p:spPr>
            <a:xfrm>
              <a:off x="4038600" y="3371850"/>
              <a:ext cx="352425" cy="352425"/>
            </a:xfrm>
            <a:custGeom>
              <a:avLst/>
              <a:gdLst/>
              <a:ahLst/>
              <a:cxnLst/>
              <a:rect l="l" t="t" r="r" b="b"/>
              <a:pathLst>
                <a:path w="352425" h="352425">
                  <a:moveTo>
                    <a:pt x="176275" y="0"/>
                  </a:moveTo>
                  <a:lnTo>
                    <a:pt x="129395" y="6292"/>
                  </a:lnTo>
                  <a:lnTo>
                    <a:pt x="87281" y="24050"/>
                  </a:lnTo>
                  <a:lnTo>
                    <a:pt x="51609" y="51593"/>
                  </a:lnTo>
                  <a:lnTo>
                    <a:pt x="24054" y="87244"/>
                  </a:lnTo>
                  <a:lnTo>
                    <a:pt x="6292" y="129322"/>
                  </a:lnTo>
                  <a:lnTo>
                    <a:pt x="0" y="176149"/>
                  </a:lnTo>
                  <a:lnTo>
                    <a:pt x="6292" y="223029"/>
                  </a:lnTo>
                  <a:lnTo>
                    <a:pt x="24054" y="265143"/>
                  </a:lnTo>
                  <a:lnTo>
                    <a:pt x="51609" y="300815"/>
                  </a:lnTo>
                  <a:lnTo>
                    <a:pt x="87281" y="328370"/>
                  </a:lnTo>
                  <a:lnTo>
                    <a:pt x="129395" y="346132"/>
                  </a:lnTo>
                  <a:lnTo>
                    <a:pt x="176275" y="352425"/>
                  </a:lnTo>
                  <a:lnTo>
                    <a:pt x="223102" y="346132"/>
                  </a:lnTo>
                  <a:lnTo>
                    <a:pt x="265180" y="328370"/>
                  </a:lnTo>
                  <a:lnTo>
                    <a:pt x="300831" y="300815"/>
                  </a:lnTo>
                  <a:lnTo>
                    <a:pt x="328374" y="265143"/>
                  </a:lnTo>
                  <a:lnTo>
                    <a:pt x="346132" y="223029"/>
                  </a:lnTo>
                  <a:lnTo>
                    <a:pt x="352425" y="176149"/>
                  </a:lnTo>
                  <a:lnTo>
                    <a:pt x="346132" y="129322"/>
                  </a:lnTo>
                  <a:lnTo>
                    <a:pt x="328374" y="87244"/>
                  </a:lnTo>
                  <a:lnTo>
                    <a:pt x="300831" y="51593"/>
                  </a:lnTo>
                  <a:lnTo>
                    <a:pt x="265180" y="24050"/>
                  </a:lnTo>
                  <a:lnTo>
                    <a:pt x="223102" y="6292"/>
                  </a:lnTo>
                  <a:lnTo>
                    <a:pt x="176275" y="0"/>
                  </a:lnTo>
                  <a:close/>
                </a:path>
              </a:pathLst>
            </a:custGeom>
            <a:solidFill>
              <a:srgbClr val="0000FF"/>
            </a:solidFill>
          </p:spPr>
          <p:txBody>
            <a:bodyPr wrap="square" lIns="0" tIns="0" rIns="0" bIns="0" rtlCol="0"/>
            <a:lstStyle/>
            <a:p>
              <a:endParaRPr/>
            </a:p>
          </p:txBody>
        </p:sp>
        <p:sp>
          <p:nvSpPr>
            <p:cNvPr id="45" name="object 45"/>
            <p:cNvSpPr/>
            <p:nvPr/>
          </p:nvSpPr>
          <p:spPr>
            <a:xfrm>
              <a:off x="2900426" y="3510026"/>
              <a:ext cx="1146175" cy="186055"/>
            </a:xfrm>
            <a:custGeom>
              <a:avLst/>
              <a:gdLst/>
              <a:ahLst/>
              <a:cxnLst/>
              <a:rect l="l" t="t" r="r" b="b"/>
              <a:pathLst>
                <a:path w="1146175" h="186054">
                  <a:moveTo>
                    <a:pt x="0" y="185674"/>
                  </a:moveTo>
                  <a:lnTo>
                    <a:pt x="1146175" y="0"/>
                  </a:lnTo>
                </a:path>
              </a:pathLst>
            </a:custGeom>
            <a:ln w="9525">
              <a:solidFill>
                <a:srgbClr val="000000"/>
              </a:solidFill>
            </a:ln>
          </p:spPr>
          <p:txBody>
            <a:bodyPr wrap="square" lIns="0" tIns="0" rIns="0" bIns="0" rtlCol="0"/>
            <a:lstStyle/>
            <a:p>
              <a:endParaRPr/>
            </a:p>
          </p:txBody>
        </p:sp>
        <p:sp>
          <p:nvSpPr>
            <p:cNvPr id="46" name="object 46"/>
            <p:cNvSpPr/>
            <p:nvPr/>
          </p:nvSpPr>
          <p:spPr>
            <a:xfrm>
              <a:off x="4064000" y="3854450"/>
              <a:ext cx="352425" cy="352425"/>
            </a:xfrm>
            <a:custGeom>
              <a:avLst/>
              <a:gdLst/>
              <a:ahLst/>
              <a:cxnLst/>
              <a:rect l="l" t="t" r="r" b="b"/>
              <a:pathLst>
                <a:path w="352425" h="352425">
                  <a:moveTo>
                    <a:pt x="176275" y="0"/>
                  </a:moveTo>
                  <a:lnTo>
                    <a:pt x="129395" y="6292"/>
                  </a:lnTo>
                  <a:lnTo>
                    <a:pt x="87281" y="24050"/>
                  </a:lnTo>
                  <a:lnTo>
                    <a:pt x="51609" y="51593"/>
                  </a:lnTo>
                  <a:lnTo>
                    <a:pt x="24054" y="87244"/>
                  </a:lnTo>
                  <a:lnTo>
                    <a:pt x="6292" y="129322"/>
                  </a:lnTo>
                  <a:lnTo>
                    <a:pt x="0" y="176149"/>
                  </a:lnTo>
                  <a:lnTo>
                    <a:pt x="6292" y="223029"/>
                  </a:lnTo>
                  <a:lnTo>
                    <a:pt x="24054" y="265143"/>
                  </a:lnTo>
                  <a:lnTo>
                    <a:pt x="51609" y="300815"/>
                  </a:lnTo>
                  <a:lnTo>
                    <a:pt x="87281" y="328370"/>
                  </a:lnTo>
                  <a:lnTo>
                    <a:pt x="129395" y="346132"/>
                  </a:lnTo>
                  <a:lnTo>
                    <a:pt x="176275" y="352425"/>
                  </a:lnTo>
                  <a:lnTo>
                    <a:pt x="223102" y="346132"/>
                  </a:lnTo>
                  <a:lnTo>
                    <a:pt x="265180" y="328370"/>
                  </a:lnTo>
                  <a:lnTo>
                    <a:pt x="300831" y="300815"/>
                  </a:lnTo>
                  <a:lnTo>
                    <a:pt x="328374" y="265143"/>
                  </a:lnTo>
                  <a:lnTo>
                    <a:pt x="346132" y="223029"/>
                  </a:lnTo>
                  <a:lnTo>
                    <a:pt x="352425" y="176149"/>
                  </a:lnTo>
                  <a:lnTo>
                    <a:pt x="346132" y="129322"/>
                  </a:lnTo>
                  <a:lnTo>
                    <a:pt x="328374" y="87244"/>
                  </a:lnTo>
                  <a:lnTo>
                    <a:pt x="300831" y="51593"/>
                  </a:lnTo>
                  <a:lnTo>
                    <a:pt x="265180" y="24050"/>
                  </a:lnTo>
                  <a:lnTo>
                    <a:pt x="223102" y="6292"/>
                  </a:lnTo>
                  <a:lnTo>
                    <a:pt x="176275" y="0"/>
                  </a:lnTo>
                  <a:close/>
                </a:path>
              </a:pathLst>
            </a:custGeom>
            <a:solidFill>
              <a:srgbClr val="E7E6E6"/>
            </a:solidFill>
          </p:spPr>
          <p:txBody>
            <a:bodyPr wrap="square" lIns="0" tIns="0" rIns="0" bIns="0" rtlCol="0"/>
            <a:lstStyle/>
            <a:p>
              <a:endParaRPr/>
            </a:p>
          </p:txBody>
        </p:sp>
        <p:sp>
          <p:nvSpPr>
            <p:cNvPr id="47" name="object 47"/>
            <p:cNvSpPr/>
            <p:nvPr/>
          </p:nvSpPr>
          <p:spPr>
            <a:xfrm>
              <a:off x="4038600" y="3829050"/>
              <a:ext cx="352425" cy="352425"/>
            </a:xfrm>
            <a:custGeom>
              <a:avLst/>
              <a:gdLst/>
              <a:ahLst/>
              <a:cxnLst/>
              <a:rect l="l" t="t" r="r" b="b"/>
              <a:pathLst>
                <a:path w="352425" h="352425">
                  <a:moveTo>
                    <a:pt x="176275" y="0"/>
                  </a:moveTo>
                  <a:lnTo>
                    <a:pt x="129395" y="6292"/>
                  </a:lnTo>
                  <a:lnTo>
                    <a:pt x="87281" y="24050"/>
                  </a:lnTo>
                  <a:lnTo>
                    <a:pt x="51609" y="51593"/>
                  </a:lnTo>
                  <a:lnTo>
                    <a:pt x="24054" y="87244"/>
                  </a:lnTo>
                  <a:lnTo>
                    <a:pt x="6292" y="129322"/>
                  </a:lnTo>
                  <a:lnTo>
                    <a:pt x="0" y="176149"/>
                  </a:lnTo>
                  <a:lnTo>
                    <a:pt x="6292" y="223029"/>
                  </a:lnTo>
                  <a:lnTo>
                    <a:pt x="24054" y="265143"/>
                  </a:lnTo>
                  <a:lnTo>
                    <a:pt x="51609" y="300815"/>
                  </a:lnTo>
                  <a:lnTo>
                    <a:pt x="87281" y="328370"/>
                  </a:lnTo>
                  <a:lnTo>
                    <a:pt x="129395" y="346132"/>
                  </a:lnTo>
                  <a:lnTo>
                    <a:pt x="176275" y="352425"/>
                  </a:lnTo>
                  <a:lnTo>
                    <a:pt x="223102" y="346132"/>
                  </a:lnTo>
                  <a:lnTo>
                    <a:pt x="265180" y="328370"/>
                  </a:lnTo>
                  <a:lnTo>
                    <a:pt x="300831" y="300815"/>
                  </a:lnTo>
                  <a:lnTo>
                    <a:pt x="328374" y="265143"/>
                  </a:lnTo>
                  <a:lnTo>
                    <a:pt x="346132" y="223029"/>
                  </a:lnTo>
                  <a:lnTo>
                    <a:pt x="352425" y="176149"/>
                  </a:lnTo>
                  <a:lnTo>
                    <a:pt x="346132" y="129322"/>
                  </a:lnTo>
                  <a:lnTo>
                    <a:pt x="328374" y="87244"/>
                  </a:lnTo>
                  <a:lnTo>
                    <a:pt x="300831" y="51593"/>
                  </a:lnTo>
                  <a:lnTo>
                    <a:pt x="265180" y="24050"/>
                  </a:lnTo>
                  <a:lnTo>
                    <a:pt x="223102" y="6292"/>
                  </a:lnTo>
                  <a:lnTo>
                    <a:pt x="176275" y="0"/>
                  </a:lnTo>
                  <a:close/>
                </a:path>
              </a:pathLst>
            </a:custGeom>
            <a:solidFill>
              <a:srgbClr val="008000"/>
            </a:solidFill>
          </p:spPr>
          <p:txBody>
            <a:bodyPr wrap="square" lIns="0" tIns="0" rIns="0" bIns="0" rtlCol="0"/>
            <a:lstStyle/>
            <a:p>
              <a:endParaRPr/>
            </a:p>
          </p:txBody>
        </p:sp>
      </p:grpSp>
      <p:sp>
        <p:nvSpPr>
          <p:cNvPr id="48" name="object 48"/>
          <p:cNvSpPr txBox="1"/>
          <p:nvPr/>
        </p:nvSpPr>
        <p:spPr>
          <a:xfrm>
            <a:off x="4120515" y="3304857"/>
            <a:ext cx="203835" cy="75819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imes New Roman"/>
                <a:cs typeface="Times New Roman"/>
              </a:rPr>
              <a:t>m</a:t>
            </a:r>
            <a:endParaRPr sz="1800">
              <a:latin typeface="Times New Roman"/>
              <a:cs typeface="Times New Roman"/>
            </a:endParaRPr>
          </a:p>
          <a:p>
            <a:pPr marL="12700">
              <a:lnSpc>
                <a:spcPct val="100000"/>
              </a:lnSpc>
              <a:spcBef>
                <a:spcPts val="1445"/>
              </a:spcBef>
            </a:pPr>
            <a:r>
              <a:rPr sz="1800" dirty="0">
                <a:solidFill>
                  <a:srgbClr val="FFFFFF"/>
                </a:solidFill>
                <a:latin typeface="Times New Roman"/>
                <a:cs typeface="Times New Roman"/>
              </a:rPr>
              <a:t>m</a:t>
            </a:r>
            <a:endParaRPr sz="1800">
              <a:latin typeface="Times New Roman"/>
              <a:cs typeface="Times New Roman"/>
            </a:endParaRPr>
          </a:p>
        </p:txBody>
      </p:sp>
      <p:sp>
        <p:nvSpPr>
          <p:cNvPr id="49" name="object 49"/>
          <p:cNvSpPr/>
          <p:nvPr/>
        </p:nvSpPr>
        <p:spPr>
          <a:xfrm>
            <a:off x="2881376" y="3786251"/>
            <a:ext cx="1163955" cy="135255"/>
          </a:xfrm>
          <a:custGeom>
            <a:avLst/>
            <a:gdLst/>
            <a:ahLst/>
            <a:cxnLst/>
            <a:rect l="l" t="t" r="r" b="b"/>
            <a:pathLst>
              <a:path w="1163954" h="135254">
                <a:moveTo>
                  <a:pt x="0" y="0"/>
                </a:moveTo>
                <a:lnTo>
                  <a:pt x="1163574" y="134874"/>
                </a:lnTo>
              </a:path>
            </a:pathLst>
          </a:custGeom>
          <a:ln w="9525">
            <a:solidFill>
              <a:srgbClr val="000000"/>
            </a:solidFill>
          </a:ln>
        </p:spPr>
        <p:txBody>
          <a:bodyPr wrap="square" lIns="0" tIns="0" rIns="0" bIns="0" rtlCol="0"/>
          <a:lstStyle/>
          <a:p>
            <a:endParaRPr/>
          </a:p>
        </p:txBody>
      </p:sp>
      <p:grpSp>
        <p:nvGrpSpPr>
          <p:cNvPr id="50" name="object 50"/>
          <p:cNvGrpSpPr/>
          <p:nvPr/>
        </p:nvGrpSpPr>
        <p:grpSpPr>
          <a:xfrm>
            <a:off x="2876613" y="4362450"/>
            <a:ext cx="1473200" cy="835025"/>
            <a:chOff x="2876613" y="4362450"/>
            <a:chExt cx="1473200" cy="835025"/>
          </a:xfrm>
        </p:grpSpPr>
        <p:sp>
          <p:nvSpPr>
            <p:cNvPr id="51" name="object 51"/>
            <p:cNvSpPr/>
            <p:nvPr/>
          </p:nvSpPr>
          <p:spPr>
            <a:xfrm>
              <a:off x="3987800" y="4845050"/>
              <a:ext cx="352425" cy="352425"/>
            </a:xfrm>
            <a:custGeom>
              <a:avLst/>
              <a:gdLst/>
              <a:ahLst/>
              <a:cxnLst/>
              <a:rect l="l" t="t" r="r" b="b"/>
              <a:pathLst>
                <a:path w="352425" h="352425">
                  <a:moveTo>
                    <a:pt x="176275" y="0"/>
                  </a:moveTo>
                  <a:lnTo>
                    <a:pt x="129395" y="6292"/>
                  </a:lnTo>
                  <a:lnTo>
                    <a:pt x="87281" y="24050"/>
                  </a:lnTo>
                  <a:lnTo>
                    <a:pt x="51609" y="51593"/>
                  </a:lnTo>
                  <a:lnTo>
                    <a:pt x="24054" y="87244"/>
                  </a:lnTo>
                  <a:lnTo>
                    <a:pt x="6292" y="129322"/>
                  </a:lnTo>
                  <a:lnTo>
                    <a:pt x="0" y="176149"/>
                  </a:lnTo>
                  <a:lnTo>
                    <a:pt x="6292" y="223029"/>
                  </a:lnTo>
                  <a:lnTo>
                    <a:pt x="24054" y="265143"/>
                  </a:lnTo>
                  <a:lnTo>
                    <a:pt x="51609" y="300815"/>
                  </a:lnTo>
                  <a:lnTo>
                    <a:pt x="87281" y="328370"/>
                  </a:lnTo>
                  <a:lnTo>
                    <a:pt x="129395" y="346132"/>
                  </a:lnTo>
                  <a:lnTo>
                    <a:pt x="176275" y="352425"/>
                  </a:lnTo>
                  <a:lnTo>
                    <a:pt x="223102" y="346132"/>
                  </a:lnTo>
                  <a:lnTo>
                    <a:pt x="265180" y="328370"/>
                  </a:lnTo>
                  <a:lnTo>
                    <a:pt x="300831" y="300815"/>
                  </a:lnTo>
                  <a:lnTo>
                    <a:pt x="328374" y="265143"/>
                  </a:lnTo>
                  <a:lnTo>
                    <a:pt x="346132" y="223029"/>
                  </a:lnTo>
                  <a:lnTo>
                    <a:pt x="352425" y="176149"/>
                  </a:lnTo>
                  <a:lnTo>
                    <a:pt x="346132" y="129322"/>
                  </a:lnTo>
                  <a:lnTo>
                    <a:pt x="328374" y="87244"/>
                  </a:lnTo>
                  <a:lnTo>
                    <a:pt x="300831" y="51593"/>
                  </a:lnTo>
                  <a:lnTo>
                    <a:pt x="265180" y="24050"/>
                  </a:lnTo>
                  <a:lnTo>
                    <a:pt x="223102" y="6292"/>
                  </a:lnTo>
                  <a:lnTo>
                    <a:pt x="176275" y="0"/>
                  </a:lnTo>
                  <a:close/>
                </a:path>
              </a:pathLst>
            </a:custGeom>
            <a:solidFill>
              <a:srgbClr val="E7E6E6"/>
            </a:solidFill>
          </p:spPr>
          <p:txBody>
            <a:bodyPr wrap="square" lIns="0" tIns="0" rIns="0" bIns="0" rtlCol="0"/>
            <a:lstStyle/>
            <a:p>
              <a:endParaRPr/>
            </a:p>
          </p:txBody>
        </p:sp>
        <p:sp>
          <p:nvSpPr>
            <p:cNvPr id="52" name="object 52"/>
            <p:cNvSpPr/>
            <p:nvPr/>
          </p:nvSpPr>
          <p:spPr>
            <a:xfrm>
              <a:off x="3962400" y="4819650"/>
              <a:ext cx="352425" cy="352425"/>
            </a:xfrm>
            <a:custGeom>
              <a:avLst/>
              <a:gdLst/>
              <a:ahLst/>
              <a:cxnLst/>
              <a:rect l="l" t="t" r="r" b="b"/>
              <a:pathLst>
                <a:path w="352425" h="352425">
                  <a:moveTo>
                    <a:pt x="176275" y="0"/>
                  </a:moveTo>
                  <a:lnTo>
                    <a:pt x="129395" y="6292"/>
                  </a:lnTo>
                  <a:lnTo>
                    <a:pt x="87281" y="24050"/>
                  </a:lnTo>
                  <a:lnTo>
                    <a:pt x="51609" y="51593"/>
                  </a:lnTo>
                  <a:lnTo>
                    <a:pt x="24054" y="87244"/>
                  </a:lnTo>
                  <a:lnTo>
                    <a:pt x="6292" y="129322"/>
                  </a:lnTo>
                  <a:lnTo>
                    <a:pt x="0" y="176149"/>
                  </a:lnTo>
                  <a:lnTo>
                    <a:pt x="6292" y="223029"/>
                  </a:lnTo>
                  <a:lnTo>
                    <a:pt x="24054" y="265143"/>
                  </a:lnTo>
                  <a:lnTo>
                    <a:pt x="51609" y="300815"/>
                  </a:lnTo>
                  <a:lnTo>
                    <a:pt x="87281" y="328370"/>
                  </a:lnTo>
                  <a:lnTo>
                    <a:pt x="129395" y="346132"/>
                  </a:lnTo>
                  <a:lnTo>
                    <a:pt x="176275" y="352425"/>
                  </a:lnTo>
                  <a:lnTo>
                    <a:pt x="223102" y="346132"/>
                  </a:lnTo>
                  <a:lnTo>
                    <a:pt x="265180" y="328370"/>
                  </a:lnTo>
                  <a:lnTo>
                    <a:pt x="300831" y="300815"/>
                  </a:lnTo>
                  <a:lnTo>
                    <a:pt x="328374" y="265143"/>
                  </a:lnTo>
                  <a:lnTo>
                    <a:pt x="346132" y="223029"/>
                  </a:lnTo>
                  <a:lnTo>
                    <a:pt x="352425" y="176149"/>
                  </a:lnTo>
                  <a:lnTo>
                    <a:pt x="346132" y="129322"/>
                  </a:lnTo>
                  <a:lnTo>
                    <a:pt x="328374" y="87244"/>
                  </a:lnTo>
                  <a:lnTo>
                    <a:pt x="300831" y="51593"/>
                  </a:lnTo>
                  <a:lnTo>
                    <a:pt x="265180" y="24050"/>
                  </a:lnTo>
                  <a:lnTo>
                    <a:pt x="223102" y="6292"/>
                  </a:lnTo>
                  <a:lnTo>
                    <a:pt x="176275" y="0"/>
                  </a:lnTo>
                  <a:close/>
                </a:path>
              </a:pathLst>
            </a:custGeom>
            <a:solidFill>
              <a:srgbClr val="008000"/>
            </a:solidFill>
          </p:spPr>
          <p:txBody>
            <a:bodyPr wrap="square" lIns="0" tIns="0" rIns="0" bIns="0" rtlCol="0"/>
            <a:lstStyle/>
            <a:p>
              <a:endParaRPr/>
            </a:p>
          </p:txBody>
        </p:sp>
        <p:sp>
          <p:nvSpPr>
            <p:cNvPr id="53" name="object 53"/>
            <p:cNvSpPr/>
            <p:nvPr/>
          </p:nvSpPr>
          <p:spPr>
            <a:xfrm>
              <a:off x="2881376" y="4700650"/>
              <a:ext cx="1082675" cy="301625"/>
            </a:xfrm>
            <a:custGeom>
              <a:avLst/>
              <a:gdLst/>
              <a:ahLst/>
              <a:cxnLst/>
              <a:rect l="l" t="t" r="r" b="b"/>
              <a:pathLst>
                <a:path w="1082675" h="301625">
                  <a:moveTo>
                    <a:pt x="0" y="0"/>
                  </a:moveTo>
                  <a:lnTo>
                    <a:pt x="1082675" y="301625"/>
                  </a:lnTo>
                </a:path>
              </a:pathLst>
            </a:custGeom>
            <a:ln w="9525">
              <a:solidFill>
                <a:srgbClr val="000000"/>
              </a:solidFill>
            </a:ln>
          </p:spPr>
          <p:txBody>
            <a:bodyPr wrap="square" lIns="0" tIns="0" rIns="0" bIns="0" rtlCol="0"/>
            <a:lstStyle/>
            <a:p>
              <a:endParaRPr/>
            </a:p>
          </p:txBody>
        </p:sp>
        <p:sp>
          <p:nvSpPr>
            <p:cNvPr id="54" name="object 54"/>
            <p:cNvSpPr/>
            <p:nvPr/>
          </p:nvSpPr>
          <p:spPr>
            <a:xfrm>
              <a:off x="3987800" y="4387850"/>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7E6E6"/>
            </a:solidFill>
          </p:spPr>
          <p:txBody>
            <a:bodyPr wrap="square" lIns="0" tIns="0" rIns="0" bIns="0" rtlCol="0"/>
            <a:lstStyle/>
            <a:p>
              <a:endParaRPr/>
            </a:p>
          </p:txBody>
        </p:sp>
        <p:sp>
          <p:nvSpPr>
            <p:cNvPr id="55" name="object 55"/>
            <p:cNvSpPr/>
            <p:nvPr/>
          </p:nvSpPr>
          <p:spPr>
            <a:xfrm>
              <a:off x="3962400" y="4362450"/>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FF0000"/>
            </a:solidFill>
          </p:spPr>
          <p:txBody>
            <a:bodyPr wrap="square" lIns="0" tIns="0" rIns="0" bIns="0" rtlCol="0"/>
            <a:lstStyle/>
            <a:p>
              <a:endParaRPr/>
            </a:p>
          </p:txBody>
        </p:sp>
      </p:grpSp>
      <p:sp>
        <p:nvSpPr>
          <p:cNvPr id="56" name="object 56"/>
          <p:cNvSpPr txBox="1"/>
          <p:nvPr/>
        </p:nvSpPr>
        <p:spPr>
          <a:xfrm>
            <a:off x="4044315" y="4296727"/>
            <a:ext cx="207645" cy="758190"/>
          </a:xfrm>
          <a:prstGeom prst="rect">
            <a:avLst/>
          </a:prstGeom>
        </p:spPr>
        <p:txBody>
          <a:bodyPr vert="horz" wrap="square" lIns="0" tIns="12700" rIns="0" bIns="0" rtlCol="0">
            <a:spAutoFit/>
          </a:bodyPr>
          <a:lstStyle/>
          <a:p>
            <a:pPr marL="16510">
              <a:lnSpc>
                <a:spcPct val="100000"/>
              </a:lnSpc>
              <a:spcBef>
                <a:spcPts val="100"/>
              </a:spcBef>
            </a:pPr>
            <a:r>
              <a:rPr sz="1800" dirty="0">
                <a:solidFill>
                  <a:srgbClr val="FFFFFF"/>
                </a:solidFill>
                <a:latin typeface="Times New Roman"/>
                <a:cs typeface="Times New Roman"/>
              </a:rPr>
              <a:t>m</a:t>
            </a:r>
            <a:endParaRPr sz="1800">
              <a:latin typeface="Times New Roman"/>
              <a:cs typeface="Times New Roman"/>
            </a:endParaRPr>
          </a:p>
          <a:p>
            <a:pPr marL="12700">
              <a:lnSpc>
                <a:spcPct val="100000"/>
              </a:lnSpc>
              <a:spcBef>
                <a:spcPts val="1445"/>
              </a:spcBef>
            </a:pPr>
            <a:r>
              <a:rPr sz="1800" dirty="0">
                <a:solidFill>
                  <a:srgbClr val="FFFFFF"/>
                </a:solidFill>
                <a:latin typeface="Times New Roman"/>
                <a:cs typeface="Times New Roman"/>
              </a:rPr>
              <a:t>m</a:t>
            </a:r>
            <a:endParaRPr sz="1800">
              <a:latin typeface="Times New Roman"/>
              <a:cs typeface="Times New Roman"/>
            </a:endParaRPr>
          </a:p>
        </p:txBody>
      </p:sp>
      <p:sp>
        <p:nvSpPr>
          <p:cNvPr id="57" name="object 57"/>
          <p:cNvSpPr/>
          <p:nvPr/>
        </p:nvSpPr>
        <p:spPr>
          <a:xfrm>
            <a:off x="2881376" y="4453001"/>
            <a:ext cx="1085850" cy="241300"/>
          </a:xfrm>
          <a:custGeom>
            <a:avLst/>
            <a:gdLst/>
            <a:ahLst/>
            <a:cxnLst/>
            <a:rect l="l" t="t" r="r" b="b"/>
            <a:pathLst>
              <a:path w="1085850" h="241300">
                <a:moveTo>
                  <a:pt x="0" y="241300"/>
                </a:moveTo>
                <a:lnTo>
                  <a:pt x="1085850" y="0"/>
                </a:lnTo>
              </a:path>
            </a:pathLst>
          </a:custGeom>
          <a:ln w="9525">
            <a:solidFill>
              <a:srgbClr val="000000"/>
            </a:solidFill>
          </a:ln>
        </p:spPr>
        <p:txBody>
          <a:bodyPr wrap="square" lIns="0" tIns="0" rIns="0" bIns="0" rtlCol="0"/>
          <a:lstStyle/>
          <a:p>
            <a:endParaRPr/>
          </a:p>
        </p:txBody>
      </p:sp>
      <p:grpSp>
        <p:nvGrpSpPr>
          <p:cNvPr id="58" name="object 58"/>
          <p:cNvGrpSpPr/>
          <p:nvPr/>
        </p:nvGrpSpPr>
        <p:grpSpPr>
          <a:xfrm>
            <a:off x="3962400" y="5886450"/>
            <a:ext cx="387350" cy="387350"/>
            <a:chOff x="3962400" y="5886450"/>
            <a:chExt cx="387350" cy="387350"/>
          </a:xfrm>
        </p:grpSpPr>
        <p:sp>
          <p:nvSpPr>
            <p:cNvPr id="59" name="object 59"/>
            <p:cNvSpPr/>
            <p:nvPr/>
          </p:nvSpPr>
          <p:spPr>
            <a:xfrm>
              <a:off x="3987800" y="5911850"/>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7E6E6"/>
            </a:solidFill>
          </p:spPr>
          <p:txBody>
            <a:bodyPr wrap="square" lIns="0" tIns="0" rIns="0" bIns="0" rtlCol="0"/>
            <a:lstStyle/>
            <a:p>
              <a:endParaRPr/>
            </a:p>
          </p:txBody>
        </p:sp>
        <p:sp>
          <p:nvSpPr>
            <p:cNvPr id="60" name="object 60"/>
            <p:cNvSpPr/>
            <p:nvPr/>
          </p:nvSpPr>
          <p:spPr>
            <a:xfrm>
              <a:off x="3962400" y="5886450"/>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FF0000"/>
            </a:solidFill>
          </p:spPr>
          <p:txBody>
            <a:bodyPr wrap="square" lIns="0" tIns="0" rIns="0" bIns="0" rtlCol="0"/>
            <a:lstStyle/>
            <a:p>
              <a:endParaRPr/>
            </a:p>
          </p:txBody>
        </p:sp>
      </p:grpSp>
      <p:sp>
        <p:nvSpPr>
          <p:cNvPr id="61" name="object 61"/>
          <p:cNvSpPr txBox="1"/>
          <p:nvPr/>
        </p:nvSpPr>
        <p:spPr>
          <a:xfrm>
            <a:off x="4048378" y="5822950"/>
            <a:ext cx="2038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imes New Roman"/>
                <a:cs typeface="Times New Roman"/>
              </a:rPr>
              <a:t>m</a:t>
            </a:r>
            <a:endParaRPr sz="1800">
              <a:latin typeface="Times New Roman"/>
              <a:cs typeface="Times New Roman"/>
            </a:endParaRPr>
          </a:p>
        </p:txBody>
      </p:sp>
      <p:grpSp>
        <p:nvGrpSpPr>
          <p:cNvPr id="62" name="object 62"/>
          <p:cNvGrpSpPr/>
          <p:nvPr/>
        </p:nvGrpSpPr>
        <p:grpSpPr>
          <a:xfrm>
            <a:off x="2876613" y="5353050"/>
            <a:ext cx="1473200" cy="635000"/>
            <a:chOff x="2876613" y="5353050"/>
            <a:chExt cx="1473200" cy="635000"/>
          </a:xfrm>
        </p:grpSpPr>
        <p:sp>
          <p:nvSpPr>
            <p:cNvPr id="63" name="object 63"/>
            <p:cNvSpPr/>
            <p:nvPr/>
          </p:nvSpPr>
          <p:spPr>
            <a:xfrm>
              <a:off x="2881376" y="5614987"/>
              <a:ext cx="1085850" cy="368300"/>
            </a:xfrm>
            <a:custGeom>
              <a:avLst/>
              <a:gdLst/>
              <a:ahLst/>
              <a:cxnLst/>
              <a:rect l="l" t="t" r="r" b="b"/>
              <a:pathLst>
                <a:path w="1085850" h="368300">
                  <a:moveTo>
                    <a:pt x="0" y="0"/>
                  </a:moveTo>
                  <a:lnTo>
                    <a:pt x="1085850" y="368300"/>
                  </a:lnTo>
                </a:path>
              </a:pathLst>
            </a:custGeom>
            <a:ln w="9525">
              <a:solidFill>
                <a:srgbClr val="000000"/>
              </a:solidFill>
            </a:ln>
          </p:spPr>
          <p:txBody>
            <a:bodyPr wrap="square" lIns="0" tIns="0" rIns="0" bIns="0" rtlCol="0"/>
            <a:lstStyle/>
            <a:p>
              <a:endParaRPr/>
            </a:p>
          </p:txBody>
        </p:sp>
        <p:sp>
          <p:nvSpPr>
            <p:cNvPr id="64" name="object 64"/>
            <p:cNvSpPr/>
            <p:nvPr/>
          </p:nvSpPr>
          <p:spPr>
            <a:xfrm>
              <a:off x="3987800" y="5378450"/>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7E6E6"/>
            </a:solidFill>
          </p:spPr>
          <p:txBody>
            <a:bodyPr wrap="square" lIns="0" tIns="0" rIns="0" bIns="0" rtlCol="0"/>
            <a:lstStyle/>
            <a:p>
              <a:endParaRPr/>
            </a:p>
          </p:txBody>
        </p:sp>
        <p:sp>
          <p:nvSpPr>
            <p:cNvPr id="65" name="object 65"/>
            <p:cNvSpPr/>
            <p:nvPr/>
          </p:nvSpPr>
          <p:spPr>
            <a:xfrm>
              <a:off x="3962400" y="5353050"/>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0000FF"/>
            </a:solidFill>
          </p:spPr>
          <p:txBody>
            <a:bodyPr wrap="square" lIns="0" tIns="0" rIns="0" bIns="0" rtlCol="0"/>
            <a:lstStyle/>
            <a:p>
              <a:endParaRPr/>
            </a:p>
          </p:txBody>
        </p:sp>
      </p:grpSp>
      <p:sp>
        <p:nvSpPr>
          <p:cNvPr id="66" name="object 66"/>
          <p:cNvSpPr txBox="1"/>
          <p:nvPr/>
        </p:nvSpPr>
        <p:spPr>
          <a:xfrm>
            <a:off x="4044315" y="5288597"/>
            <a:ext cx="2038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Times New Roman"/>
                <a:cs typeface="Times New Roman"/>
              </a:rPr>
              <a:t>m</a:t>
            </a:r>
            <a:endParaRPr sz="1800">
              <a:latin typeface="Times New Roman"/>
              <a:cs typeface="Times New Roman"/>
            </a:endParaRPr>
          </a:p>
        </p:txBody>
      </p:sp>
      <p:sp>
        <p:nvSpPr>
          <p:cNvPr id="67" name="object 67"/>
          <p:cNvSpPr/>
          <p:nvPr/>
        </p:nvSpPr>
        <p:spPr>
          <a:xfrm>
            <a:off x="2881376" y="5443601"/>
            <a:ext cx="1082675" cy="165100"/>
          </a:xfrm>
          <a:custGeom>
            <a:avLst/>
            <a:gdLst/>
            <a:ahLst/>
            <a:cxnLst/>
            <a:rect l="l" t="t" r="r" b="b"/>
            <a:pathLst>
              <a:path w="1082675" h="165100">
                <a:moveTo>
                  <a:pt x="0" y="165036"/>
                </a:moveTo>
                <a:lnTo>
                  <a:pt x="1082675" y="0"/>
                </a:lnTo>
              </a:path>
            </a:pathLst>
          </a:custGeom>
          <a:ln w="9525">
            <a:solidFill>
              <a:srgbClr val="000000"/>
            </a:solidFill>
          </a:ln>
        </p:spPr>
        <p:txBody>
          <a:bodyPr wrap="square" lIns="0" tIns="0" rIns="0" bIns="0" rtlCol="0"/>
          <a:lstStyle/>
          <a:p>
            <a:endParaRPr/>
          </a:p>
        </p:txBody>
      </p:sp>
      <p:grpSp>
        <p:nvGrpSpPr>
          <p:cNvPr id="68" name="object 68"/>
          <p:cNvGrpSpPr/>
          <p:nvPr/>
        </p:nvGrpSpPr>
        <p:grpSpPr>
          <a:xfrm>
            <a:off x="5248338" y="5353050"/>
            <a:ext cx="790575" cy="505459"/>
            <a:chOff x="5248338" y="5353050"/>
            <a:chExt cx="790575" cy="505459"/>
          </a:xfrm>
        </p:grpSpPr>
        <p:sp>
          <p:nvSpPr>
            <p:cNvPr id="69" name="object 69"/>
            <p:cNvSpPr/>
            <p:nvPr/>
          </p:nvSpPr>
          <p:spPr>
            <a:xfrm>
              <a:off x="5324475" y="5429249"/>
              <a:ext cx="714375" cy="429259"/>
            </a:xfrm>
            <a:custGeom>
              <a:avLst/>
              <a:gdLst/>
              <a:ahLst/>
              <a:cxnLst/>
              <a:rect l="l" t="t" r="r" b="b"/>
              <a:pathLst>
                <a:path w="714375" h="429260">
                  <a:moveTo>
                    <a:pt x="714375" y="0"/>
                  </a:moveTo>
                  <a:lnTo>
                    <a:pt x="623951" y="0"/>
                  </a:lnTo>
                  <a:lnTo>
                    <a:pt x="623951" y="13970"/>
                  </a:lnTo>
                  <a:lnTo>
                    <a:pt x="623951" y="29210"/>
                  </a:lnTo>
                  <a:lnTo>
                    <a:pt x="623951" y="337820"/>
                  </a:lnTo>
                  <a:lnTo>
                    <a:pt x="28575" y="337820"/>
                  </a:lnTo>
                  <a:lnTo>
                    <a:pt x="14351" y="337820"/>
                  </a:lnTo>
                  <a:lnTo>
                    <a:pt x="0" y="337820"/>
                  </a:lnTo>
                  <a:lnTo>
                    <a:pt x="0" y="400050"/>
                  </a:lnTo>
                  <a:lnTo>
                    <a:pt x="0" y="429260"/>
                  </a:lnTo>
                  <a:lnTo>
                    <a:pt x="714375" y="429260"/>
                  </a:lnTo>
                  <a:lnTo>
                    <a:pt x="714375" y="400050"/>
                  </a:lnTo>
                  <a:lnTo>
                    <a:pt x="714375" y="29210"/>
                  </a:lnTo>
                  <a:lnTo>
                    <a:pt x="714375" y="0"/>
                  </a:lnTo>
                  <a:close/>
                </a:path>
              </a:pathLst>
            </a:custGeom>
            <a:solidFill>
              <a:srgbClr val="E7E6E6"/>
            </a:solidFill>
          </p:spPr>
          <p:txBody>
            <a:bodyPr wrap="square" lIns="0" tIns="0" rIns="0" bIns="0" rtlCol="0"/>
            <a:lstStyle/>
            <a:p>
              <a:endParaRPr/>
            </a:p>
          </p:txBody>
        </p:sp>
        <p:sp>
          <p:nvSpPr>
            <p:cNvPr id="70" name="object 70"/>
            <p:cNvSpPr/>
            <p:nvPr/>
          </p:nvSpPr>
          <p:spPr>
            <a:xfrm>
              <a:off x="5262626" y="5367337"/>
              <a:ext cx="685800" cy="400050"/>
            </a:xfrm>
            <a:custGeom>
              <a:avLst/>
              <a:gdLst/>
              <a:ahLst/>
              <a:cxnLst/>
              <a:rect l="l" t="t" r="r" b="b"/>
              <a:pathLst>
                <a:path w="685800" h="400050">
                  <a:moveTo>
                    <a:pt x="685800" y="0"/>
                  </a:moveTo>
                  <a:lnTo>
                    <a:pt x="0" y="0"/>
                  </a:lnTo>
                  <a:lnTo>
                    <a:pt x="0" y="400050"/>
                  </a:lnTo>
                  <a:lnTo>
                    <a:pt x="685800" y="400050"/>
                  </a:lnTo>
                  <a:lnTo>
                    <a:pt x="685800" y="0"/>
                  </a:lnTo>
                  <a:close/>
                </a:path>
              </a:pathLst>
            </a:custGeom>
            <a:solidFill>
              <a:srgbClr val="F4EBC5"/>
            </a:solidFill>
          </p:spPr>
          <p:txBody>
            <a:bodyPr wrap="square" lIns="0" tIns="0" rIns="0" bIns="0" rtlCol="0"/>
            <a:lstStyle/>
            <a:p>
              <a:endParaRPr/>
            </a:p>
          </p:txBody>
        </p:sp>
        <p:sp>
          <p:nvSpPr>
            <p:cNvPr id="71" name="object 71"/>
            <p:cNvSpPr/>
            <p:nvPr/>
          </p:nvSpPr>
          <p:spPr>
            <a:xfrm>
              <a:off x="5262626" y="5367337"/>
              <a:ext cx="685800" cy="400050"/>
            </a:xfrm>
            <a:custGeom>
              <a:avLst/>
              <a:gdLst/>
              <a:ahLst/>
              <a:cxnLst/>
              <a:rect l="l" t="t" r="r" b="b"/>
              <a:pathLst>
                <a:path w="685800" h="400050">
                  <a:moveTo>
                    <a:pt x="0" y="400050"/>
                  </a:moveTo>
                  <a:lnTo>
                    <a:pt x="685800" y="400050"/>
                  </a:lnTo>
                  <a:lnTo>
                    <a:pt x="685800" y="0"/>
                  </a:lnTo>
                  <a:lnTo>
                    <a:pt x="0" y="0"/>
                  </a:lnTo>
                  <a:lnTo>
                    <a:pt x="0" y="400050"/>
                  </a:lnTo>
                  <a:close/>
                </a:path>
              </a:pathLst>
            </a:custGeom>
            <a:ln w="28575">
              <a:solidFill>
                <a:srgbClr val="CC0066"/>
              </a:solidFill>
            </a:ln>
          </p:spPr>
          <p:txBody>
            <a:bodyPr wrap="square" lIns="0" tIns="0" rIns="0" bIns="0" rtlCol="0"/>
            <a:lstStyle/>
            <a:p>
              <a:endParaRPr/>
            </a:p>
          </p:txBody>
        </p:sp>
      </p:grpSp>
      <p:sp>
        <p:nvSpPr>
          <p:cNvPr id="72" name="object 72"/>
          <p:cNvSpPr txBox="1"/>
          <p:nvPr/>
        </p:nvSpPr>
        <p:spPr>
          <a:xfrm>
            <a:off x="5436489" y="5387340"/>
            <a:ext cx="330200" cy="334645"/>
          </a:xfrm>
          <a:prstGeom prst="rect">
            <a:avLst/>
          </a:prstGeom>
        </p:spPr>
        <p:txBody>
          <a:bodyPr vert="horz" wrap="square" lIns="0" tIns="15875" rIns="0" bIns="0" rtlCol="0">
            <a:spAutoFit/>
          </a:bodyPr>
          <a:lstStyle/>
          <a:p>
            <a:pPr marL="12700">
              <a:lnSpc>
                <a:spcPct val="100000"/>
              </a:lnSpc>
              <a:spcBef>
                <a:spcPts val="125"/>
              </a:spcBef>
            </a:pPr>
            <a:r>
              <a:rPr sz="2000" b="1" dirty="0">
                <a:solidFill>
                  <a:srgbClr val="333333"/>
                </a:solidFill>
                <a:latin typeface="Calibri"/>
                <a:cs typeface="Calibri"/>
              </a:rPr>
              <a:t>GB</a:t>
            </a:r>
            <a:endParaRPr sz="2000">
              <a:latin typeface="Calibri"/>
              <a:cs typeface="Calibri"/>
            </a:endParaRPr>
          </a:p>
        </p:txBody>
      </p:sp>
      <p:grpSp>
        <p:nvGrpSpPr>
          <p:cNvPr id="73" name="object 73"/>
          <p:cNvGrpSpPr/>
          <p:nvPr/>
        </p:nvGrpSpPr>
        <p:grpSpPr>
          <a:xfrm>
            <a:off x="5248338" y="5857875"/>
            <a:ext cx="790575" cy="504825"/>
            <a:chOff x="5248338" y="5857875"/>
            <a:chExt cx="790575" cy="504825"/>
          </a:xfrm>
        </p:grpSpPr>
        <p:sp>
          <p:nvSpPr>
            <p:cNvPr id="74" name="object 74"/>
            <p:cNvSpPr/>
            <p:nvPr/>
          </p:nvSpPr>
          <p:spPr>
            <a:xfrm>
              <a:off x="5324475" y="5934709"/>
              <a:ext cx="714375" cy="427990"/>
            </a:xfrm>
            <a:custGeom>
              <a:avLst/>
              <a:gdLst/>
              <a:ahLst/>
              <a:cxnLst/>
              <a:rect l="l" t="t" r="r" b="b"/>
              <a:pathLst>
                <a:path w="714375" h="427989">
                  <a:moveTo>
                    <a:pt x="714375" y="0"/>
                  </a:moveTo>
                  <a:lnTo>
                    <a:pt x="623951" y="0"/>
                  </a:lnTo>
                  <a:lnTo>
                    <a:pt x="623951" y="13970"/>
                  </a:lnTo>
                  <a:lnTo>
                    <a:pt x="623951" y="27940"/>
                  </a:lnTo>
                  <a:lnTo>
                    <a:pt x="623951" y="337820"/>
                  </a:lnTo>
                  <a:lnTo>
                    <a:pt x="28575" y="337820"/>
                  </a:lnTo>
                  <a:lnTo>
                    <a:pt x="14351" y="337820"/>
                  </a:lnTo>
                  <a:lnTo>
                    <a:pt x="0" y="337820"/>
                  </a:lnTo>
                  <a:lnTo>
                    <a:pt x="0" y="400050"/>
                  </a:lnTo>
                  <a:lnTo>
                    <a:pt x="0" y="427990"/>
                  </a:lnTo>
                  <a:lnTo>
                    <a:pt x="714375" y="427990"/>
                  </a:lnTo>
                  <a:lnTo>
                    <a:pt x="714375" y="400050"/>
                  </a:lnTo>
                  <a:lnTo>
                    <a:pt x="714375" y="27940"/>
                  </a:lnTo>
                  <a:lnTo>
                    <a:pt x="714375" y="0"/>
                  </a:lnTo>
                  <a:close/>
                </a:path>
              </a:pathLst>
            </a:custGeom>
            <a:solidFill>
              <a:srgbClr val="E7E6E6"/>
            </a:solidFill>
          </p:spPr>
          <p:txBody>
            <a:bodyPr wrap="square" lIns="0" tIns="0" rIns="0" bIns="0" rtlCol="0"/>
            <a:lstStyle/>
            <a:p>
              <a:endParaRPr/>
            </a:p>
          </p:txBody>
        </p:sp>
        <p:sp>
          <p:nvSpPr>
            <p:cNvPr id="75" name="object 75"/>
            <p:cNvSpPr/>
            <p:nvPr/>
          </p:nvSpPr>
          <p:spPr>
            <a:xfrm>
              <a:off x="5262626" y="5872162"/>
              <a:ext cx="685800" cy="400050"/>
            </a:xfrm>
            <a:custGeom>
              <a:avLst/>
              <a:gdLst/>
              <a:ahLst/>
              <a:cxnLst/>
              <a:rect l="l" t="t" r="r" b="b"/>
              <a:pathLst>
                <a:path w="685800" h="400050">
                  <a:moveTo>
                    <a:pt x="685800" y="0"/>
                  </a:moveTo>
                  <a:lnTo>
                    <a:pt x="0" y="0"/>
                  </a:lnTo>
                  <a:lnTo>
                    <a:pt x="0" y="400050"/>
                  </a:lnTo>
                  <a:lnTo>
                    <a:pt x="685800" y="400050"/>
                  </a:lnTo>
                  <a:lnTo>
                    <a:pt x="685800" y="0"/>
                  </a:lnTo>
                  <a:close/>
                </a:path>
              </a:pathLst>
            </a:custGeom>
            <a:solidFill>
              <a:srgbClr val="F4EBC5"/>
            </a:solidFill>
          </p:spPr>
          <p:txBody>
            <a:bodyPr wrap="square" lIns="0" tIns="0" rIns="0" bIns="0" rtlCol="0"/>
            <a:lstStyle/>
            <a:p>
              <a:endParaRPr/>
            </a:p>
          </p:txBody>
        </p:sp>
        <p:sp>
          <p:nvSpPr>
            <p:cNvPr id="76" name="object 76"/>
            <p:cNvSpPr/>
            <p:nvPr/>
          </p:nvSpPr>
          <p:spPr>
            <a:xfrm>
              <a:off x="5262626" y="5872162"/>
              <a:ext cx="685800" cy="400050"/>
            </a:xfrm>
            <a:custGeom>
              <a:avLst/>
              <a:gdLst/>
              <a:ahLst/>
              <a:cxnLst/>
              <a:rect l="l" t="t" r="r" b="b"/>
              <a:pathLst>
                <a:path w="685800" h="400050">
                  <a:moveTo>
                    <a:pt x="0" y="400050"/>
                  </a:moveTo>
                  <a:lnTo>
                    <a:pt x="685800" y="400050"/>
                  </a:lnTo>
                  <a:lnTo>
                    <a:pt x="685800" y="0"/>
                  </a:lnTo>
                  <a:lnTo>
                    <a:pt x="0" y="0"/>
                  </a:lnTo>
                  <a:lnTo>
                    <a:pt x="0" y="400050"/>
                  </a:lnTo>
                  <a:close/>
                </a:path>
              </a:pathLst>
            </a:custGeom>
            <a:ln w="28575">
              <a:solidFill>
                <a:srgbClr val="CC0066"/>
              </a:solidFill>
            </a:ln>
          </p:spPr>
          <p:txBody>
            <a:bodyPr wrap="square" lIns="0" tIns="0" rIns="0" bIns="0" rtlCol="0"/>
            <a:lstStyle/>
            <a:p>
              <a:endParaRPr/>
            </a:p>
          </p:txBody>
        </p:sp>
      </p:grpSp>
      <p:sp>
        <p:nvSpPr>
          <p:cNvPr id="77" name="object 77"/>
          <p:cNvSpPr txBox="1"/>
          <p:nvPr/>
        </p:nvSpPr>
        <p:spPr>
          <a:xfrm>
            <a:off x="5436489" y="5889625"/>
            <a:ext cx="330835" cy="334645"/>
          </a:xfrm>
          <a:prstGeom prst="rect">
            <a:avLst/>
          </a:prstGeom>
        </p:spPr>
        <p:txBody>
          <a:bodyPr vert="horz" wrap="square" lIns="0" tIns="15875" rIns="0" bIns="0" rtlCol="0">
            <a:spAutoFit/>
          </a:bodyPr>
          <a:lstStyle/>
          <a:p>
            <a:pPr marL="12700">
              <a:lnSpc>
                <a:spcPct val="100000"/>
              </a:lnSpc>
              <a:spcBef>
                <a:spcPts val="125"/>
              </a:spcBef>
            </a:pPr>
            <a:r>
              <a:rPr sz="2000" b="1" dirty="0">
                <a:solidFill>
                  <a:srgbClr val="333333"/>
                </a:solidFill>
                <a:latin typeface="Calibri"/>
                <a:cs typeface="Calibri"/>
              </a:rPr>
              <a:t>GR</a:t>
            </a:r>
            <a:endParaRPr sz="20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14245" y="152780"/>
            <a:ext cx="2329180" cy="701040"/>
          </a:xfrm>
          <a:prstGeom prst="rect">
            <a:avLst/>
          </a:prstGeom>
        </p:spPr>
        <p:txBody>
          <a:bodyPr vert="horz" wrap="square" lIns="0" tIns="16510" rIns="0" bIns="0" rtlCol="0">
            <a:spAutoFit/>
          </a:bodyPr>
          <a:lstStyle/>
          <a:p>
            <a:pPr marL="12700">
              <a:lnSpc>
                <a:spcPct val="100000"/>
              </a:lnSpc>
              <a:spcBef>
                <a:spcPts val="130"/>
              </a:spcBef>
            </a:pPr>
            <a:r>
              <a:rPr sz="4400" spc="10" dirty="0">
                <a:latin typeface="Calibri Light"/>
                <a:cs typeface="Calibri Light"/>
              </a:rPr>
              <a:t>E</a:t>
            </a:r>
            <a:r>
              <a:rPr sz="4400" spc="-35" dirty="0">
                <a:latin typeface="Calibri Light"/>
                <a:cs typeface="Calibri Light"/>
              </a:rPr>
              <a:t>x</a:t>
            </a:r>
            <a:r>
              <a:rPr sz="4400" spc="20" dirty="0">
                <a:latin typeface="Calibri Light"/>
                <a:cs typeface="Calibri Light"/>
              </a:rPr>
              <a:t>a</a:t>
            </a:r>
            <a:r>
              <a:rPr sz="4400" spc="30" dirty="0">
                <a:latin typeface="Calibri Light"/>
                <a:cs typeface="Calibri Light"/>
              </a:rPr>
              <a:t>mp</a:t>
            </a:r>
            <a:r>
              <a:rPr sz="4400" spc="10" dirty="0">
                <a:latin typeface="Calibri Light"/>
                <a:cs typeface="Calibri Light"/>
              </a:rPr>
              <a:t>le</a:t>
            </a:r>
            <a:r>
              <a:rPr sz="4400" spc="-190" dirty="0">
                <a:latin typeface="Calibri Light"/>
                <a:cs typeface="Calibri Light"/>
              </a:rPr>
              <a:t> </a:t>
            </a:r>
            <a:r>
              <a:rPr sz="4400" spc="15" dirty="0">
                <a:latin typeface="Calibri Light"/>
                <a:cs typeface="Calibri Light"/>
              </a:rPr>
              <a:t>3</a:t>
            </a:r>
            <a:endParaRPr sz="4400">
              <a:latin typeface="Calibri Light"/>
              <a:cs typeface="Calibri Light"/>
            </a:endParaRPr>
          </a:p>
        </p:txBody>
      </p:sp>
      <p:pic>
        <p:nvPicPr>
          <p:cNvPr id="3" name="object 3"/>
          <p:cNvPicPr/>
          <p:nvPr/>
        </p:nvPicPr>
        <p:blipFill>
          <a:blip r:embed="rId2" cstate="print"/>
          <a:stretch>
            <a:fillRect/>
          </a:stretch>
        </p:blipFill>
        <p:spPr>
          <a:xfrm>
            <a:off x="2590800" y="2057400"/>
            <a:ext cx="6486525" cy="4267200"/>
          </a:xfrm>
          <a:prstGeom prst="rect">
            <a:avLst/>
          </a:prstGeom>
        </p:spPr>
      </p:pic>
      <p:sp>
        <p:nvSpPr>
          <p:cNvPr id="4" name="object 4"/>
          <p:cNvSpPr txBox="1"/>
          <p:nvPr/>
        </p:nvSpPr>
        <p:spPr>
          <a:xfrm>
            <a:off x="2442845" y="1244218"/>
            <a:ext cx="6572884" cy="449580"/>
          </a:xfrm>
          <a:prstGeom prst="rect">
            <a:avLst/>
          </a:prstGeom>
        </p:spPr>
        <p:txBody>
          <a:bodyPr vert="horz" wrap="square" lIns="0" tIns="16510" rIns="0" bIns="0" rtlCol="0">
            <a:spAutoFit/>
          </a:bodyPr>
          <a:lstStyle/>
          <a:p>
            <a:pPr marL="12700">
              <a:lnSpc>
                <a:spcPct val="100000"/>
              </a:lnSpc>
              <a:spcBef>
                <a:spcPts val="130"/>
              </a:spcBef>
            </a:pPr>
            <a:r>
              <a:rPr sz="2750" spc="30" dirty="0">
                <a:latin typeface="Times New Roman"/>
                <a:cs typeface="Times New Roman"/>
              </a:rPr>
              <a:t>The</a:t>
            </a:r>
            <a:r>
              <a:rPr sz="2750" spc="-50" dirty="0">
                <a:latin typeface="Times New Roman"/>
                <a:cs typeface="Times New Roman"/>
              </a:rPr>
              <a:t> </a:t>
            </a:r>
            <a:r>
              <a:rPr sz="2750" spc="-20" dirty="0">
                <a:latin typeface="Times New Roman"/>
                <a:cs typeface="Times New Roman"/>
              </a:rPr>
              <a:t>sample</a:t>
            </a:r>
            <a:r>
              <a:rPr sz="2750" spc="250" dirty="0">
                <a:latin typeface="Times New Roman"/>
                <a:cs typeface="Times New Roman"/>
              </a:rPr>
              <a:t> </a:t>
            </a:r>
            <a:r>
              <a:rPr sz="2750" spc="-20" dirty="0">
                <a:latin typeface="Times New Roman"/>
                <a:cs typeface="Times New Roman"/>
              </a:rPr>
              <a:t>space</a:t>
            </a:r>
            <a:r>
              <a:rPr sz="2750" spc="180" dirty="0">
                <a:latin typeface="Times New Roman"/>
                <a:cs typeface="Times New Roman"/>
              </a:rPr>
              <a:t> </a:t>
            </a:r>
            <a:r>
              <a:rPr sz="2750" spc="-10" dirty="0">
                <a:latin typeface="Times New Roman"/>
                <a:cs typeface="Times New Roman"/>
              </a:rPr>
              <a:t>of</a:t>
            </a:r>
            <a:r>
              <a:rPr sz="2750" spc="110" dirty="0">
                <a:latin typeface="Times New Roman"/>
                <a:cs typeface="Times New Roman"/>
              </a:rPr>
              <a:t> </a:t>
            </a:r>
            <a:r>
              <a:rPr sz="2750" spc="-5" dirty="0">
                <a:latin typeface="Times New Roman"/>
                <a:cs typeface="Times New Roman"/>
              </a:rPr>
              <a:t>throwing</a:t>
            </a:r>
            <a:r>
              <a:rPr sz="2750" spc="175" dirty="0">
                <a:latin typeface="Times New Roman"/>
                <a:cs typeface="Times New Roman"/>
              </a:rPr>
              <a:t> </a:t>
            </a:r>
            <a:r>
              <a:rPr sz="2750" spc="10" dirty="0">
                <a:latin typeface="Times New Roman"/>
                <a:cs typeface="Times New Roman"/>
              </a:rPr>
              <a:t>a</a:t>
            </a:r>
            <a:r>
              <a:rPr sz="2750" spc="25" dirty="0">
                <a:latin typeface="Times New Roman"/>
                <a:cs typeface="Times New Roman"/>
              </a:rPr>
              <a:t> </a:t>
            </a:r>
            <a:r>
              <a:rPr sz="2750" spc="-35" dirty="0">
                <a:latin typeface="Times New Roman"/>
                <a:cs typeface="Times New Roman"/>
              </a:rPr>
              <a:t>pair</a:t>
            </a:r>
            <a:r>
              <a:rPr sz="2750" spc="185" dirty="0">
                <a:latin typeface="Times New Roman"/>
                <a:cs typeface="Times New Roman"/>
              </a:rPr>
              <a:t> </a:t>
            </a:r>
            <a:r>
              <a:rPr sz="2750" spc="-10" dirty="0">
                <a:latin typeface="Times New Roman"/>
                <a:cs typeface="Times New Roman"/>
              </a:rPr>
              <a:t>of</a:t>
            </a:r>
            <a:r>
              <a:rPr sz="2750" spc="40" dirty="0">
                <a:latin typeface="Times New Roman"/>
                <a:cs typeface="Times New Roman"/>
              </a:rPr>
              <a:t> </a:t>
            </a:r>
            <a:r>
              <a:rPr sz="2750" spc="-35" dirty="0">
                <a:latin typeface="Times New Roman"/>
                <a:cs typeface="Times New Roman"/>
              </a:rPr>
              <a:t>dice</a:t>
            </a:r>
            <a:r>
              <a:rPr sz="2750" spc="250" dirty="0">
                <a:latin typeface="Times New Roman"/>
                <a:cs typeface="Times New Roman"/>
              </a:rPr>
              <a:t> </a:t>
            </a:r>
            <a:r>
              <a:rPr sz="2750" spc="-45" dirty="0">
                <a:latin typeface="Times New Roman"/>
                <a:cs typeface="Times New Roman"/>
              </a:rPr>
              <a:t>is</a:t>
            </a:r>
            <a:endParaRPr sz="275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0445" y="152780"/>
            <a:ext cx="2329180" cy="701040"/>
          </a:xfrm>
          <a:prstGeom prst="rect">
            <a:avLst/>
          </a:prstGeom>
        </p:spPr>
        <p:txBody>
          <a:bodyPr vert="horz" wrap="square" lIns="0" tIns="16510" rIns="0" bIns="0" rtlCol="0">
            <a:spAutoFit/>
          </a:bodyPr>
          <a:lstStyle/>
          <a:p>
            <a:pPr marL="12700">
              <a:lnSpc>
                <a:spcPct val="100000"/>
              </a:lnSpc>
              <a:spcBef>
                <a:spcPts val="130"/>
              </a:spcBef>
            </a:pPr>
            <a:r>
              <a:rPr sz="4400" spc="10" dirty="0">
                <a:latin typeface="Calibri Light"/>
                <a:cs typeface="Calibri Light"/>
              </a:rPr>
              <a:t>E</a:t>
            </a:r>
            <a:r>
              <a:rPr sz="4400" spc="-35" dirty="0">
                <a:latin typeface="Calibri Light"/>
                <a:cs typeface="Calibri Light"/>
              </a:rPr>
              <a:t>x</a:t>
            </a:r>
            <a:r>
              <a:rPr sz="4400" spc="20" dirty="0">
                <a:latin typeface="Calibri Light"/>
                <a:cs typeface="Calibri Light"/>
              </a:rPr>
              <a:t>a</a:t>
            </a:r>
            <a:r>
              <a:rPr sz="4400" spc="30" dirty="0">
                <a:latin typeface="Calibri Light"/>
                <a:cs typeface="Calibri Light"/>
              </a:rPr>
              <a:t>mp</a:t>
            </a:r>
            <a:r>
              <a:rPr sz="4400" spc="10" dirty="0">
                <a:latin typeface="Calibri Light"/>
                <a:cs typeface="Calibri Light"/>
              </a:rPr>
              <a:t>le</a:t>
            </a:r>
            <a:r>
              <a:rPr sz="4400" spc="-190" dirty="0">
                <a:latin typeface="Calibri Light"/>
                <a:cs typeface="Calibri Light"/>
              </a:rPr>
              <a:t> </a:t>
            </a:r>
            <a:r>
              <a:rPr sz="4400" spc="15" dirty="0">
                <a:latin typeface="Calibri Light"/>
                <a:cs typeface="Calibri Light"/>
              </a:rPr>
              <a:t>3</a:t>
            </a:r>
            <a:endParaRPr sz="4400">
              <a:latin typeface="Calibri Light"/>
              <a:cs typeface="Calibri Light"/>
            </a:endParaRPr>
          </a:p>
        </p:txBody>
      </p:sp>
      <p:graphicFrame>
        <p:nvGraphicFramePr>
          <p:cNvPr id="3" name="object 3"/>
          <p:cNvGraphicFramePr>
            <a:graphicFrameLocks noGrp="1"/>
          </p:cNvGraphicFramePr>
          <p:nvPr/>
        </p:nvGraphicFramePr>
        <p:xfrm>
          <a:off x="1814512" y="1281112"/>
          <a:ext cx="8458200" cy="4840287"/>
        </p:xfrm>
        <a:graphic>
          <a:graphicData uri="http://schemas.openxmlformats.org/drawingml/2006/table">
            <a:tbl>
              <a:tblPr firstRow="1" bandRow="1">
                <a:tableStyleId>{2D5ABB26-0587-4C30-8999-92F81FD0307C}</a:tableStyleId>
              </a:tblPr>
              <a:tblGrid>
                <a:gridCol w="2895600">
                  <a:extLst>
                    <a:ext uri="{9D8B030D-6E8A-4147-A177-3AD203B41FA5}">
                      <a16:colId xmlns:a16="http://schemas.microsoft.com/office/drawing/2014/main" val="20000"/>
                    </a:ext>
                  </a:extLst>
                </a:gridCol>
                <a:gridCol w="3406775">
                  <a:extLst>
                    <a:ext uri="{9D8B030D-6E8A-4147-A177-3AD203B41FA5}">
                      <a16:colId xmlns:a16="http://schemas.microsoft.com/office/drawing/2014/main" val="20001"/>
                    </a:ext>
                  </a:extLst>
                </a:gridCol>
                <a:gridCol w="2155825">
                  <a:extLst>
                    <a:ext uri="{9D8B030D-6E8A-4147-A177-3AD203B41FA5}">
                      <a16:colId xmlns:a16="http://schemas.microsoft.com/office/drawing/2014/main" val="20002"/>
                    </a:ext>
                  </a:extLst>
                </a:gridCol>
              </a:tblGrid>
              <a:tr h="1028700">
                <a:tc>
                  <a:txBody>
                    <a:bodyPr/>
                    <a:lstStyle/>
                    <a:p>
                      <a:pPr marL="92710">
                        <a:lnSpc>
                          <a:spcPct val="100000"/>
                        </a:lnSpc>
                        <a:spcBef>
                          <a:spcPts val="325"/>
                        </a:spcBef>
                      </a:pPr>
                      <a:r>
                        <a:rPr sz="2750" spc="10" dirty="0">
                          <a:solidFill>
                            <a:srgbClr val="339933"/>
                          </a:solidFill>
                          <a:latin typeface="Times New Roman"/>
                          <a:cs typeface="Times New Roman"/>
                        </a:rPr>
                        <a:t>Event</a:t>
                      </a:r>
                      <a:endParaRPr sz="2750">
                        <a:latin typeface="Times New Roman"/>
                        <a:cs typeface="Times New Roman"/>
                      </a:endParaRPr>
                    </a:p>
                  </a:txBody>
                  <a:tcPr marL="0" marR="0" marT="4127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5250">
                        <a:lnSpc>
                          <a:spcPct val="100000"/>
                        </a:lnSpc>
                        <a:spcBef>
                          <a:spcPts val="325"/>
                        </a:spcBef>
                      </a:pPr>
                      <a:r>
                        <a:rPr sz="2750" spc="-35" dirty="0">
                          <a:solidFill>
                            <a:srgbClr val="339933"/>
                          </a:solidFill>
                          <a:latin typeface="Times New Roman"/>
                          <a:cs typeface="Times New Roman"/>
                        </a:rPr>
                        <a:t>Simple</a:t>
                      </a:r>
                      <a:r>
                        <a:rPr sz="2750" spc="280" dirty="0">
                          <a:solidFill>
                            <a:srgbClr val="339933"/>
                          </a:solidFill>
                          <a:latin typeface="Times New Roman"/>
                          <a:cs typeface="Times New Roman"/>
                        </a:rPr>
                        <a:t> </a:t>
                      </a:r>
                      <a:r>
                        <a:rPr sz="2750" spc="-5" dirty="0">
                          <a:solidFill>
                            <a:srgbClr val="339933"/>
                          </a:solidFill>
                          <a:latin typeface="Times New Roman"/>
                          <a:cs typeface="Times New Roman"/>
                        </a:rPr>
                        <a:t>events</a:t>
                      </a:r>
                      <a:endParaRPr sz="2750">
                        <a:latin typeface="Times New Roman"/>
                        <a:cs typeface="Times New Roman"/>
                      </a:endParaRPr>
                    </a:p>
                  </a:txBody>
                  <a:tcPr marL="0" marR="0" marT="4127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7790">
                        <a:lnSpc>
                          <a:spcPct val="100000"/>
                        </a:lnSpc>
                        <a:spcBef>
                          <a:spcPts val="325"/>
                        </a:spcBef>
                      </a:pPr>
                      <a:r>
                        <a:rPr sz="2750" spc="-10" dirty="0">
                          <a:solidFill>
                            <a:srgbClr val="339933"/>
                          </a:solidFill>
                          <a:latin typeface="Times New Roman"/>
                          <a:cs typeface="Times New Roman"/>
                        </a:rPr>
                        <a:t>Probability</a:t>
                      </a:r>
                      <a:endParaRPr sz="2750">
                        <a:latin typeface="Times New Roman"/>
                        <a:cs typeface="Times New Roman"/>
                      </a:endParaRPr>
                    </a:p>
                  </a:txBody>
                  <a:tcPr marL="0" marR="0" marT="4127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47700">
                <a:tc>
                  <a:txBody>
                    <a:bodyPr/>
                    <a:lstStyle/>
                    <a:p>
                      <a:pPr marL="92710">
                        <a:lnSpc>
                          <a:spcPct val="100000"/>
                        </a:lnSpc>
                        <a:spcBef>
                          <a:spcPts val="340"/>
                        </a:spcBef>
                      </a:pPr>
                      <a:r>
                        <a:rPr sz="2750" spc="-20" dirty="0">
                          <a:latin typeface="Times New Roman"/>
                          <a:cs typeface="Times New Roman"/>
                        </a:rPr>
                        <a:t>Dice</a:t>
                      </a:r>
                      <a:r>
                        <a:rPr sz="2750" spc="155" dirty="0">
                          <a:latin typeface="Times New Roman"/>
                          <a:cs typeface="Times New Roman"/>
                        </a:rPr>
                        <a:t> </a:t>
                      </a:r>
                      <a:r>
                        <a:rPr sz="2750" spc="-15" dirty="0">
                          <a:latin typeface="Times New Roman"/>
                          <a:cs typeface="Times New Roman"/>
                        </a:rPr>
                        <a:t>add</a:t>
                      </a:r>
                      <a:r>
                        <a:rPr sz="2750" spc="80" dirty="0">
                          <a:latin typeface="Times New Roman"/>
                          <a:cs typeface="Times New Roman"/>
                        </a:rPr>
                        <a:t> </a:t>
                      </a:r>
                      <a:r>
                        <a:rPr sz="2750" spc="-5" dirty="0">
                          <a:latin typeface="Times New Roman"/>
                          <a:cs typeface="Times New Roman"/>
                        </a:rPr>
                        <a:t>to</a:t>
                      </a:r>
                      <a:r>
                        <a:rPr sz="2750" spc="5" dirty="0">
                          <a:latin typeface="Times New Roman"/>
                          <a:cs typeface="Times New Roman"/>
                        </a:rPr>
                        <a:t> </a:t>
                      </a:r>
                      <a:r>
                        <a:rPr sz="2750" spc="15" dirty="0">
                          <a:latin typeface="Times New Roman"/>
                          <a:cs typeface="Times New Roman"/>
                        </a:rPr>
                        <a:t>3</a:t>
                      </a:r>
                      <a:endParaRPr sz="2750">
                        <a:latin typeface="Times New Roman"/>
                        <a:cs typeface="Times New Roman"/>
                      </a:endParaRPr>
                    </a:p>
                  </a:txBody>
                  <a:tcPr marL="0" marR="0" marT="4318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40"/>
                        </a:spcBef>
                      </a:pPr>
                      <a:r>
                        <a:rPr sz="2750" spc="5" dirty="0">
                          <a:latin typeface="Times New Roman"/>
                          <a:cs typeface="Times New Roman"/>
                        </a:rPr>
                        <a:t>(1,2),(2,1)</a:t>
                      </a:r>
                      <a:endParaRPr sz="2750">
                        <a:latin typeface="Times New Roman"/>
                        <a:cs typeface="Times New Roman"/>
                      </a:endParaRPr>
                    </a:p>
                  </a:txBody>
                  <a:tcPr marL="0" marR="0" marT="431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7790">
                        <a:lnSpc>
                          <a:spcPct val="100000"/>
                        </a:lnSpc>
                        <a:spcBef>
                          <a:spcPts val="340"/>
                        </a:spcBef>
                      </a:pPr>
                      <a:r>
                        <a:rPr sz="2750" spc="20" dirty="0">
                          <a:latin typeface="Times New Roman"/>
                          <a:cs typeface="Times New Roman"/>
                        </a:rPr>
                        <a:t>2/36</a:t>
                      </a:r>
                      <a:endParaRPr sz="2750">
                        <a:latin typeface="Times New Roman"/>
                        <a:cs typeface="Times New Roman"/>
                      </a:endParaRPr>
                    </a:p>
                  </a:txBody>
                  <a:tcPr marL="0" marR="0" marT="4318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030351">
                <a:tc>
                  <a:txBody>
                    <a:bodyPr/>
                    <a:lstStyle/>
                    <a:p>
                      <a:pPr marL="92710">
                        <a:lnSpc>
                          <a:spcPct val="100000"/>
                        </a:lnSpc>
                        <a:spcBef>
                          <a:spcPts val="345"/>
                        </a:spcBef>
                      </a:pPr>
                      <a:r>
                        <a:rPr sz="2750" spc="-20" dirty="0">
                          <a:latin typeface="Times New Roman"/>
                          <a:cs typeface="Times New Roman"/>
                        </a:rPr>
                        <a:t>Dice</a:t>
                      </a:r>
                      <a:r>
                        <a:rPr sz="2750" spc="155" dirty="0">
                          <a:latin typeface="Times New Roman"/>
                          <a:cs typeface="Times New Roman"/>
                        </a:rPr>
                        <a:t> </a:t>
                      </a:r>
                      <a:r>
                        <a:rPr sz="2750" spc="-15" dirty="0">
                          <a:latin typeface="Times New Roman"/>
                          <a:cs typeface="Times New Roman"/>
                        </a:rPr>
                        <a:t>add</a:t>
                      </a:r>
                      <a:r>
                        <a:rPr sz="2750" spc="80" dirty="0">
                          <a:latin typeface="Times New Roman"/>
                          <a:cs typeface="Times New Roman"/>
                        </a:rPr>
                        <a:t> </a:t>
                      </a:r>
                      <a:r>
                        <a:rPr sz="2750" spc="-5" dirty="0">
                          <a:latin typeface="Times New Roman"/>
                          <a:cs typeface="Times New Roman"/>
                        </a:rPr>
                        <a:t>to</a:t>
                      </a:r>
                      <a:r>
                        <a:rPr sz="2750" spc="5" dirty="0">
                          <a:latin typeface="Times New Roman"/>
                          <a:cs typeface="Times New Roman"/>
                        </a:rPr>
                        <a:t> </a:t>
                      </a:r>
                      <a:r>
                        <a:rPr sz="2750" spc="15" dirty="0">
                          <a:latin typeface="Times New Roman"/>
                          <a:cs typeface="Times New Roman"/>
                        </a:rPr>
                        <a:t>6</a:t>
                      </a:r>
                      <a:endParaRPr sz="2750">
                        <a:latin typeface="Times New Roman"/>
                        <a:cs typeface="Times New Roman"/>
                      </a:endParaRPr>
                    </a:p>
                  </a:txBody>
                  <a:tcPr marL="0" marR="0" marT="4381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45"/>
                        </a:spcBef>
                      </a:pPr>
                      <a:r>
                        <a:rPr sz="2750" spc="5" dirty="0">
                          <a:latin typeface="Times New Roman"/>
                          <a:cs typeface="Times New Roman"/>
                        </a:rPr>
                        <a:t>(1,5),(2,4),(3,3),</a:t>
                      </a:r>
                      <a:endParaRPr sz="2750">
                        <a:latin typeface="Times New Roman"/>
                        <a:cs typeface="Times New Roman"/>
                      </a:endParaRPr>
                    </a:p>
                    <a:p>
                      <a:pPr marL="95250">
                        <a:lnSpc>
                          <a:spcPct val="100000"/>
                        </a:lnSpc>
                        <a:spcBef>
                          <a:spcPts val="755"/>
                        </a:spcBef>
                      </a:pPr>
                      <a:r>
                        <a:rPr sz="2750" spc="5" dirty="0">
                          <a:latin typeface="Times New Roman"/>
                          <a:cs typeface="Times New Roman"/>
                        </a:rPr>
                        <a:t>(4,2),(5,1)</a:t>
                      </a:r>
                      <a:endParaRPr sz="2750">
                        <a:latin typeface="Times New Roman"/>
                        <a:cs typeface="Times New Roman"/>
                      </a:endParaRPr>
                    </a:p>
                  </a:txBody>
                  <a:tcPr marL="0" marR="0" marT="438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7790">
                        <a:lnSpc>
                          <a:spcPct val="100000"/>
                        </a:lnSpc>
                        <a:spcBef>
                          <a:spcPts val="345"/>
                        </a:spcBef>
                      </a:pPr>
                      <a:r>
                        <a:rPr sz="2750" spc="20" dirty="0">
                          <a:latin typeface="Times New Roman"/>
                          <a:cs typeface="Times New Roman"/>
                        </a:rPr>
                        <a:t>5/36</a:t>
                      </a:r>
                      <a:endParaRPr sz="2750">
                        <a:latin typeface="Times New Roman"/>
                        <a:cs typeface="Times New Roman"/>
                      </a:endParaRPr>
                    </a:p>
                  </a:txBody>
                  <a:tcPr marL="0" marR="0" marT="4381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103249">
                <a:tc>
                  <a:txBody>
                    <a:bodyPr/>
                    <a:lstStyle/>
                    <a:p>
                      <a:pPr marL="92710">
                        <a:lnSpc>
                          <a:spcPct val="100000"/>
                        </a:lnSpc>
                        <a:spcBef>
                          <a:spcPts val="355"/>
                        </a:spcBef>
                      </a:pPr>
                      <a:r>
                        <a:rPr sz="2750" spc="5" dirty="0">
                          <a:latin typeface="Times New Roman"/>
                          <a:cs typeface="Times New Roman"/>
                        </a:rPr>
                        <a:t>Red </a:t>
                      </a:r>
                      <a:r>
                        <a:rPr sz="2750" spc="-35" dirty="0">
                          <a:latin typeface="Times New Roman"/>
                          <a:cs typeface="Times New Roman"/>
                        </a:rPr>
                        <a:t>die</a:t>
                      </a:r>
                      <a:r>
                        <a:rPr sz="2750" spc="155" dirty="0">
                          <a:latin typeface="Times New Roman"/>
                          <a:cs typeface="Times New Roman"/>
                        </a:rPr>
                        <a:t> </a:t>
                      </a:r>
                      <a:r>
                        <a:rPr sz="2750" dirty="0">
                          <a:latin typeface="Times New Roman"/>
                          <a:cs typeface="Times New Roman"/>
                        </a:rPr>
                        <a:t>show</a:t>
                      </a:r>
                      <a:r>
                        <a:rPr sz="2750" spc="55" dirty="0">
                          <a:latin typeface="Times New Roman"/>
                          <a:cs typeface="Times New Roman"/>
                        </a:rPr>
                        <a:t> </a:t>
                      </a:r>
                      <a:r>
                        <a:rPr sz="2750" spc="15" dirty="0">
                          <a:latin typeface="Times New Roman"/>
                          <a:cs typeface="Times New Roman"/>
                        </a:rPr>
                        <a:t>1</a:t>
                      </a:r>
                      <a:endParaRPr sz="2750">
                        <a:latin typeface="Times New Roman"/>
                        <a:cs typeface="Times New Roman"/>
                      </a:endParaRPr>
                    </a:p>
                  </a:txBody>
                  <a:tcPr marL="0" marR="0" marT="4508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355"/>
                        </a:spcBef>
                      </a:pPr>
                      <a:r>
                        <a:rPr sz="2750" spc="5" dirty="0">
                          <a:latin typeface="Times New Roman"/>
                          <a:cs typeface="Times New Roman"/>
                        </a:rPr>
                        <a:t>(1,1),(1,2),(1,3),</a:t>
                      </a:r>
                      <a:endParaRPr sz="2750">
                        <a:latin typeface="Times New Roman"/>
                        <a:cs typeface="Times New Roman"/>
                      </a:endParaRPr>
                    </a:p>
                    <a:p>
                      <a:pPr marL="95250">
                        <a:lnSpc>
                          <a:spcPct val="100000"/>
                        </a:lnSpc>
                        <a:spcBef>
                          <a:spcPts val="760"/>
                        </a:spcBef>
                      </a:pPr>
                      <a:r>
                        <a:rPr sz="2750" spc="5" dirty="0">
                          <a:latin typeface="Times New Roman"/>
                          <a:cs typeface="Times New Roman"/>
                        </a:rPr>
                        <a:t>(1,4),(1,5),(1,6)</a:t>
                      </a:r>
                      <a:endParaRPr sz="2750">
                        <a:latin typeface="Times New Roman"/>
                        <a:cs typeface="Times New Roman"/>
                      </a:endParaRPr>
                    </a:p>
                  </a:txBody>
                  <a:tcPr marL="0" marR="0" marT="450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7790">
                        <a:lnSpc>
                          <a:spcPct val="100000"/>
                        </a:lnSpc>
                        <a:spcBef>
                          <a:spcPts val="355"/>
                        </a:spcBef>
                      </a:pPr>
                      <a:r>
                        <a:rPr sz="2750" spc="20" dirty="0">
                          <a:latin typeface="Times New Roman"/>
                          <a:cs typeface="Times New Roman"/>
                        </a:rPr>
                        <a:t>6/36</a:t>
                      </a:r>
                      <a:endParaRPr sz="2750">
                        <a:latin typeface="Times New Roman"/>
                        <a:cs typeface="Times New Roman"/>
                      </a:endParaRPr>
                    </a:p>
                  </a:txBody>
                  <a:tcPr marL="0" marR="0" marT="4508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030287">
                <a:tc>
                  <a:txBody>
                    <a:bodyPr/>
                    <a:lstStyle/>
                    <a:p>
                      <a:pPr marL="92710">
                        <a:lnSpc>
                          <a:spcPct val="100000"/>
                        </a:lnSpc>
                        <a:spcBef>
                          <a:spcPts val="370"/>
                        </a:spcBef>
                      </a:pPr>
                      <a:r>
                        <a:rPr sz="2750" spc="-20" dirty="0">
                          <a:latin typeface="Times New Roman"/>
                          <a:cs typeface="Times New Roman"/>
                        </a:rPr>
                        <a:t>Green</a:t>
                      </a:r>
                      <a:r>
                        <a:rPr sz="2750" spc="145" dirty="0">
                          <a:latin typeface="Times New Roman"/>
                          <a:cs typeface="Times New Roman"/>
                        </a:rPr>
                        <a:t> </a:t>
                      </a:r>
                      <a:r>
                        <a:rPr sz="2750" spc="-35" dirty="0">
                          <a:latin typeface="Times New Roman"/>
                          <a:cs typeface="Times New Roman"/>
                        </a:rPr>
                        <a:t>die</a:t>
                      </a:r>
                      <a:r>
                        <a:rPr sz="2750" spc="160" dirty="0">
                          <a:latin typeface="Times New Roman"/>
                          <a:cs typeface="Times New Roman"/>
                        </a:rPr>
                        <a:t> </a:t>
                      </a:r>
                      <a:r>
                        <a:rPr sz="2750" dirty="0">
                          <a:latin typeface="Times New Roman"/>
                          <a:cs typeface="Times New Roman"/>
                        </a:rPr>
                        <a:t>show</a:t>
                      </a:r>
                      <a:r>
                        <a:rPr sz="2750" spc="55" dirty="0">
                          <a:latin typeface="Times New Roman"/>
                          <a:cs typeface="Times New Roman"/>
                        </a:rPr>
                        <a:t> </a:t>
                      </a:r>
                      <a:r>
                        <a:rPr sz="2750" spc="15" dirty="0">
                          <a:latin typeface="Times New Roman"/>
                          <a:cs typeface="Times New Roman"/>
                        </a:rPr>
                        <a:t>1</a:t>
                      </a:r>
                      <a:endParaRPr sz="2750">
                        <a:latin typeface="Times New Roman"/>
                        <a:cs typeface="Times New Roman"/>
                      </a:endParaRPr>
                    </a:p>
                  </a:txBody>
                  <a:tcPr marL="0" marR="0" marT="4699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5250">
                        <a:lnSpc>
                          <a:spcPct val="100000"/>
                        </a:lnSpc>
                        <a:spcBef>
                          <a:spcPts val="370"/>
                        </a:spcBef>
                      </a:pPr>
                      <a:r>
                        <a:rPr sz="2750" spc="5" dirty="0">
                          <a:latin typeface="Times New Roman"/>
                          <a:cs typeface="Times New Roman"/>
                        </a:rPr>
                        <a:t>(1,1),(2,1),(3,1),</a:t>
                      </a:r>
                      <a:endParaRPr sz="2750">
                        <a:latin typeface="Times New Roman"/>
                        <a:cs typeface="Times New Roman"/>
                      </a:endParaRPr>
                    </a:p>
                    <a:p>
                      <a:pPr marL="95250">
                        <a:lnSpc>
                          <a:spcPct val="100000"/>
                        </a:lnSpc>
                        <a:spcBef>
                          <a:spcPts val="755"/>
                        </a:spcBef>
                      </a:pPr>
                      <a:r>
                        <a:rPr sz="2750" spc="5" dirty="0">
                          <a:latin typeface="Times New Roman"/>
                          <a:cs typeface="Times New Roman"/>
                        </a:rPr>
                        <a:t>(4,1),(5,1),(6,1)</a:t>
                      </a:r>
                      <a:endParaRPr sz="2750">
                        <a:latin typeface="Times New Roman"/>
                        <a:cs typeface="Times New Roman"/>
                      </a:endParaRPr>
                    </a:p>
                  </a:txBody>
                  <a:tcPr marL="0" marR="0" marT="4699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7790">
                        <a:lnSpc>
                          <a:spcPct val="100000"/>
                        </a:lnSpc>
                        <a:spcBef>
                          <a:spcPts val="370"/>
                        </a:spcBef>
                      </a:pPr>
                      <a:r>
                        <a:rPr sz="2750" spc="20" dirty="0">
                          <a:latin typeface="Times New Roman"/>
                          <a:cs typeface="Times New Roman"/>
                        </a:rPr>
                        <a:t>6/36</a:t>
                      </a:r>
                      <a:endParaRPr sz="2750">
                        <a:latin typeface="Times New Roman"/>
                        <a:cs typeface="Times New Roman"/>
                      </a:endParaRPr>
                    </a:p>
                  </a:txBody>
                  <a:tcPr marL="0" marR="0" marT="4699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575" y="639127"/>
            <a:ext cx="10003790" cy="5565775"/>
          </a:xfrm>
          <a:prstGeom prst="rect">
            <a:avLst/>
          </a:prstGeom>
        </p:spPr>
        <p:txBody>
          <a:bodyPr vert="horz" wrap="square" lIns="0" tIns="15875" rIns="0" bIns="0" rtlCol="0">
            <a:spAutoFit/>
          </a:bodyPr>
          <a:lstStyle/>
          <a:p>
            <a:pPr marL="241300" indent="-229235">
              <a:lnSpc>
                <a:spcPct val="100000"/>
              </a:lnSpc>
              <a:spcBef>
                <a:spcPts val="125"/>
              </a:spcBef>
              <a:buFont typeface="Arial MT"/>
              <a:buChar char="•"/>
              <a:tabLst>
                <a:tab pos="241935" algn="l"/>
              </a:tabLst>
            </a:pPr>
            <a:r>
              <a:rPr sz="2600" spc="-5" dirty="0">
                <a:solidFill>
                  <a:srgbClr val="FF0000"/>
                </a:solidFill>
                <a:latin typeface="Calibri"/>
                <a:cs typeface="Calibri"/>
              </a:rPr>
              <a:t>A</a:t>
            </a:r>
            <a:r>
              <a:rPr sz="2600" spc="-20" dirty="0">
                <a:solidFill>
                  <a:srgbClr val="FF0000"/>
                </a:solidFill>
                <a:latin typeface="Calibri"/>
                <a:cs typeface="Calibri"/>
              </a:rPr>
              <a:t>pp</a:t>
            </a:r>
            <a:r>
              <a:rPr sz="2600" spc="5" dirty="0">
                <a:solidFill>
                  <a:srgbClr val="FF0000"/>
                </a:solidFill>
                <a:latin typeface="Calibri"/>
                <a:cs typeface="Calibri"/>
              </a:rPr>
              <a:t>l</a:t>
            </a:r>
            <a:r>
              <a:rPr sz="2600" spc="-5" dirty="0">
                <a:solidFill>
                  <a:srgbClr val="FF0000"/>
                </a:solidFill>
                <a:latin typeface="Calibri"/>
                <a:cs typeface="Calibri"/>
              </a:rPr>
              <a:t>i</a:t>
            </a:r>
            <a:r>
              <a:rPr sz="2600" spc="20" dirty="0">
                <a:solidFill>
                  <a:srgbClr val="FF0000"/>
                </a:solidFill>
                <a:latin typeface="Calibri"/>
                <a:cs typeface="Calibri"/>
              </a:rPr>
              <a:t>cat</a:t>
            </a:r>
            <a:r>
              <a:rPr sz="2600" spc="5" dirty="0">
                <a:solidFill>
                  <a:srgbClr val="FF0000"/>
                </a:solidFill>
                <a:latin typeface="Calibri"/>
                <a:cs typeface="Calibri"/>
              </a:rPr>
              <a:t>i</a:t>
            </a:r>
            <a:r>
              <a:rPr sz="2600" spc="-30" dirty="0">
                <a:solidFill>
                  <a:srgbClr val="FF0000"/>
                </a:solidFill>
                <a:latin typeface="Calibri"/>
                <a:cs typeface="Calibri"/>
              </a:rPr>
              <a:t>o</a:t>
            </a:r>
            <a:r>
              <a:rPr sz="2600" spc="-20" dirty="0">
                <a:solidFill>
                  <a:srgbClr val="FF0000"/>
                </a:solidFill>
                <a:latin typeface="Calibri"/>
                <a:cs typeface="Calibri"/>
              </a:rPr>
              <a:t>n</a:t>
            </a:r>
            <a:r>
              <a:rPr sz="2600" spc="10" dirty="0">
                <a:solidFill>
                  <a:srgbClr val="FF0000"/>
                </a:solidFill>
                <a:latin typeface="Calibri"/>
                <a:cs typeface="Calibri"/>
              </a:rPr>
              <a:t>s</a:t>
            </a:r>
            <a:r>
              <a:rPr sz="2600" spc="-45" dirty="0">
                <a:solidFill>
                  <a:srgbClr val="FF0000"/>
                </a:solidFill>
                <a:latin typeface="Calibri"/>
                <a:cs typeface="Calibri"/>
              </a:rPr>
              <a:t> </a:t>
            </a:r>
            <a:r>
              <a:rPr sz="2600" spc="-30" dirty="0">
                <a:solidFill>
                  <a:srgbClr val="FF0000"/>
                </a:solidFill>
                <a:latin typeface="Calibri"/>
                <a:cs typeface="Calibri"/>
              </a:rPr>
              <a:t>o</a:t>
            </a:r>
            <a:r>
              <a:rPr sz="2600" spc="5" dirty="0">
                <a:solidFill>
                  <a:srgbClr val="FF0000"/>
                </a:solidFill>
                <a:latin typeface="Calibri"/>
                <a:cs typeface="Calibri"/>
              </a:rPr>
              <a:t>f</a:t>
            </a:r>
            <a:r>
              <a:rPr sz="2600" spc="-45" dirty="0">
                <a:solidFill>
                  <a:srgbClr val="FF0000"/>
                </a:solidFill>
                <a:latin typeface="Calibri"/>
                <a:cs typeface="Calibri"/>
              </a:rPr>
              <a:t> </a:t>
            </a:r>
            <a:r>
              <a:rPr sz="2600" spc="-75" dirty="0">
                <a:solidFill>
                  <a:srgbClr val="FF0000"/>
                </a:solidFill>
                <a:latin typeface="Calibri"/>
                <a:cs typeface="Calibri"/>
              </a:rPr>
              <a:t>P</a:t>
            </a:r>
            <a:r>
              <a:rPr sz="2600" spc="20" dirty="0">
                <a:solidFill>
                  <a:srgbClr val="FF0000"/>
                </a:solidFill>
                <a:latin typeface="Calibri"/>
                <a:cs typeface="Calibri"/>
              </a:rPr>
              <a:t>att</a:t>
            </a:r>
            <a:r>
              <a:rPr sz="2600" spc="-25" dirty="0">
                <a:solidFill>
                  <a:srgbClr val="FF0000"/>
                </a:solidFill>
                <a:latin typeface="Calibri"/>
                <a:cs typeface="Calibri"/>
              </a:rPr>
              <a:t>e</a:t>
            </a:r>
            <a:r>
              <a:rPr sz="2600" spc="-10" dirty="0">
                <a:solidFill>
                  <a:srgbClr val="FF0000"/>
                </a:solidFill>
                <a:latin typeface="Calibri"/>
                <a:cs typeface="Calibri"/>
              </a:rPr>
              <a:t>r</a:t>
            </a:r>
            <a:r>
              <a:rPr sz="2600" spc="10" dirty="0">
                <a:solidFill>
                  <a:srgbClr val="FF0000"/>
                </a:solidFill>
                <a:latin typeface="Calibri"/>
                <a:cs typeface="Calibri"/>
              </a:rPr>
              <a:t>n</a:t>
            </a:r>
            <a:r>
              <a:rPr sz="2600" spc="-170" dirty="0">
                <a:solidFill>
                  <a:srgbClr val="FF0000"/>
                </a:solidFill>
                <a:latin typeface="Calibri"/>
                <a:cs typeface="Calibri"/>
              </a:rPr>
              <a:t> </a:t>
            </a:r>
            <a:r>
              <a:rPr sz="2600" spc="-70" dirty="0">
                <a:solidFill>
                  <a:srgbClr val="FF0000"/>
                </a:solidFill>
                <a:latin typeface="Calibri"/>
                <a:cs typeface="Calibri"/>
              </a:rPr>
              <a:t>R</a:t>
            </a:r>
            <a:r>
              <a:rPr sz="2600" spc="-25" dirty="0">
                <a:solidFill>
                  <a:srgbClr val="FF0000"/>
                </a:solidFill>
                <a:latin typeface="Calibri"/>
                <a:cs typeface="Calibri"/>
              </a:rPr>
              <a:t>e</a:t>
            </a:r>
            <a:r>
              <a:rPr sz="2600" spc="20" dirty="0">
                <a:solidFill>
                  <a:srgbClr val="FF0000"/>
                </a:solidFill>
                <a:latin typeface="Calibri"/>
                <a:cs typeface="Calibri"/>
              </a:rPr>
              <a:t>c</a:t>
            </a:r>
            <a:r>
              <a:rPr sz="2600" spc="-30" dirty="0">
                <a:solidFill>
                  <a:srgbClr val="FF0000"/>
                </a:solidFill>
                <a:latin typeface="Calibri"/>
                <a:cs typeface="Calibri"/>
              </a:rPr>
              <a:t>og</a:t>
            </a:r>
            <a:r>
              <a:rPr sz="2600" spc="-20" dirty="0">
                <a:solidFill>
                  <a:srgbClr val="FF0000"/>
                </a:solidFill>
                <a:latin typeface="Calibri"/>
                <a:cs typeface="Calibri"/>
              </a:rPr>
              <a:t>n</a:t>
            </a:r>
            <a:r>
              <a:rPr sz="2600" spc="5" dirty="0">
                <a:solidFill>
                  <a:srgbClr val="FF0000"/>
                </a:solidFill>
                <a:latin typeface="Calibri"/>
                <a:cs typeface="Calibri"/>
              </a:rPr>
              <a:t>i</a:t>
            </a:r>
            <a:r>
              <a:rPr sz="2600" spc="15" dirty="0">
                <a:solidFill>
                  <a:srgbClr val="FF0000"/>
                </a:solidFill>
                <a:latin typeface="Calibri"/>
                <a:cs typeface="Calibri"/>
              </a:rPr>
              <a:t>t</a:t>
            </a:r>
            <a:r>
              <a:rPr sz="2600" spc="5" dirty="0">
                <a:solidFill>
                  <a:srgbClr val="FF0000"/>
                </a:solidFill>
                <a:latin typeface="Calibri"/>
                <a:cs typeface="Calibri"/>
              </a:rPr>
              <a:t>i</a:t>
            </a:r>
            <a:r>
              <a:rPr sz="2600" spc="-30" dirty="0">
                <a:solidFill>
                  <a:srgbClr val="FF0000"/>
                </a:solidFill>
                <a:latin typeface="Calibri"/>
                <a:cs typeface="Calibri"/>
              </a:rPr>
              <a:t>o</a:t>
            </a:r>
            <a:r>
              <a:rPr sz="2600" spc="10" dirty="0">
                <a:solidFill>
                  <a:srgbClr val="FF0000"/>
                </a:solidFill>
                <a:latin typeface="Calibri"/>
                <a:cs typeface="Calibri"/>
              </a:rPr>
              <a:t>n</a:t>
            </a:r>
            <a:endParaRPr sz="2600">
              <a:latin typeface="Calibri"/>
              <a:cs typeface="Calibri"/>
            </a:endParaRPr>
          </a:p>
          <a:p>
            <a:pPr marL="241300" marR="5080" indent="-229235">
              <a:lnSpc>
                <a:spcPct val="69800"/>
              </a:lnSpc>
              <a:spcBef>
                <a:spcPts val="980"/>
              </a:spcBef>
              <a:buFont typeface="Arial MT"/>
              <a:buChar char="•"/>
              <a:tabLst>
                <a:tab pos="241935" algn="l"/>
              </a:tabLst>
            </a:pPr>
            <a:r>
              <a:rPr sz="2600" dirty="0">
                <a:latin typeface="Calibri"/>
                <a:cs typeface="Calibri"/>
              </a:rPr>
              <a:t>Some</a:t>
            </a:r>
            <a:r>
              <a:rPr sz="2600" spc="-30" dirty="0">
                <a:latin typeface="Calibri"/>
                <a:cs typeface="Calibri"/>
              </a:rPr>
              <a:t> </a:t>
            </a:r>
            <a:r>
              <a:rPr sz="2600" spc="-20" dirty="0">
                <a:latin typeface="Calibri"/>
                <a:cs typeface="Calibri"/>
              </a:rPr>
              <a:t>examples</a:t>
            </a:r>
            <a:r>
              <a:rPr sz="2600" spc="25" dirty="0">
                <a:latin typeface="Calibri"/>
                <a:cs typeface="Calibri"/>
              </a:rPr>
              <a:t> </a:t>
            </a:r>
            <a:r>
              <a:rPr sz="2600" spc="-5" dirty="0">
                <a:latin typeface="Calibri"/>
                <a:cs typeface="Calibri"/>
              </a:rPr>
              <a:t>of</a:t>
            </a:r>
            <a:r>
              <a:rPr sz="2600" spc="25" dirty="0">
                <a:latin typeface="Calibri"/>
                <a:cs typeface="Calibri"/>
              </a:rPr>
              <a:t> </a:t>
            </a:r>
            <a:r>
              <a:rPr sz="2600" spc="5" dirty="0">
                <a:latin typeface="Calibri"/>
                <a:cs typeface="Calibri"/>
              </a:rPr>
              <a:t>the</a:t>
            </a:r>
            <a:r>
              <a:rPr sz="2600" spc="-30" dirty="0">
                <a:latin typeface="Calibri"/>
                <a:cs typeface="Calibri"/>
              </a:rPr>
              <a:t> </a:t>
            </a:r>
            <a:r>
              <a:rPr sz="2600" spc="-20" dirty="0">
                <a:latin typeface="Calibri"/>
                <a:cs typeface="Calibri"/>
              </a:rPr>
              <a:t>problems</a:t>
            </a:r>
            <a:r>
              <a:rPr sz="2600" spc="35" dirty="0">
                <a:latin typeface="Calibri"/>
                <a:cs typeface="Calibri"/>
              </a:rPr>
              <a:t> </a:t>
            </a:r>
            <a:r>
              <a:rPr sz="2600" spc="20" dirty="0">
                <a:latin typeface="Calibri"/>
                <a:cs typeface="Calibri"/>
              </a:rPr>
              <a:t>to</a:t>
            </a:r>
            <a:r>
              <a:rPr sz="2600" spc="-100" dirty="0">
                <a:latin typeface="Calibri"/>
                <a:cs typeface="Calibri"/>
              </a:rPr>
              <a:t> </a:t>
            </a:r>
            <a:r>
              <a:rPr sz="2600" spc="5" dirty="0">
                <a:latin typeface="Calibri"/>
                <a:cs typeface="Calibri"/>
              </a:rPr>
              <a:t>which</a:t>
            </a:r>
            <a:r>
              <a:rPr sz="2600" spc="-25" dirty="0">
                <a:latin typeface="Calibri"/>
                <a:cs typeface="Calibri"/>
              </a:rPr>
              <a:t> </a:t>
            </a:r>
            <a:r>
              <a:rPr sz="2600" spc="5" dirty="0">
                <a:latin typeface="Calibri"/>
                <a:cs typeface="Calibri"/>
              </a:rPr>
              <a:t>pattern</a:t>
            </a:r>
            <a:r>
              <a:rPr sz="2600" spc="-170" dirty="0">
                <a:latin typeface="Calibri"/>
                <a:cs typeface="Calibri"/>
              </a:rPr>
              <a:t> </a:t>
            </a:r>
            <a:r>
              <a:rPr sz="2600" spc="-5" dirty="0">
                <a:latin typeface="Calibri"/>
                <a:cs typeface="Calibri"/>
              </a:rPr>
              <a:t>recognition</a:t>
            </a:r>
            <a:r>
              <a:rPr sz="2600" spc="50" dirty="0">
                <a:latin typeface="Calibri"/>
                <a:cs typeface="Calibri"/>
              </a:rPr>
              <a:t> </a:t>
            </a:r>
            <a:r>
              <a:rPr sz="2600" spc="-5" dirty="0">
                <a:latin typeface="Calibri"/>
                <a:cs typeface="Calibri"/>
              </a:rPr>
              <a:t>techniques </a:t>
            </a:r>
            <a:r>
              <a:rPr sz="2600" spc="-570" dirty="0">
                <a:latin typeface="Calibri"/>
                <a:cs typeface="Calibri"/>
              </a:rPr>
              <a:t> </a:t>
            </a:r>
            <a:r>
              <a:rPr sz="2600" spc="-10" dirty="0">
                <a:latin typeface="Calibri"/>
                <a:cs typeface="Calibri"/>
              </a:rPr>
              <a:t>have</a:t>
            </a:r>
            <a:r>
              <a:rPr sz="2600" spc="-35" dirty="0">
                <a:latin typeface="Calibri"/>
                <a:cs typeface="Calibri"/>
              </a:rPr>
              <a:t> </a:t>
            </a:r>
            <a:r>
              <a:rPr sz="2600" spc="-10" dirty="0">
                <a:latin typeface="Calibri"/>
                <a:cs typeface="Calibri"/>
              </a:rPr>
              <a:t>been</a:t>
            </a:r>
            <a:r>
              <a:rPr sz="2600" spc="-25" dirty="0">
                <a:latin typeface="Calibri"/>
                <a:cs typeface="Calibri"/>
              </a:rPr>
              <a:t> </a:t>
            </a:r>
            <a:r>
              <a:rPr sz="2600" spc="-5" dirty="0">
                <a:latin typeface="Calibri"/>
                <a:cs typeface="Calibri"/>
              </a:rPr>
              <a:t>applied</a:t>
            </a:r>
            <a:r>
              <a:rPr sz="2600" spc="-25" dirty="0">
                <a:latin typeface="Calibri"/>
                <a:cs typeface="Calibri"/>
              </a:rPr>
              <a:t> </a:t>
            </a:r>
            <a:r>
              <a:rPr sz="2600" dirty="0">
                <a:latin typeface="Calibri"/>
                <a:cs typeface="Calibri"/>
              </a:rPr>
              <a:t>are:</a:t>
            </a:r>
            <a:endParaRPr sz="2600">
              <a:latin typeface="Calibri"/>
              <a:cs typeface="Calibri"/>
            </a:endParaRPr>
          </a:p>
          <a:p>
            <a:pPr marL="699135" lvl="1" indent="-229235">
              <a:lnSpc>
                <a:spcPts val="2265"/>
              </a:lnSpc>
              <a:buFont typeface="Arial MT"/>
              <a:buChar char="•"/>
              <a:tabLst>
                <a:tab pos="698500" algn="l"/>
                <a:tab pos="699135" algn="l"/>
              </a:tabLst>
            </a:pPr>
            <a:r>
              <a:rPr sz="2150" spc="10" dirty="0">
                <a:latin typeface="Calibri"/>
                <a:cs typeface="Calibri"/>
              </a:rPr>
              <a:t>Automatic </a:t>
            </a:r>
            <a:r>
              <a:rPr sz="2150" dirty="0">
                <a:latin typeface="Calibri"/>
                <a:cs typeface="Calibri"/>
              </a:rPr>
              <a:t>inspection</a:t>
            </a:r>
            <a:r>
              <a:rPr sz="2150" spc="165" dirty="0">
                <a:latin typeface="Calibri"/>
                <a:cs typeface="Calibri"/>
              </a:rPr>
              <a:t> </a:t>
            </a:r>
            <a:r>
              <a:rPr sz="2150" dirty="0">
                <a:latin typeface="Calibri"/>
                <a:cs typeface="Calibri"/>
              </a:rPr>
              <a:t>of</a:t>
            </a:r>
            <a:r>
              <a:rPr sz="2150" spc="45" dirty="0">
                <a:latin typeface="Calibri"/>
                <a:cs typeface="Calibri"/>
              </a:rPr>
              <a:t> </a:t>
            </a:r>
            <a:r>
              <a:rPr sz="2150" spc="5" dirty="0">
                <a:latin typeface="Calibri"/>
                <a:cs typeface="Calibri"/>
              </a:rPr>
              <a:t>parts</a:t>
            </a:r>
            <a:r>
              <a:rPr sz="2150" spc="80" dirty="0">
                <a:latin typeface="Calibri"/>
                <a:cs typeface="Calibri"/>
              </a:rPr>
              <a:t> </a:t>
            </a:r>
            <a:r>
              <a:rPr sz="2150" dirty="0">
                <a:latin typeface="Calibri"/>
                <a:cs typeface="Calibri"/>
              </a:rPr>
              <a:t>of</a:t>
            </a:r>
            <a:r>
              <a:rPr sz="2150" spc="45" dirty="0">
                <a:latin typeface="Calibri"/>
                <a:cs typeface="Calibri"/>
              </a:rPr>
              <a:t> </a:t>
            </a:r>
            <a:r>
              <a:rPr sz="2150" spc="15" dirty="0">
                <a:latin typeface="Calibri"/>
                <a:cs typeface="Calibri"/>
              </a:rPr>
              <a:t>an</a:t>
            </a:r>
            <a:r>
              <a:rPr sz="2150" spc="20" dirty="0">
                <a:latin typeface="Calibri"/>
                <a:cs typeface="Calibri"/>
              </a:rPr>
              <a:t> </a:t>
            </a:r>
            <a:r>
              <a:rPr sz="2150" dirty="0">
                <a:latin typeface="Calibri"/>
                <a:cs typeface="Calibri"/>
              </a:rPr>
              <a:t>assembly</a:t>
            </a:r>
            <a:r>
              <a:rPr sz="2150" spc="175" dirty="0">
                <a:latin typeface="Calibri"/>
                <a:cs typeface="Calibri"/>
              </a:rPr>
              <a:t> </a:t>
            </a:r>
            <a:r>
              <a:rPr sz="2150" spc="10" dirty="0">
                <a:latin typeface="Calibri"/>
                <a:cs typeface="Calibri"/>
              </a:rPr>
              <a:t>line</a:t>
            </a:r>
            <a:endParaRPr sz="2150">
              <a:latin typeface="Calibri"/>
              <a:cs typeface="Calibri"/>
            </a:endParaRPr>
          </a:p>
          <a:p>
            <a:pPr marL="699135" lvl="1" indent="-229235">
              <a:lnSpc>
                <a:spcPts val="2330"/>
              </a:lnSpc>
              <a:buFont typeface="Arial MT"/>
              <a:buChar char="•"/>
              <a:tabLst>
                <a:tab pos="698500" algn="l"/>
                <a:tab pos="699135" algn="l"/>
              </a:tabLst>
            </a:pPr>
            <a:r>
              <a:rPr sz="2150" spc="5" dirty="0">
                <a:latin typeface="Calibri"/>
                <a:cs typeface="Calibri"/>
              </a:rPr>
              <a:t>Human</a:t>
            </a:r>
            <a:r>
              <a:rPr sz="2150" spc="70" dirty="0">
                <a:latin typeface="Calibri"/>
                <a:cs typeface="Calibri"/>
              </a:rPr>
              <a:t> </a:t>
            </a:r>
            <a:r>
              <a:rPr sz="2150" spc="-15" dirty="0">
                <a:latin typeface="Calibri"/>
                <a:cs typeface="Calibri"/>
              </a:rPr>
              <a:t>speech</a:t>
            </a:r>
            <a:r>
              <a:rPr sz="2150" spc="215" dirty="0">
                <a:latin typeface="Calibri"/>
                <a:cs typeface="Calibri"/>
              </a:rPr>
              <a:t> </a:t>
            </a:r>
            <a:r>
              <a:rPr sz="2150" spc="5" dirty="0">
                <a:latin typeface="Calibri"/>
                <a:cs typeface="Calibri"/>
              </a:rPr>
              <a:t>recognition</a:t>
            </a:r>
            <a:endParaRPr sz="2150">
              <a:latin typeface="Calibri"/>
              <a:cs typeface="Calibri"/>
            </a:endParaRPr>
          </a:p>
          <a:p>
            <a:pPr marL="699135" lvl="1" indent="-229235">
              <a:lnSpc>
                <a:spcPts val="2365"/>
              </a:lnSpc>
              <a:buFont typeface="Arial MT"/>
              <a:buChar char="•"/>
              <a:tabLst>
                <a:tab pos="698500" algn="l"/>
                <a:tab pos="699135" algn="l"/>
              </a:tabLst>
            </a:pPr>
            <a:r>
              <a:rPr sz="2150" spc="-10" dirty="0">
                <a:latin typeface="Calibri"/>
                <a:cs typeface="Calibri"/>
              </a:rPr>
              <a:t>Character</a:t>
            </a:r>
            <a:r>
              <a:rPr sz="2150" spc="130" dirty="0">
                <a:latin typeface="Calibri"/>
                <a:cs typeface="Calibri"/>
              </a:rPr>
              <a:t> </a:t>
            </a:r>
            <a:r>
              <a:rPr sz="2150" spc="5" dirty="0">
                <a:latin typeface="Calibri"/>
                <a:cs typeface="Calibri"/>
              </a:rPr>
              <a:t>recognition</a:t>
            </a:r>
            <a:endParaRPr sz="2150">
              <a:latin typeface="Calibri"/>
              <a:cs typeface="Calibri"/>
            </a:endParaRPr>
          </a:p>
          <a:p>
            <a:pPr marL="699135" lvl="1" indent="-229235">
              <a:lnSpc>
                <a:spcPts val="2365"/>
              </a:lnSpc>
              <a:buFont typeface="Arial MT"/>
              <a:buChar char="•"/>
              <a:tabLst>
                <a:tab pos="698500" algn="l"/>
                <a:tab pos="699135" algn="l"/>
              </a:tabLst>
            </a:pPr>
            <a:r>
              <a:rPr sz="2150" spc="10" dirty="0">
                <a:latin typeface="Calibri"/>
                <a:cs typeface="Calibri"/>
              </a:rPr>
              <a:t>Automatic</a:t>
            </a:r>
            <a:r>
              <a:rPr sz="2150" spc="15" dirty="0">
                <a:latin typeface="Calibri"/>
                <a:cs typeface="Calibri"/>
              </a:rPr>
              <a:t> </a:t>
            </a:r>
            <a:r>
              <a:rPr sz="2150" dirty="0">
                <a:latin typeface="Calibri"/>
                <a:cs typeface="Calibri"/>
              </a:rPr>
              <a:t>grading</a:t>
            </a:r>
            <a:r>
              <a:rPr sz="2150" spc="60" dirty="0">
                <a:latin typeface="Calibri"/>
                <a:cs typeface="Calibri"/>
              </a:rPr>
              <a:t> </a:t>
            </a:r>
            <a:r>
              <a:rPr sz="2150" dirty="0">
                <a:latin typeface="Calibri"/>
                <a:cs typeface="Calibri"/>
              </a:rPr>
              <a:t>of</a:t>
            </a:r>
            <a:r>
              <a:rPr sz="2150" spc="125" dirty="0">
                <a:latin typeface="Calibri"/>
                <a:cs typeface="Calibri"/>
              </a:rPr>
              <a:t> </a:t>
            </a:r>
            <a:r>
              <a:rPr sz="2150" dirty="0">
                <a:latin typeface="Calibri"/>
                <a:cs typeface="Calibri"/>
              </a:rPr>
              <a:t>plywood,</a:t>
            </a:r>
            <a:r>
              <a:rPr sz="2150" spc="95" dirty="0">
                <a:latin typeface="Calibri"/>
                <a:cs typeface="Calibri"/>
              </a:rPr>
              <a:t> </a:t>
            </a:r>
            <a:r>
              <a:rPr sz="2150" dirty="0">
                <a:latin typeface="Calibri"/>
                <a:cs typeface="Calibri"/>
              </a:rPr>
              <a:t>steel,</a:t>
            </a:r>
            <a:r>
              <a:rPr sz="2150" spc="95" dirty="0">
                <a:latin typeface="Calibri"/>
                <a:cs typeface="Calibri"/>
              </a:rPr>
              <a:t> </a:t>
            </a:r>
            <a:r>
              <a:rPr sz="2150" spc="10" dirty="0">
                <a:latin typeface="Calibri"/>
                <a:cs typeface="Calibri"/>
              </a:rPr>
              <a:t>and</a:t>
            </a:r>
            <a:r>
              <a:rPr sz="2150" spc="20" dirty="0">
                <a:latin typeface="Calibri"/>
                <a:cs typeface="Calibri"/>
              </a:rPr>
              <a:t> </a:t>
            </a:r>
            <a:r>
              <a:rPr sz="2150" spc="-5" dirty="0">
                <a:latin typeface="Calibri"/>
                <a:cs typeface="Calibri"/>
              </a:rPr>
              <a:t>other</a:t>
            </a:r>
            <a:r>
              <a:rPr sz="2150" spc="105" dirty="0">
                <a:latin typeface="Calibri"/>
                <a:cs typeface="Calibri"/>
              </a:rPr>
              <a:t> </a:t>
            </a:r>
            <a:r>
              <a:rPr sz="2150" spc="-15" dirty="0">
                <a:latin typeface="Calibri"/>
                <a:cs typeface="Calibri"/>
              </a:rPr>
              <a:t>sheet</a:t>
            </a:r>
            <a:r>
              <a:rPr sz="2150" spc="210" dirty="0">
                <a:latin typeface="Calibri"/>
                <a:cs typeface="Calibri"/>
              </a:rPr>
              <a:t> </a:t>
            </a:r>
            <a:r>
              <a:rPr sz="2150" spc="5" dirty="0">
                <a:latin typeface="Calibri"/>
                <a:cs typeface="Calibri"/>
              </a:rPr>
              <a:t>material</a:t>
            </a:r>
            <a:endParaRPr sz="2150">
              <a:latin typeface="Calibri"/>
              <a:cs typeface="Calibri"/>
            </a:endParaRPr>
          </a:p>
          <a:p>
            <a:pPr marL="699135" lvl="1" indent="-229235">
              <a:lnSpc>
                <a:spcPts val="2405"/>
              </a:lnSpc>
              <a:buFont typeface="Arial MT"/>
              <a:buChar char="•"/>
              <a:tabLst>
                <a:tab pos="698500" algn="l"/>
                <a:tab pos="699135" algn="l"/>
              </a:tabLst>
            </a:pPr>
            <a:r>
              <a:rPr sz="2150" spc="5" dirty="0">
                <a:latin typeface="Calibri"/>
                <a:cs typeface="Calibri"/>
              </a:rPr>
              <a:t>Identification</a:t>
            </a:r>
            <a:r>
              <a:rPr sz="2150" spc="10" dirty="0">
                <a:latin typeface="Calibri"/>
                <a:cs typeface="Calibri"/>
              </a:rPr>
              <a:t> </a:t>
            </a:r>
            <a:r>
              <a:rPr sz="2150" spc="-5" dirty="0">
                <a:latin typeface="Calibri"/>
                <a:cs typeface="Calibri"/>
              </a:rPr>
              <a:t>of</a:t>
            </a:r>
            <a:r>
              <a:rPr sz="2150" spc="114" dirty="0">
                <a:latin typeface="Calibri"/>
                <a:cs typeface="Calibri"/>
              </a:rPr>
              <a:t> </a:t>
            </a:r>
            <a:r>
              <a:rPr sz="2150" spc="-5" dirty="0">
                <a:latin typeface="Calibri"/>
                <a:cs typeface="Calibri"/>
              </a:rPr>
              <a:t>people</a:t>
            </a:r>
            <a:r>
              <a:rPr sz="2150" spc="65" dirty="0">
                <a:latin typeface="Calibri"/>
                <a:cs typeface="Calibri"/>
              </a:rPr>
              <a:t> </a:t>
            </a:r>
            <a:r>
              <a:rPr sz="2150" dirty="0">
                <a:latin typeface="Calibri"/>
                <a:cs typeface="Calibri"/>
              </a:rPr>
              <a:t>from</a:t>
            </a:r>
            <a:endParaRPr sz="2150">
              <a:latin typeface="Calibri"/>
              <a:cs typeface="Calibri"/>
            </a:endParaRPr>
          </a:p>
          <a:p>
            <a:pPr marL="1156335" lvl="2" indent="-229235">
              <a:lnSpc>
                <a:spcPts val="2110"/>
              </a:lnSpc>
              <a:buFont typeface="Arial MT"/>
              <a:buChar char="•"/>
              <a:tabLst>
                <a:tab pos="1156335" algn="l"/>
                <a:tab pos="1156970" algn="l"/>
              </a:tabLst>
            </a:pPr>
            <a:r>
              <a:rPr sz="1850" spc="10" dirty="0">
                <a:latin typeface="Calibri"/>
                <a:cs typeface="Calibri"/>
              </a:rPr>
              <a:t>finger </a:t>
            </a:r>
            <a:r>
              <a:rPr sz="1850" spc="5" dirty="0">
                <a:latin typeface="Calibri"/>
                <a:cs typeface="Calibri"/>
              </a:rPr>
              <a:t>prints,</a:t>
            </a:r>
            <a:endParaRPr sz="1850">
              <a:latin typeface="Calibri"/>
              <a:cs typeface="Calibri"/>
            </a:endParaRPr>
          </a:p>
          <a:p>
            <a:pPr marL="1156335" lvl="2" indent="-229235">
              <a:lnSpc>
                <a:spcPts val="2105"/>
              </a:lnSpc>
              <a:buFont typeface="Arial MT"/>
              <a:buChar char="•"/>
              <a:tabLst>
                <a:tab pos="1156335" algn="l"/>
                <a:tab pos="1156970" algn="l"/>
              </a:tabLst>
            </a:pPr>
            <a:r>
              <a:rPr sz="1850" spc="5" dirty="0">
                <a:latin typeface="Calibri"/>
                <a:cs typeface="Calibri"/>
              </a:rPr>
              <a:t>hand</a:t>
            </a:r>
            <a:r>
              <a:rPr sz="1850" spc="70" dirty="0">
                <a:latin typeface="Calibri"/>
                <a:cs typeface="Calibri"/>
              </a:rPr>
              <a:t> </a:t>
            </a:r>
            <a:r>
              <a:rPr sz="1850" spc="10" dirty="0">
                <a:latin typeface="Calibri"/>
                <a:cs typeface="Calibri"/>
              </a:rPr>
              <a:t>shape</a:t>
            </a:r>
            <a:r>
              <a:rPr sz="1850" spc="55" dirty="0">
                <a:latin typeface="Calibri"/>
                <a:cs typeface="Calibri"/>
              </a:rPr>
              <a:t> </a:t>
            </a:r>
            <a:r>
              <a:rPr sz="1850" spc="10" dirty="0">
                <a:latin typeface="Calibri"/>
                <a:cs typeface="Calibri"/>
              </a:rPr>
              <a:t>and</a:t>
            </a:r>
            <a:r>
              <a:rPr sz="1850" dirty="0">
                <a:latin typeface="Calibri"/>
                <a:cs typeface="Calibri"/>
              </a:rPr>
              <a:t> </a:t>
            </a:r>
            <a:r>
              <a:rPr sz="1850" spc="-10" dirty="0">
                <a:latin typeface="Calibri"/>
                <a:cs typeface="Calibri"/>
              </a:rPr>
              <a:t>size,</a:t>
            </a:r>
            <a:endParaRPr sz="1850">
              <a:latin typeface="Calibri"/>
              <a:cs typeface="Calibri"/>
            </a:endParaRPr>
          </a:p>
          <a:p>
            <a:pPr marL="1156335" lvl="2" indent="-229235">
              <a:lnSpc>
                <a:spcPts val="2105"/>
              </a:lnSpc>
              <a:buFont typeface="Arial MT"/>
              <a:buChar char="•"/>
              <a:tabLst>
                <a:tab pos="1156335" algn="l"/>
                <a:tab pos="1156970" algn="l"/>
              </a:tabLst>
            </a:pPr>
            <a:r>
              <a:rPr sz="1850" spc="5" dirty="0">
                <a:latin typeface="Calibri"/>
                <a:cs typeface="Calibri"/>
              </a:rPr>
              <a:t>Retinal </a:t>
            </a:r>
            <a:r>
              <a:rPr sz="1850" spc="15" dirty="0">
                <a:latin typeface="Calibri"/>
                <a:cs typeface="Calibri"/>
              </a:rPr>
              <a:t>scans</a:t>
            </a:r>
            <a:endParaRPr sz="1850">
              <a:latin typeface="Calibri"/>
              <a:cs typeface="Calibri"/>
            </a:endParaRPr>
          </a:p>
          <a:p>
            <a:pPr marL="1156335" lvl="2" indent="-229235">
              <a:lnSpc>
                <a:spcPts val="2105"/>
              </a:lnSpc>
              <a:buFont typeface="Arial MT"/>
              <a:buChar char="•"/>
              <a:tabLst>
                <a:tab pos="1156335" algn="l"/>
                <a:tab pos="1156970" algn="l"/>
              </a:tabLst>
            </a:pPr>
            <a:r>
              <a:rPr sz="1850" spc="10" dirty="0">
                <a:latin typeface="Calibri"/>
                <a:cs typeface="Calibri"/>
              </a:rPr>
              <a:t>voice</a:t>
            </a:r>
            <a:r>
              <a:rPr sz="1850" spc="-20" dirty="0">
                <a:latin typeface="Calibri"/>
                <a:cs typeface="Calibri"/>
              </a:rPr>
              <a:t> </a:t>
            </a:r>
            <a:r>
              <a:rPr sz="1850" spc="5" dirty="0">
                <a:latin typeface="Calibri"/>
                <a:cs typeface="Calibri"/>
              </a:rPr>
              <a:t>characteristics,</a:t>
            </a:r>
            <a:endParaRPr sz="1850">
              <a:latin typeface="Calibri"/>
              <a:cs typeface="Calibri"/>
            </a:endParaRPr>
          </a:p>
          <a:p>
            <a:pPr marL="1156335" lvl="2" indent="-229235">
              <a:lnSpc>
                <a:spcPts val="2105"/>
              </a:lnSpc>
              <a:buFont typeface="Arial MT"/>
              <a:buChar char="•"/>
              <a:tabLst>
                <a:tab pos="1156335" algn="l"/>
                <a:tab pos="1156970" algn="l"/>
              </a:tabLst>
            </a:pPr>
            <a:r>
              <a:rPr sz="1850" spc="-15" dirty="0">
                <a:latin typeface="Calibri"/>
                <a:cs typeface="Calibri"/>
              </a:rPr>
              <a:t>Typing</a:t>
            </a:r>
            <a:r>
              <a:rPr sz="1850" spc="95" dirty="0">
                <a:latin typeface="Calibri"/>
                <a:cs typeface="Calibri"/>
              </a:rPr>
              <a:t> </a:t>
            </a:r>
            <a:r>
              <a:rPr sz="1850" spc="-5" dirty="0">
                <a:latin typeface="Calibri"/>
                <a:cs typeface="Calibri"/>
              </a:rPr>
              <a:t>patterns</a:t>
            </a:r>
            <a:r>
              <a:rPr sz="1850" spc="100" dirty="0">
                <a:latin typeface="Calibri"/>
                <a:cs typeface="Calibri"/>
              </a:rPr>
              <a:t> </a:t>
            </a:r>
            <a:r>
              <a:rPr sz="1850" spc="10" dirty="0">
                <a:latin typeface="Calibri"/>
                <a:cs typeface="Calibri"/>
              </a:rPr>
              <a:t>and</a:t>
            </a:r>
            <a:endParaRPr sz="1850">
              <a:latin typeface="Calibri"/>
              <a:cs typeface="Calibri"/>
            </a:endParaRPr>
          </a:p>
          <a:p>
            <a:pPr marL="1156335" lvl="2" indent="-229235">
              <a:lnSpc>
                <a:spcPts val="2030"/>
              </a:lnSpc>
              <a:buFont typeface="Arial MT"/>
              <a:buChar char="•"/>
              <a:tabLst>
                <a:tab pos="1156335" algn="l"/>
                <a:tab pos="1156970" algn="l"/>
              </a:tabLst>
            </a:pPr>
            <a:r>
              <a:rPr sz="1850" spc="5" dirty="0">
                <a:latin typeface="Calibri"/>
                <a:cs typeface="Calibri"/>
              </a:rPr>
              <a:t>handwriting</a:t>
            </a:r>
            <a:endParaRPr sz="1850">
              <a:latin typeface="Calibri"/>
              <a:cs typeface="Calibri"/>
            </a:endParaRPr>
          </a:p>
          <a:p>
            <a:pPr marL="699135" lvl="1" indent="-229235" algn="just">
              <a:lnSpc>
                <a:spcPts val="2320"/>
              </a:lnSpc>
              <a:buFont typeface="Arial MT"/>
              <a:buChar char="•"/>
              <a:tabLst>
                <a:tab pos="699135" algn="l"/>
              </a:tabLst>
            </a:pPr>
            <a:r>
              <a:rPr sz="2150" spc="10" dirty="0">
                <a:latin typeface="Calibri"/>
                <a:cs typeface="Calibri"/>
              </a:rPr>
              <a:t>Automatic</a:t>
            </a:r>
            <a:r>
              <a:rPr sz="2150" spc="20" dirty="0">
                <a:latin typeface="Calibri"/>
                <a:cs typeface="Calibri"/>
              </a:rPr>
              <a:t> </a:t>
            </a:r>
            <a:r>
              <a:rPr sz="2150" dirty="0">
                <a:latin typeface="Calibri"/>
                <a:cs typeface="Calibri"/>
              </a:rPr>
              <a:t>inspection</a:t>
            </a:r>
            <a:r>
              <a:rPr sz="2150" spc="170" dirty="0">
                <a:latin typeface="Calibri"/>
                <a:cs typeface="Calibri"/>
              </a:rPr>
              <a:t> </a:t>
            </a:r>
            <a:r>
              <a:rPr sz="2150" spc="-5" dirty="0">
                <a:latin typeface="Calibri"/>
                <a:cs typeface="Calibri"/>
              </a:rPr>
              <a:t>of</a:t>
            </a:r>
            <a:r>
              <a:rPr sz="2150" spc="45" dirty="0">
                <a:latin typeface="Calibri"/>
                <a:cs typeface="Calibri"/>
              </a:rPr>
              <a:t> </a:t>
            </a:r>
            <a:r>
              <a:rPr sz="2150" dirty="0">
                <a:latin typeface="Calibri"/>
                <a:cs typeface="Calibri"/>
              </a:rPr>
              <a:t>printed</a:t>
            </a:r>
            <a:r>
              <a:rPr sz="2150" spc="95" dirty="0">
                <a:latin typeface="Calibri"/>
                <a:cs typeface="Calibri"/>
              </a:rPr>
              <a:t> </a:t>
            </a:r>
            <a:r>
              <a:rPr sz="2150" spc="5" dirty="0">
                <a:latin typeface="Calibri"/>
                <a:cs typeface="Calibri"/>
              </a:rPr>
              <a:t>circuits</a:t>
            </a:r>
            <a:r>
              <a:rPr sz="2150" spc="15" dirty="0">
                <a:latin typeface="Calibri"/>
                <a:cs typeface="Calibri"/>
              </a:rPr>
              <a:t> </a:t>
            </a:r>
            <a:r>
              <a:rPr sz="2150" spc="5" dirty="0">
                <a:latin typeface="Calibri"/>
                <a:cs typeface="Calibri"/>
              </a:rPr>
              <a:t>and</a:t>
            </a:r>
            <a:r>
              <a:rPr sz="2150" spc="25" dirty="0">
                <a:latin typeface="Calibri"/>
                <a:cs typeface="Calibri"/>
              </a:rPr>
              <a:t> </a:t>
            </a:r>
            <a:r>
              <a:rPr sz="2150" dirty="0">
                <a:latin typeface="Calibri"/>
                <a:cs typeface="Calibri"/>
              </a:rPr>
              <a:t>printed</a:t>
            </a:r>
            <a:r>
              <a:rPr sz="2150" spc="20" dirty="0">
                <a:latin typeface="Calibri"/>
                <a:cs typeface="Calibri"/>
              </a:rPr>
              <a:t> </a:t>
            </a:r>
            <a:r>
              <a:rPr sz="2150" spc="-10" dirty="0">
                <a:latin typeface="Calibri"/>
                <a:cs typeface="Calibri"/>
              </a:rPr>
              <a:t>characters</a:t>
            </a:r>
            <a:endParaRPr sz="2150">
              <a:latin typeface="Calibri"/>
              <a:cs typeface="Calibri"/>
            </a:endParaRPr>
          </a:p>
          <a:p>
            <a:pPr marL="699135" marR="589915" lvl="1" indent="-229235" algn="just">
              <a:lnSpc>
                <a:spcPct val="72800"/>
              </a:lnSpc>
              <a:spcBef>
                <a:spcPts val="575"/>
              </a:spcBef>
              <a:buFont typeface="Arial MT"/>
              <a:buChar char="•"/>
              <a:tabLst>
                <a:tab pos="699135" algn="l"/>
              </a:tabLst>
            </a:pPr>
            <a:r>
              <a:rPr sz="2150" spc="10" dirty="0">
                <a:latin typeface="Calibri"/>
                <a:cs typeface="Calibri"/>
              </a:rPr>
              <a:t>Automatic analysis </a:t>
            </a:r>
            <a:r>
              <a:rPr sz="2150" dirty="0">
                <a:latin typeface="Calibri"/>
                <a:cs typeface="Calibri"/>
              </a:rPr>
              <a:t>of </a:t>
            </a:r>
            <a:r>
              <a:rPr sz="2150" spc="10" dirty="0">
                <a:latin typeface="Calibri"/>
                <a:cs typeface="Calibri"/>
              </a:rPr>
              <a:t>satellite </a:t>
            </a:r>
            <a:r>
              <a:rPr sz="2150" dirty="0">
                <a:latin typeface="Calibri"/>
                <a:cs typeface="Calibri"/>
              </a:rPr>
              <a:t>picture </a:t>
            </a:r>
            <a:r>
              <a:rPr sz="2150" spc="20" dirty="0">
                <a:latin typeface="Calibri"/>
                <a:cs typeface="Calibri"/>
              </a:rPr>
              <a:t>to </a:t>
            </a:r>
            <a:r>
              <a:rPr sz="2150" dirty="0">
                <a:latin typeface="Calibri"/>
                <a:cs typeface="Calibri"/>
              </a:rPr>
              <a:t>determine </a:t>
            </a:r>
            <a:r>
              <a:rPr sz="2150" spc="10" dirty="0">
                <a:latin typeface="Calibri"/>
                <a:cs typeface="Calibri"/>
              </a:rPr>
              <a:t>the </a:t>
            </a:r>
            <a:r>
              <a:rPr sz="2150" spc="5" dirty="0">
                <a:latin typeface="Calibri"/>
                <a:cs typeface="Calibri"/>
              </a:rPr>
              <a:t>type </a:t>
            </a:r>
            <a:r>
              <a:rPr sz="2150" spc="10" dirty="0">
                <a:latin typeface="Calibri"/>
                <a:cs typeface="Calibri"/>
              </a:rPr>
              <a:t>and </a:t>
            </a:r>
            <a:r>
              <a:rPr sz="2150" spc="5" dirty="0">
                <a:latin typeface="Calibri"/>
                <a:cs typeface="Calibri"/>
              </a:rPr>
              <a:t>condition </a:t>
            </a:r>
            <a:r>
              <a:rPr sz="2150" dirty="0">
                <a:latin typeface="Calibri"/>
                <a:cs typeface="Calibri"/>
              </a:rPr>
              <a:t>of </a:t>
            </a:r>
            <a:r>
              <a:rPr sz="2150" spc="5" dirty="0">
                <a:latin typeface="Calibri"/>
                <a:cs typeface="Calibri"/>
              </a:rPr>
              <a:t> </a:t>
            </a:r>
            <a:r>
              <a:rPr sz="2150" dirty="0">
                <a:latin typeface="Calibri"/>
                <a:cs typeface="Calibri"/>
              </a:rPr>
              <a:t>agricultural </a:t>
            </a:r>
            <a:r>
              <a:rPr sz="2150" spc="-10" dirty="0">
                <a:latin typeface="Calibri"/>
                <a:cs typeface="Calibri"/>
              </a:rPr>
              <a:t>crops, </a:t>
            </a:r>
            <a:r>
              <a:rPr sz="2150" spc="5" dirty="0">
                <a:latin typeface="Calibri"/>
                <a:cs typeface="Calibri"/>
              </a:rPr>
              <a:t>weather </a:t>
            </a:r>
            <a:r>
              <a:rPr sz="2150" dirty="0">
                <a:latin typeface="Calibri"/>
                <a:cs typeface="Calibri"/>
              </a:rPr>
              <a:t>conditions, </a:t>
            </a:r>
            <a:r>
              <a:rPr sz="2150" spc="-5" dirty="0">
                <a:latin typeface="Calibri"/>
                <a:cs typeface="Calibri"/>
              </a:rPr>
              <a:t>snow </a:t>
            </a:r>
            <a:r>
              <a:rPr sz="2150" spc="10" dirty="0">
                <a:latin typeface="Calibri"/>
                <a:cs typeface="Calibri"/>
              </a:rPr>
              <a:t>and water </a:t>
            </a:r>
            <a:r>
              <a:rPr sz="2150" spc="-10" dirty="0">
                <a:latin typeface="Calibri"/>
                <a:cs typeface="Calibri"/>
              </a:rPr>
              <a:t>reserves </a:t>
            </a:r>
            <a:r>
              <a:rPr sz="2150" spc="10" dirty="0">
                <a:latin typeface="Calibri"/>
                <a:cs typeface="Calibri"/>
              </a:rPr>
              <a:t>and </a:t>
            </a:r>
            <a:r>
              <a:rPr sz="2150" spc="-10" dirty="0">
                <a:latin typeface="Calibri"/>
                <a:cs typeface="Calibri"/>
              </a:rPr>
              <a:t>mineral </a:t>
            </a:r>
            <a:r>
              <a:rPr sz="2150" spc="-5" dirty="0">
                <a:latin typeface="Calibri"/>
                <a:cs typeface="Calibri"/>
              </a:rPr>
              <a:t> </a:t>
            </a:r>
            <a:r>
              <a:rPr sz="2150" spc="-10" dirty="0">
                <a:latin typeface="Calibri"/>
                <a:cs typeface="Calibri"/>
              </a:rPr>
              <a:t>prospects.</a:t>
            </a:r>
            <a:endParaRPr sz="2150">
              <a:latin typeface="Calibri"/>
              <a:cs typeface="Calibri"/>
            </a:endParaRPr>
          </a:p>
          <a:p>
            <a:pPr marL="699135" lvl="1" indent="-229235" algn="just">
              <a:lnSpc>
                <a:spcPts val="2330"/>
              </a:lnSpc>
              <a:buFont typeface="Arial MT"/>
              <a:buChar char="•"/>
              <a:tabLst>
                <a:tab pos="699135" algn="l"/>
              </a:tabLst>
            </a:pPr>
            <a:r>
              <a:rPr sz="2150" spc="5" dirty="0">
                <a:latin typeface="Calibri"/>
                <a:cs typeface="Calibri"/>
              </a:rPr>
              <a:t>Classification</a:t>
            </a:r>
            <a:r>
              <a:rPr sz="2150" spc="15" dirty="0">
                <a:latin typeface="Calibri"/>
                <a:cs typeface="Calibri"/>
              </a:rPr>
              <a:t> </a:t>
            </a:r>
            <a:r>
              <a:rPr sz="2150" spc="5" dirty="0">
                <a:latin typeface="Calibri"/>
                <a:cs typeface="Calibri"/>
              </a:rPr>
              <a:t>and</a:t>
            </a:r>
            <a:r>
              <a:rPr sz="2150" spc="90" dirty="0">
                <a:latin typeface="Calibri"/>
                <a:cs typeface="Calibri"/>
              </a:rPr>
              <a:t> </a:t>
            </a:r>
            <a:r>
              <a:rPr sz="2150" spc="5" dirty="0">
                <a:latin typeface="Calibri"/>
                <a:cs typeface="Calibri"/>
              </a:rPr>
              <a:t>analysis</a:t>
            </a:r>
            <a:r>
              <a:rPr sz="2150" spc="10" dirty="0">
                <a:latin typeface="Calibri"/>
                <a:cs typeface="Calibri"/>
              </a:rPr>
              <a:t> </a:t>
            </a:r>
            <a:r>
              <a:rPr sz="2150" spc="20" dirty="0">
                <a:latin typeface="Calibri"/>
                <a:cs typeface="Calibri"/>
              </a:rPr>
              <a:t>in</a:t>
            </a:r>
            <a:r>
              <a:rPr sz="2150" spc="40" dirty="0">
                <a:latin typeface="Calibri"/>
                <a:cs typeface="Calibri"/>
              </a:rPr>
              <a:t> </a:t>
            </a:r>
            <a:r>
              <a:rPr sz="2150" dirty="0">
                <a:latin typeface="Calibri"/>
                <a:cs typeface="Calibri"/>
              </a:rPr>
              <a:t>medical</a:t>
            </a:r>
            <a:r>
              <a:rPr sz="2150" spc="60" dirty="0">
                <a:latin typeface="Calibri"/>
                <a:cs typeface="Calibri"/>
              </a:rPr>
              <a:t> </a:t>
            </a:r>
            <a:r>
              <a:rPr sz="2150" spc="5" dirty="0">
                <a:latin typeface="Calibri"/>
                <a:cs typeface="Calibri"/>
              </a:rPr>
              <a:t>images. </a:t>
            </a:r>
            <a:r>
              <a:rPr sz="2150" spc="114" dirty="0">
                <a:latin typeface="Calibri"/>
                <a:cs typeface="Calibri"/>
              </a:rPr>
              <a:t> </a:t>
            </a:r>
            <a:r>
              <a:rPr sz="2150" spc="5" dirty="0">
                <a:latin typeface="Calibri"/>
                <a:cs typeface="Calibri"/>
              </a:rPr>
              <a:t>:</a:t>
            </a:r>
            <a:r>
              <a:rPr sz="2150" spc="-20" dirty="0">
                <a:latin typeface="Calibri"/>
                <a:cs typeface="Calibri"/>
              </a:rPr>
              <a:t> </a:t>
            </a:r>
            <a:r>
              <a:rPr sz="2150" spc="15" dirty="0">
                <a:latin typeface="Calibri"/>
                <a:cs typeface="Calibri"/>
              </a:rPr>
              <a:t>to </a:t>
            </a:r>
            <a:r>
              <a:rPr sz="2150" spc="-5" dirty="0">
                <a:latin typeface="Calibri"/>
                <a:cs typeface="Calibri"/>
              </a:rPr>
              <a:t>detect</a:t>
            </a:r>
            <a:r>
              <a:rPr sz="2150" spc="130" dirty="0">
                <a:latin typeface="Calibri"/>
                <a:cs typeface="Calibri"/>
              </a:rPr>
              <a:t> </a:t>
            </a:r>
            <a:r>
              <a:rPr sz="2150" spc="10" dirty="0">
                <a:latin typeface="Calibri"/>
                <a:cs typeface="Calibri"/>
              </a:rPr>
              <a:t>a</a:t>
            </a:r>
            <a:r>
              <a:rPr sz="2150" spc="-35" dirty="0">
                <a:latin typeface="Calibri"/>
                <a:cs typeface="Calibri"/>
              </a:rPr>
              <a:t> </a:t>
            </a:r>
            <a:r>
              <a:rPr sz="2150" spc="-5" dirty="0">
                <a:latin typeface="Calibri"/>
                <a:cs typeface="Calibri"/>
              </a:rPr>
              <a:t>disease</a:t>
            </a:r>
            <a:endParaRPr sz="215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5391" y="115252"/>
            <a:ext cx="3283585" cy="758190"/>
          </a:xfrm>
          <a:prstGeom prst="rect">
            <a:avLst/>
          </a:prstGeom>
        </p:spPr>
        <p:txBody>
          <a:bodyPr vert="horz" wrap="square" lIns="0" tIns="13335" rIns="0" bIns="0" rtlCol="0">
            <a:spAutoFit/>
          </a:bodyPr>
          <a:lstStyle/>
          <a:p>
            <a:pPr marL="12700">
              <a:lnSpc>
                <a:spcPct val="100000"/>
              </a:lnSpc>
              <a:spcBef>
                <a:spcPts val="105"/>
              </a:spcBef>
            </a:pPr>
            <a:r>
              <a:rPr sz="4800" spc="-40" dirty="0">
                <a:latin typeface="Calibri Light"/>
                <a:cs typeface="Calibri Light"/>
              </a:rPr>
              <a:t>Permutations</a:t>
            </a:r>
            <a:endParaRPr sz="4800">
              <a:latin typeface="Calibri Light"/>
              <a:cs typeface="Calibri Light"/>
            </a:endParaRPr>
          </a:p>
        </p:txBody>
      </p:sp>
      <p:grpSp>
        <p:nvGrpSpPr>
          <p:cNvPr id="3" name="object 3"/>
          <p:cNvGrpSpPr/>
          <p:nvPr/>
        </p:nvGrpSpPr>
        <p:grpSpPr>
          <a:xfrm>
            <a:off x="2028888" y="1362011"/>
            <a:ext cx="8277225" cy="2847975"/>
            <a:chOff x="2028888" y="1362011"/>
            <a:chExt cx="8277225" cy="2847975"/>
          </a:xfrm>
        </p:grpSpPr>
        <p:sp>
          <p:nvSpPr>
            <p:cNvPr id="4" name="object 4"/>
            <p:cNvSpPr/>
            <p:nvPr/>
          </p:nvSpPr>
          <p:spPr>
            <a:xfrm>
              <a:off x="2043176" y="1376298"/>
              <a:ext cx="8248650" cy="2819400"/>
            </a:xfrm>
            <a:custGeom>
              <a:avLst/>
              <a:gdLst/>
              <a:ahLst/>
              <a:cxnLst/>
              <a:rect l="l" t="t" r="r" b="b"/>
              <a:pathLst>
                <a:path w="8248650" h="2819400">
                  <a:moveTo>
                    <a:pt x="8248650" y="0"/>
                  </a:moveTo>
                  <a:lnTo>
                    <a:pt x="0" y="0"/>
                  </a:lnTo>
                  <a:lnTo>
                    <a:pt x="0" y="376301"/>
                  </a:lnTo>
                  <a:lnTo>
                    <a:pt x="0" y="452501"/>
                  </a:lnTo>
                  <a:lnTo>
                    <a:pt x="0" y="2819400"/>
                  </a:lnTo>
                  <a:lnTo>
                    <a:pt x="8248650" y="2819400"/>
                  </a:lnTo>
                  <a:lnTo>
                    <a:pt x="8248650" y="452501"/>
                  </a:lnTo>
                  <a:lnTo>
                    <a:pt x="8248650" y="376301"/>
                  </a:lnTo>
                  <a:lnTo>
                    <a:pt x="8248650" y="0"/>
                  </a:lnTo>
                  <a:close/>
                </a:path>
              </a:pathLst>
            </a:custGeom>
            <a:solidFill>
              <a:srgbClr val="F4EBC5"/>
            </a:solidFill>
          </p:spPr>
          <p:txBody>
            <a:bodyPr wrap="square" lIns="0" tIns="0" rIns="0" bIns="0" rtlCol="0"/>
            <a:lstStyle/>
            <a:p>
              <a:endParaRPr/>
            </a:p>
          </p:txBody>
        </p:sp>
        <p:sp>
          <p:nvSpPr>
            <p:cNvPr id="5" name="object 5"/>
            <p:cNvSpPr/>
            <p:nvPr/>
          </p:nvSpPr>
          <p:spPr>
            <a:xfrm>
              <a:off x="2043176" y="1376299"/>
              <a:ext cx="8248650" cy="2819400"/>
            </a:xfrm>
            <a:custGeom>
              <a:avLst/>
              <a:gdLst/>
              <a:ahLst/>
              <a:cxnLst/>
              <a:rect l="l" t="t" r="r" b="b"/>
              <a:pathLst>
                <a:path w="8248650" h="2819400">
                  <a:moveTo>
                    <a:pt x="0" y="2819400"/>
                  </a:moveTo>
                  <a:lnTo>
                    <a:pt x="8248650" y="2819400"/>
                  </a:lnTo>
                  <a:lnTo>
                    <a:pt x="8248650" y="0"/>
                  </a:lnTo>
                  <a:lnTo>
                    <a:pt x="0" y="0"/>
                  </a:lnTo>
                  <a:lnTo>
                    <a:pt x="0" y="2819400"/>
                  </a:lnTo>
                  <a:close/>
                </a:path>
              </a:pathLst>
            </a:custGeom>
            <a:ln w="28575">
              <a:solidFill>
                <a:srgbClr val="CC0066"/>
              </a:solidFill>
            </a:ln>
          </p:spPr>
          <p:txBody>
            <a:bodyPr wrap="square" lIns="0" tIns="0" rIns="0" bIns="0" rtlCol="0"/>
            <a:lstStyle/>
            <a:p>
              <a:endParaRPr/>
            </a:p>
          </p:txBody>
        </p:sp>
      </p:grpSp>
      <p:sp>
        <p:nvSpPr>
          <p:cNvPr id="6" name="object 6"/>
          <p:cNvSpPr txBox="1"/>
          <p:nvPr/>
        </p:nvSpPr>
        <p:spPr>
          <a:xfrm>
            <a:off x="2121280" y="1340167"/>
            <a:ext cx="6329045" cy="840105"/>
          </a:xfrm>
          <a:prstGeom prst="rect">
            <a:avLst/>
          </a:prstGeom>
        </p:spPr>
        <p:txBody>
          <a:bodyPr vert="horz" wrap="square" lIns="0" tIns="15875" rIns="0" bIns="0" rtlCol="0">
            <a:spAutoFit/>
          </a:bodyPr>
          <a:lstStyle/>
          <a:p>
            <a:pPr marL="241300" indent="-229235">
              <a:lnSpc>
                <a:spcPts val="3190"/>
              </a:lnSpc>
              <a:spcBef>
                <a:spcPts val="125"/>
              </a:spcBef>
              <a:buFont typeface="Arial MT"/>
              <a:buChar char="•"/>
              <a:tabLst>
                <a:tab pos="241935" algn="l"/>
              </a:tabLst>
            </a:pPr>
            <a:r>
              <a:rPr sz="2750" spc="-5" dirty="0">
                <a:latin typeface="Calibri"/>
                <a:cs typeface="Calibri"/>
              </a:rPr>
              <a:t>The</a:t>
            </a:r>
            <a:r>
              <a:rPr sz="2750" spc="80" dirty="0">
                <a:latin typeface="Calibri"/>
                <a:cs typeface="Calibri"/>
              </a:rPr>
              <a:t> </a:t>
            </a:r>
            <a:r>
              <a:rPr sz="2750" spc="-5" dirty="0">
                <a:latin typeface="Calibri"/>
                <a:cs typeface="Calibri"/>
              </a:rPr>
              <a:t>number</a:t>
            </a:r>
            <a:r>
              <a:rPr sz="2750" spc="200" dirty="0">
                <a:latin typeface="Calibri"/>
                <a:cs typeface="Calibri"/>
              </a:rPr>
              <a:t> </a:t>
            </a:r>
            <a:r>
              <a:rPr sz="2750" spc="25" dirty="0">
                <a:latin typeface="Calibri"/>
                <a:cs typeface="Calibri"/>
              </a:rPr>
              <a:t>of</a:t>
            </a:r>
            <a:r>
              <a:rPr sz="2750" spc="-50" dirty="0">
                <a:latin typeface="Calibri"/>
                <a:cs typeface="Calibri"/>
              </a:rPr>
              <a:t> </a:t>
            </a:r>
            <a:r>
              <a:rPr sz="2750" spc="-10" dirty="0">
                <a:latin typeface="Calibri"/>
                <a:cs typeface="Calibri"/>
              </a:rPr>
              <a:t>ways</a:t>
            </a:r>
            <a:r>
              <a:rPr sz="2750" spc="5" dirty="0">
                <a:latin typeface="Calibri"/>
                <a:cs typeface="Calibri"/>
              </a:rPr>
              <a:t> </a:t>
            </a:r>
            <a:r>
              <a:rPr sz="2750" spc="25" dirty="0">
                <a:latin typeface="Calibri"/>
                <a:cs typeface="Calibri"/>
              </a:rPr>
              <a:t>you</a:t>
            </a:r>
            <a:r>
              <a:rPr sz="2750" spc="-65" dirty="0">
                <a:latin typeface="Calibri"/>
                <a:cs typeface="Calibri"/>
              </a:rPr>
              <a:t> </a:t>
            </a:r>
            <a:r>
              <a:rPr sz="2750" spc="20" dirty="0">
                <a:latin typeface="Calibri"/>
                <a:cs typeface="Calibri"/>
              </a:rPr>
              <a:t>can</a:t>
            </a:r>
            <a:r>
              <a:rPr sz="2750" spc="10" dirty="0">
                <a:latin typeface="Calibri"/>
                <a:cs typeface="Calibri"/>
              </a:rPr>
              <a:t> </a:t>
            </a:r>
            <a:r>
              <a:rPr sz="2750" spc="-5" dirty="0">
                <a:latin typeface="Calibri"/>
                <a:cs typeface="Calibri"/>
              </a:rPr>
              <a:t>arrange</a:t>
            </a:r>
            <a:endParaRPr sz="2750">
              <a:latin typeface="Calibri"/>
              <a:cs typeface="Calibri"/>
            </a:endParaRPr>
          </a:p>
          <a:p>
            <a:pPr marL="88265">
              <a:lnSpc>
                <a:spcPts val="3190"/>
              </a:lnSpc>
            </a:pPr>
            <a:r>
              <a:rPr sz="2750" b="1" i="1" spc="15" dirty="0">
                <a:solidFill>
                  <a:srgbClr val="CC0066"/>
                </a:solidFill>
                <a:latin typeface="Calibri"/>
                <a:cs typeface="Calibri"/>
              </a:rPr>
              <a:t>n</a:t>
            </a:r>
            <a:r>
              <a:rPr sz="2750" b="1" i="1" spc="85" dirty="0">
                <a:solidFill>
                  <a:srgbClr val="CC0066"/>
                </a:solidFill>
                <a:latin typeface="Calibri"/>
                <a:cs typeface="Calibri"/>
              </a:rPr>
              <a:t> </a:t>
            </a:r>
            <a:r>
              <a:rPr sz="2750" spc="-15" dirty="0">
                <a:latin typeface="Calibri"/>
                <a:cs typeface="Calibri"/>
              </a:rPr>
              <a:t>distinct</a:t>
            </a:r>
            <a:r>
              <a:rPr sz="2750" spc="240" dirty="0">
                <a:latin typeface="Calibri"/>
                <a:cs typeface="Calibri"/>
              </a:rPr>
              <a:t> </a:t>
            </a:r>
            <a:r>
              <a:rPr sz="2750" dirty="0">
                <a:latin typeface="Calibri"/>
                <a:cs typeface="Calibri"/>
              </a:rPr>
              <a:t>objects,</a:t>
            </a:r>
            <a:r>
              <a:rPr sz="2750" spc="105" dirty="0">
                <a:latin typeface="Calibri"/>
                <a:cs typeface="Calibri"/>
              </a:rPr>
              <a:t> </a:t>
            </a:r>
            <a:r>
              <a:rPr sz="2750" spc="-5" dirty="0">
                <a:latin typeface="Calibri"/>
                <a:cs typeface="Calibri"/>
              </a:rPr>
              <a:t>taking</a:t>
            </a:r>
            <a:r>
              <a:rPr sz="2750" spc="85" dirty="0">
                <a:latin typeface="Calibri"/>
                <a:cs typeface="Calibri"/>
              </a:rPr>
              <a:t> </a:t>
            </a:r>
            <a:r>
              <a:rPr sz="2750" spc="-15" dirty="0">
                <a:latin typeface="Calibri"/>
                <a:cs typeface="Calibri"/>
              </a:rPr>
              <a:t>them</a:t>
            </a:r>
            <a:r>
              <a:rPr sz="2750" spc="180" dirty="0">
                <a:latin typeface="Calibri"/>
                <a:cs typeface="Calibri"/>
              </a:rPr>
              <a:t> </a:t>
            </a:r>
            <a:r>
              <a:rPr sz="2750" b="1" i="1" spc="10" dirty="0">
                <a:solidFill>
                  <a:srgbClr val="CC0066"/>
                </a:solidFill>
                <a:latin typeface="Calibri"/>
                <a:cs typeface="Calibri"/>
              </a:rPr>
              <a:t>r</a:t>
            </a:r>
            <a:r>
              <a:rPr sz="2750" b="1" i="1" spc="45" dirty="0">
                <a:solidFill>
                  <a:srgbClr val="CC0066"/>
                </a:solidFill>
                <a:latin typeface="Calibri"/>
                <a:cs typeface="Calibri"/>
              </a:rPr>
              <a:t> </a:t>
            </a:r>
            <a:r>
              <a:rPr sz="2750" spc="15" dirty="0">
                <a:latin typeface="Calibri"/>
                <a:cs typeface="Calibri"/>
              </a:rPr>
              <a:t>at</a:t>
            </a:r>
            <a:r>
              <a:rPr sz="2750" spc="-55" dirty="0">
                <a:latin typeface="Calibri"/>
                <a:cs typeface="Calibri"/>
              </a:rPr>
              <a:t> </a:t>
            </a:r>
            <a:r>
              <a:rPr sz="2750" spc="10" dirty="0">
                <a:latin typeface="Calibri"/>
                <a:cs typeface="Calibri"/>
              </a:rPr>
              <a:t>a</a:t>
            </a:r>
            <a:r>
              <a:rPr sz="2750" spc="60" dirty="0">
                <a:latin typeface="Calibri"/>
                <a:cs typeface="Calibri"/>
              </a:rPr>
              <a:t> </a:t>
            </a:r>
            <a:r>
              <a:rPr sz="2750" dirty="0">
                <a:latin typeface="Calibri"/>
                <a:cs typeface="Calibri"/>
              </a:rPr>
              <a:t>time</a:t>
            </a:r>
            <a:r>
              <a:rPr sz="2750" spc="90" dirty="0">
                <a:latin typeface="Calibri"/>
                <a:cs typeface="Calibri"/>
              </a:rPr>
              <a:t> </a:t>
            </a:r>
            <a:r>
              <a:rPr sz="2750" spc="-15" dirty="0">
                <a:latin typeface="Calibri"/>
                <a:cs typeface="Calibri"/>
              </a:rPr>
              <a:t>is</a:t>
            </a:r>
            <a:endParaRPr sz="2750">
              <a:latin typeface="Calibri"/>
              <a:cs typeface="Calibri"/>
            </a:endParaRPr>
          </a:p>
        </p:txBody>
      </p:sp>
      <p:pic>
        <p:nvPicPr>
          <p:cNvPr id="7" name="object 7"/>
          <p:cNvPicPr/>
          <p:nvPr/>
        </p:nvPicPr>
        <p:blipFill>
          <a:blip r:embed="rId2" cstate="print"/>
          <a:stretch>
            <a:fillRect/>
          </a:stretch>
        </p:blipFill>
        <p:spPr>
          <a:xfrm>
            <a:off x="2704471" y="4446878"/>
            <a:ext cx="1320741" cy="331413"/>
          </a:xfrm>
          <a:prstGeom prst="rect">
            <a:avLst/>
          </a:prstGeom>
        </p:spPr>
      </p:pic>
      <p:sp>
        <p:nvSpPr>
          <p:cNvPr id="8" name="object 8"/>
          <p:cNvSpPr/>
          <p:nvPr/>
        </p:nvSpPr>
        <p:spPr>
          <a:xfrm>
            <a:off x="3878851" y="2984088"/>
            <a:ext cx="1130300" cy="0"/>
          </a:xfrm>
          <a:custGeom>
            <a:avLst/>
            <a:gdLst/>
            <a:ahLst/>
            <a:cxnLst/>
            <a:rect l="l" t="t" r="r" b="b"/>
            <a:pathLst>
              <a:path w="1130300">
                <a:moveTo>
                  <a:pt x="0" y="0"/>
                </a:moveTo>
                <a:lnTo>
                  <a:pt x="1130189" y="0"/>
                </a:lnTo>
              </a:path>
            </a:pathLst>
          </a:custGeom>
          <a:ln w="15929">
            <a:solidFill>
              <a:srgbClr val="000000"/>
            </a:solidFill>
          </a:ln>
        </p:spPr>
        <p:txBody>
          <a:bodyPr wrap="square" lIns="0" tIns="0" rIns="0" bIns="0" rtlCol="0"/>
          <a:lstStyle/>
          <a:p>
            <a:endParaRPr/>
          </a:p>
        </p:txBody>
      </p:sp>
      <p:sp>
        <p:nvSpPr>
          <p:cNvPr id="9" name="object 9"/>
          <p:cNvSpPr txBox="1"/>
          <p:nvPr/>
        </p:nvSpPr>
        <p:spPr>
          <a:xfrm>
            <a:off x="2671826" y="3575771"/>
            <a:ext cx="6975475" cy="1634489"/>
          </a:xfrm>
          <a:prstGeom prst="rect">
            <a:avLst/>
          </a:prstGeom>
        </p:spPr>
        <p:txBody>
          <a:bodyPr vert="horz" wrap="square" lIns="0" tIns="15240" rIns="0" bIns="0" rtlCol="0">
            <a:spAutoFit/>
          </a:bodyPr>
          <a:lstStyle/>
          <a:p>
            <a:pPr marL="365125">
              <a:lnSpc>
                <a:spcPct val="100000"/>
              </a:lnSpc>
              <a:spcBef>
                <a:spcPts val="120"/>
              </a:spcBef>
            </a:pPr>
            <a:r>
              <a:rPr sz="3100" spc="-200" dirty="0">
                <a:latin typeface="Times New Roman"/>
                <a:cs typeface="Times New Roman"/>
              </a:rPr>
              <a:t>w</a:t>
            </a:r>
            <a:r>
              <a:rPr sz="3100" spc="-65" dirty="0">
                <a:latin typeface="Times New Roman"/>
                <a:cs typeface="Times New Roman"/>
              </a:rPr>
              <a:t>h</a:t>
            </a:r>
            <a:r>
              <a:rPr sz="3100" spc="105" dirty="0">
                <a:latin typeface="Times New Roman"/>
                <a:cs typeface="Times New Roman"/>
              </a:rPr>
              <a:t>e</a:t>
            </a:r>
            <a:r>
              <a:rPr sz="3100" spc="70" dirty="0">
                <a:latin typeface="Times New Roman"/>
                <a:cs typeface="Times New Roman"/>
              </a:rPr>
              <a:t>r</a:t>
            </a:r>
            <a:r>
              <a:rPr sz="3100" spc="35" dirty="0">
                <a:latin typeface="Times New Roman"/>
                <a:cs typeface="Times New Roman"/>
              </a:rPr>
              <a:t>e</a:t>
            </a:r>
            <a:r>
              <a:rPr sz="3100" spc="-135" dirty="0">
                <a:latin typeface="Times New Roman"/>
                <a:cs typeface="Times New Roman"/>
              </a:rPr>
              <a:t> </a:t>
            </a:r>
            <a:r>
              <a:rPr sz="3100" i="1" spc="-185" dirty="0">
                <a:latin typeface="Times New Roman"/>
                <a:cs typeface="Times New Roman"/>
              </a:rPr>
              <a:t>n</a:t>
            </a:r>
            <a:r>
              <a:rPr sz="3100" spc="80" dirty="0">
                <a:latin typeface="Times New Roman"/>
                <a:cs typeface="Times New Roman"/>
              </a:rPr>
              <a:t>!</a:t>
            </a:r>
            <a:r>
              <a:rPr sz="3100" spc="40" dirty="0">
                <a:latin typeface="Symbol"/>
                <a:cs typeface="Symbol"/>
              </a:rPr>
              <a:t></a:t>
            </a:r>
            <a:r>
              <a:rPr sz="3100" spc="-90" dirty="0">
                <a:latin typeface="Times New Roman"/>
                <a:cs typeface="Times New Roman"/>
              </a:rPr>
              <a:t> </a:t>
            </a:r>
            <a:r>
              <a:rPr sz="3100" i="1" spc="55" dirty="0">
                <a:latin typeface="Times New Roman"/>
                <a:cs typeface="Times New Roman"/>
              </a:rPr>
              <a:t>n</a:t>
            </a:r>
            <a:r>
              <a:rPr sz="3100" spc="80" dirty="0">
                <a:latin typeface="Times New Roman"/>
                <a:cs typeface="Times New Roman"/>
              </a:rPr>
              <a:t>(</a:t>
            </a:r>
            <a:r>
              <a:rPr sz="3100" i="1" spc="40" dirty="0">
                <a:latin typeface="Times New Roman"/>
                <a:cs typeface="Times New Roman"/>
              </a:rPr>
              <a:t>n</a:t>
            </a:r>
            <a:r>
              <a:rPr sz="3100" i="1" spc="-275" dirty="0">
                <a:latin typeface="Times New Roman"/>
                <a:cs typeface="Times New Roman"/>
              </a:rPr>
              <a:t> </a:t>
            </a:r>
            <a:r>
              <a:rPr sz="3100" spc="190" dirty="0">
                <a:latin typeface="Symbol"/>
                <a:cs typeface="Symbol"/>
              </a:rPr>
              <a:t></a:t>
            </a:r>
            <a:r>
              <a:rPr sz="3100" spc="-235" dirty="0">
                <a:latin typeface="Times New Roman"/>
                <a:cs typeface="Times New Roman"/>
              </a:rPr>
              <a:t>1</a:t>
            </a:r>
            <a:r>
              <a:rPr sz="3100" spc="75" dirty="0">
                <a:latin typeface="Times New Roman"/>
                <a:cs typeface="Times New Roman"/>
              </a:rPr>
              <a:t>)</a:t>
            </a:r>
            <a:r>
              <a:rPr sz="3100" dirty="0">
                <a:latin typeface="Times New Roman"/>
                <a:cs typeface="Times New Roman"/>
              </a:rPr>
              <a:t>(</a:t>
            </a:r>
            <a:r>
              <a:rPr sz="3100" i="1" spc="40" dirty="0">
                <a:latin typeface="Times New Roman"/>
                <a:cs typeface="Times New Roman"/>
              </a:rPr>
              <a:t>n</a:t>
            </a:r>
            <a:r>
              <a:rPr sz="3100" i="1" spc="-275" dirty="0">
                <a:latin typeface="Times New Roman"/>
                <a:cs typeface="Times New Roman"/>
              </a:rPr>
              <a:t> </a:t>
            </a:r>
            <a:r>
              <a:rPr sz="3100" spc="40" dirty="0">
                <a:latin typeface="Symbol"/>
                <a:cs typeface="Symbol"/>
              </a:rPr>
              <a:t></a:t>
            </a:r>
            <a:r>
              <a:rPr sz="3100" spc="-285" dirty="0">
                <a:latin typeface="Times New Roman"/>
                <a:cs typeface="Times New Roman"/>
              </a:rPr>
              <a:t> </a:t>
            </a:r>
            <a:r>
              <a:rPr sz="3100" spc="5" dirty="0">
                <a:latin typeface="Times New Roman"/>
                <a:cs typeface="Times New Roman"/>
              </a:rPr>
              <a:t>2</a:t>
            </a:r>
            <a:r>
              <a:rPr sz="3100" spc="70" dirty="0">
                <a:latin typeface="Times New Roman"/>
                <a:cs typeface="Times New Roman"/>
              </a:rPr>
              <a:t>)</a:t>
            </a:r>
            <a:r>
              <a:rPr sz="3100" spc="-30" dirty="0">
                <a:latin typeface="Times New Roman"/>
                <a:cs typeface="Times New Roman"/>
              </a:rPr>
              <a:t>.</a:t>
            </a:r>
            <a:r>
              <a:rPr sz="3100" spc="-35" dirty="0">
                <a:latin typeface="Times New Roman"/>
                <a:cs typeface="Times New Roman"/>
              </a:rPr>
              <a:t>.</a:t>
            </a:r>
            <a:r>
              <a:rPr sz="3100" spc="-30" dirty="0">
                <a:latin typeface="Times New Roman"/>
                <a:cs typeface="Times New Roman"/>
              </a:rPr>
              <a:t>.</a:t>
            </a:r>
            <a:r>
              <a:rPr sz="3100" spc="105" dirty="0">
                <a:latin typeface="Times New Roman"/>
                <a:cs typeface="Times New Roman"/>
              </a:rPr>
              <a:t>(</a:t>
            </a:r>
            <a:r>
              <a:rPr sz="3100" spc="5" dirty="0">
                <a:latin typeface="Times New Roman"/>
                <a:cs typeface="Times New Roman"/>
              </a:rPr>
              <a:t>2</a:t>
            </a:r>
            <a:r>
              <a:rPr sz="3100" spc="75" dirty="0">
                <a:latin typeface="Times New Roman"/>
                <a:cs typeface="Times New Roman"/>
              </a:rPr>
              <a:t>)</a:t>
            </a:r>
            <a:r>
              <a:rPr sz="3100" spc="-345" dirty="0">
                <a:latin typeface="Times New Roman"/>
                <a:cs typeface="Times New Roman"/>
              </a:rPr>
              <a:t>(</a:t>
            </a:r>
            <a:r>
              <a:rPr sz="3100" spc="-235" dirty="0">
                <a:latin typeface="Times New Roman"/>
                <a:cs typeface="Times New Roman"/>
              </a:rPr>
              <a:t>1</a:t>
            </a:r>
            <a:r>
              <a:rPr sz="3100" spc="25" dirty="0">
                <a:latin typeface="Times New Roman"/>
                <a:cs typeface="Times New Roman"/>
              </a:rPr>
              <a:t>)</a:t>
            </a:r>
            <a:r>
              <a:rPr sz="3100" spc="-235" dirty="0">
                <a:latin typeface="Times New Roman"/>
                <a:cs typeface="Times New Roman"/>
              </a:rPr>
              <a:t> </a:t>
            </a:r>
            <a:r>
              <a:rPr sz="3100" spc="-80" dirty="0">
                <a:latin typeface="Times New Roman"/>
                <a:cs typeface="Times New Roman"/>
              </a:rPr>
              <a:t>a</a:t>
            </a:r>
            <a:r>
              <a:rPr sz="3100" spc="-65" dirty="0">
                <a:latin typeface="Times New Roman"/>
                <a:cs typeface="Times New Roman"/>
              </a:rPr>
              <a:t>n</a:t>
            </a:r>
            <a:r>
              <a:rPr sz="3100" spc="40" dirty="0">
                <a:latin typeface="Times New Roman"/>
                <a:cs typeface="Times New Roman"/>
              </a:rPr>
              <a:t>d</a:t>
            </a:r>
            <a:r>
              <a:rPr sz="3100" spc="-35" dirty="0">
                <a:latin typeface="Times New Roman"/>
                <a:cs typeface="Times New Roman"/>
              </a:rPr>
              <a:t> </a:t>
            </a:r>
            <a:r>
              <a:rPr sz="3100" spc="-235" dirty="0">
                <a:latin typeface="Times New Roman"/>
                <a:cs typeface="Times New Roman"/>
              </a:rPr>
              <a:t>0</a:t>
            </a:r>
            <a:r>
              <a:rPr sz="3100" spc="80" dirty="0">
                <a:latin typeface="Times New Roman"/>
                <a:cs typeface="Times New Roman"/>
              </a:rPr>
              <a:t>!</a:t>
            </a:r>
            <a:r>
              <a:rPr sz="3100" spc="40" dirty="0">
                <a:latin typeface="Symbol"/>
                <a:cs typeface="Symbol"/>
              </a:rPr>
              <a:t></a:t>
            </a:r>
            <a:r>
              <a:rPr sz="3100" spc="-430" dirty="0">
                <a:latin typeface="Times New Roman"/>
                <a:cs typeface="Times New Roman"/>
              </a:rPr>
              <a:t> </a:t>
            </a:r>
            <a:r>
              <a:rPr sz="3100" spc="5" dirty="0">
                <a:latin typeface="Times New Roman"/>
                <a:cs typeface="Times New Roman"/>
              </a:rPr>
              <a:t>1</a:t>
            </a:r>
            <a:r>
              <a:rPr sz="3100" spc="20" dirty="0">
                <a:latin typeface="Times New Roman"/>
                <a:cs typeface="Times New Roman"/>
              </a:rPr>
              <a:t>.</a:t>
            </a:r>
            <a:endParaRPr sz="3100">
              <a:latin typeface="Times New Roman"/>
              <a:cs typeface="Times New Roman"/>
            </a:endParaRPr>
          </a:p>
          <a:p>
            <a:pPr marL="12700" marR="283845">
              <a:lnSpc>
                <a:spcPct val="102499"/>
              </a:lnSpc>
              <a:spcBef>
                <a:spcPts val="2155"/>
              </a:spcBef>
            </a:pPr>
            <a:r>
              <a:rPr sz="2750" b="1" dirty="0">
                <a:solidFill>
                  <a:srgbClr val="333333"/>
                </a:solidFill>
                <a:latin typeface="Calibri"/>
                <a:cs typeface="Calibri"/>
              </a:rPr>
              <a:t>Example: </a:t>
            </a:r>
            <a:r>
              <a:rPr sz="2750" spc="25" dirty="0">
                <a:latin typeface="Calibri"/>
                <a:cs typeface="Calibri"/>
              </a:rPr>
              <a:t>How </a:t>
            </a:r>
            <a:r>
              <a:rPr sz="2750" spc="-5" dirty="0">
                <a:latin typeface="Calibri"/>
                <a:cs typeface="Calibri"/>
              </a:rPr>
              <a:t>many </a:t>
            </a:r>
            <a:r>
              <a:rPr sz="2750" spc="-15" dirty="0">
                <a:latin typeface="Calibri"/>
                <a:cs typeface="Calibri"/>
              </a:rPr>
              <a:t>3-digit</a:t>
            </a:r>
            <a:r>
              <a:rPr sz="2750" spc="-10" dirty="0">
                <a:latin typeface="Calibri"/>
                <a:cs typeface="Calibri"/>
              </a:rPr>
              <a:t> </a:t>
            </a:r>
            <a:r>
              <a:rPr sz="2750" spc="10" dirty="0">
                <a:latin typeface="Calibri"/>
                <a:cs typeface="Calibri"/>
              </a:rPr>
              <a:t>lock </a:t>
            </a:r>
            <a:r>
              <a:rPr sz="2750" dirty="0">
                <a:latin typeface="Calibri"/>
                <a:cs typeface="Calibri"/>
              </a:rPr>
              <a:t>combinations </a:t>
            </a:r>
            <a:r>
              <a:rPr sz="2750" spc="-610" dirty="0">
                <a:latin typeface="Calibri"/>
                <a:cs typeface="Calibri"/>
              </a:rPr>
              <a:t> </a:t>
            </a:r>
            <a:r>
              <a:rPr sz="2750" spc="20" dirty="0">
                <a:latin typeface="Calibri"/>
                <a:cs typeface="Calibri"/>
              </a:rPr>
              <a:t>can</a:t>
            </a:r>
            <a:r>
              <a:rPr sz="2750" spc="10" dirty="0">
                <a:latin typeface="Calibri"/>
                <a:cs typeface="Calibri"/>
              </a:rPr>
              <a:t> </a:t>
            </a:r>
            <a:r>
              <a:rPr sz="2750" spc="-5" dirty="0">
                <a:latin typeface="Calibri"/>
                <a:cs typeface="Calibri"/>
              </a:rPr>
              <a:t>we</a:t>
            </a:r>
            <a:r>
              <a:rPr sz="2750" spc="15" dirty="0">
                <a:latin typeface="Calibri"/>
                <a:cs typeface="Calibri"/>
              </a:rPr>
              <a:t> </a:t>
            </a:r>
            <a:r>
              <a:rPr sz="2750" spc="5" dirty="0">
                <a:latin typeface="Calibri"/>
                <a:cs typeface="Calibri"/>
              </a:rPr>
              <a:t>make</a:t>
            </a:r>
            <a:r>
              <a:rPr sz="2750" spc="-55" dirty="0">
                <a:latin typeface="Calibri"/>
                <a:cs typeface="Calibri"/>
              </a:rPr>
              <a:t> </a:t>
            </a:r>
            <a:r>
              <a:rPr sz="2750" spc="-5" dirty="0">
                <a:latin typeface="Calibri"/>
                <a:cs typeface="Calibri"/>
              </a:rPr>
              <a:t>from</a:t>
            </a:r>
            <a:r>
              <a:rPr sz="2750" spc="75" dirty="0">
                <a:latin typeface="Calibri"/>
                <a:cs typeface="Calibri"/>
              </a:rPr>
              <a:t> </a:t>
            </a:r>
            <a:r>
              <a:rPr sz="2750" spc="-15" dirty="0">
                <a:latin typeface="Calibri"/>
                <a:cs typeface="Calibri"/>
              </a:rPr>
              <a:t>the</a:t>
            </a:r>
            <a:r>
              <a:rPr sz="2750" spc="90" dirty="0">
                <a:latin typeface="Calibri"/>
                <a:cs typeface="Calibri"/>
              </a:rPr>
              <a:t> </a:t>
            </a:r>
            <a:r>
              <a:rPr sz="2750" spc="-15" dirty="0">
                <a:latin typeface="Calibri"/>
                <a:cs typeface="Calibri"/>
              </a:rPr>
              <a:t>numbers</a:t>
            </a:r>
            <a:r>
              <a:rPr sz="2750" spc="229" dirty="0">
                <a:latin typeface="Calibri"/>
                <a:cs typeface="Calibri"/>
              </a:rPr>
              <a:t> </a:t>
            </a:r>
            <a:r>
              <a:rPr sz="2750" spc="15" dirty="0">
                <a:latin typeface="Calibri"/>
                <a:cs typeface="Calibri"/>
              </a:rPr>
              <a:t>1,</a:t>
            </a:r>
            <a:r>
              <a:rPr sz="2750" spc="30" dirty="0">
                <a:latin typeface="Calibri"/>
                <a:cs typeface="Calibri"/>
              </a:rPr>
              <a:t> </a:t>
            </a:r>
            <a:r>
              <a:rPr sz="2750" spc="15" dirty="0">
                <a:latin typeface="Calibri"/>
                <a:cs typeface="Calibri"/>
              </a:rPr>
              <a:t>2,</a:t>
            </a:r>
            <a:r>
              <a:rPr sz="2750" spc="30" dirty="0">
                <a:latin typeface="Calibri"/>
                <a:cs typeface="Calibri"/>
              </a:rPr>
              <a:t> </a:t>
            </a:r>
            <a:r>
              <a:rPr sz="2750" spc="15" dirty="0">
                <a:latin typeface="Calibri"/>
                <a:cs typeface="Calibri"/>
              </a:rPr>
              <a:t>3,</a:t>
            </a:r>
            <a:r>
              <a:rPr sz="2750" spc="30" dirty="0">
                <a:latin typeface="Calibri"/>
                <a:cs typeface="Calibri"/>
              </a:rPr>
              <a:t> </a:t>
            </a:r>
            <a:r>
              <a:rPr sz="2750" spc="5" dirty="0">
                <a:latin typeface="Calibri"/>
                <a:cs typeface="Calibri"/>
              </a:rPr>
              <a:t>and</a:t>
            </a:r>
            <a:r>
              <a:rPr sz="2750" spc="15" dirty="0">
                <a:latin typeface="Calibri"/>
                <a:cs typeface="Calibri"/>
              </a:rPr>
              <a:t> 4?</a:t>
            </a:r>
            <a:endParaRPr sz="2750">
              <a:latin typeface="Calibri"/>
              <a:cs typeface="Calibri"/>
            </a:endParaRPr>
          </a:p>
        </p:txBody>
      </p:sp>
      <p:sp>
        <p:nvSpPr>
          <p:cNvPr id="10" name="object 10"/>
          <p:cNvSpPr txBox="1"/>
          <p:nvPr/>
        </p:nvSpPr>
        <p:spPr>
          <a:xfrm>
            <a:off x="3887246" y="2985366"/>
            <a:ext cx="1180465" cy="501650"/>
          </a:xfrm>
          <a:prstGeom prst="rect">
            <a:avLst/>
          </a:prstGeom>
        </p:spPr>
        <p:txBody>
          <a:bodyPr vert="horz" wrap="square" lIns="0" tIns="15240" rIns="0" bIns="0" rtlCol="0">
            <a:spAutoFit/>
          </a:bodyPr>
          <a:lstStyle/>
          <a:p>
            <a:pPr marL="12700">
              <a:lnSpc>
                <a:spcPct val="100000"/>
              </a:lnSpc>
              <a:spcBef>
                <a:spcPts val="120"/>
              </a:spcBef>
            </a:pPr>
            <a:r>
              <a:rPr sz="3100" spc="80" dirty="0">
                <a:latin typeface="Times New Roman"/>
                <a:cs typeface="Times New Roman"/>
              </a:rPr>
              <a:t>(</a:t>
            </a:r>
            <a:r>
              <a:rPr sz="3100" i="1" spc="40" dirty="0">
                <a:latin typeface="Times New Roman"/>
                <a:cs typeface="Times New Roman"/>
              </a:rPr>
              <a:t>n</a:t>
            </a:r>
            <a:r>
              <a:rPr sz="3100" i="1" spc="-275" dirty="0">
                <a:latin typeface="Times New Roman"/>
                <a:cs typeface="Times New Roman"/>
              </a:rPr>
              <a:t> </a:t>
            </a:r>
            <a:r>
              <a:rPr sz="3100" spc="40" dirty="0">
                <a:latin typeface="Symbol"/>
                <a:cs typeface="Symbol"/>
              </a:rPr>
              <a:t></a:t>
            </a:r>
            <a:r>
              <a:rPr sz="3100" spc="-280" dirty="0">
                <a:latin typeface="Times New Roman"/>
                <a:cs typeface="Times New Roman"/>
              </a:rPr>
              <a:t> </a:t>
            </a:r>
            <a:r>
              <a:rPr sz="3100" i="1" spc="200" dirty="0">
                <a:latin typeface="Times New Roman"/>
                <a:cs typeface="Times New Roman"/>
              </a:rPr>
              <a:t>r</a:t>
            </a:r>
            <a:r>
              <a:rPr sz="3100" spc="75" dirty="0">
                <a:latin typeface="Times New Roman"/>
                <a:cs typeface="Times New Roman"/>
              </a:rPr>
              <a:t>)!</a:t>
            </a:r>
            <a:endParaRPr sz="3100">
              <a:latin typeface="Times New Roman"/>
              <a:cs typeface="Times New Roman"/>
            </a:endParaRPr>
          </a:p>
        </p:txBody>
      </p:sp>
      <p:sp>
        <p:nvSpPr>
          <p:cNvPr id="11" name="object 11"/>
          <p:cNvSpPr txBox="1"/>
          <p:nvPr/>
        </p:nvSpPr>
        <p:spPr>
          <a:xfrm>
            <a:off x="4304252" y="2423723"/>
            <a:ext cx="334010" cy="501650"/>
          </a:xfrm>
          <a:prstGeom prst="rect">
            <a:avLst/>
          </a:prstGeom>
        </p:spPr>
        <p:txBody>
          <a:bodyPr vert="horz" wrap="square" lIns="0" tIns="15240" rIns="0" bIns="0" rtlCol="0">
            <a:spAutoFit/>
          </a:bodyPr>
          <a:lstStyle/>
          <a:p>
            <a:pPr marL="12700">
              <a:lnSpc>
                <a:spcPct val="100000"/>
              </a:lnSpc>
              <a:spcBef>
                <a:spcPts val="120"/>
              </a:spcBef>
            </a:pPr>
            <a:r>
              <a:rPr sz="3100" i="1" spc="-185" dirty="0">
                <a:latin typeface="Times New Roman"/>
                <a:cs typeface="Times New Roman"/>
              </a:rPr>
              <a:t>n</a:t>
            </a:r>
            <a:r>
              <a:rPr sz="3100" spc="25" dirty="0">
                <a:latin typeface="Times New Roman"/>
                <a:cs typeface="Times New Roman"/>
              </a:rPr>
              <a:t>!</a:t>
            </a:r>
            <a:endParaRPr sz="3100">
              <a:latin typeface="Times New Roman"/>
              <a:cs typeface="Times New Roman"/>
            </a:endParaRPr>
          </a:p>
        </p:txBody>
      </p:sp>
      <p:sp>
        <p:nvSpPr>
          <p:cNvPr id="12" name="object 12"/>
          <p:cNvSpPr txBox="1"/>
          <p:nvPr/>
        </p:nvSpPr>
        <p:spPr>
          <a:xfrm>
            <a:off x="3005908" y="2674583"/>
            <a:ext cx="817244" cy="501650"/>
          </a:xfrm>
          <a:prstGeom prst="rect">
            <a:avLst/>
          </a:prstGeom>
        </p:spPr>
        <p:txBody>
          <a:bodyPr vert="horz" wrap="square" lIns="0" tIns="15240" rIns="0" bIns="0" rtlCol="0">
            <a:spAutoFit/>
          </a:bodyPr>
          <a:lstStyle/>
          <a:p>
            <a:pPr marL="38100">
              <a:lnSpc>
                <a:spcPct val="100000"/>
              </a:lnSpc>
              <a:spcBef>
                <a:spcPts val="120"/>
              </a:spcBef>
              <a:tabLst>
                <a:tab pos="556895" algn="l"/>
              </a:tabLst>
            </a:pPr>
            <a:r>
              <a:rPr sz="3100" i="1" spc="125" dirty="0">
                <a:latin typeface="Times New Roman"/>
                <a:cs typeface="Times New Roman"/>
              </a:rPr>
              <a:t>P</a:t>
            </a:r>
            <a:r>
              <a:rPr sz="2700" i="1" spc="187" baseline="43209" dirty="0">
                <a:latin typeface="Times New Roman"/>
                <a:cs typeface="Times New Roman"/>
              </a:rPr>
              <a:t>n	</a:t>
            </a:r>
            <a:r>
              <a:rPr sz="3100" spc="40" dirty="0">
                <a:latin typeface="Symbol"/>
                <a:cs typeface="Symbol"/>
              </a:rPr>
              <a:t></a:t>
            </a:r>
            <a:endParaRPr sz="3100">
              <a:latin typeface="Symbol"/>
              <a:cs typeface="Symbol"/>
            </a:endParaRPr>
          </a:p>
        </p:txBody>
      </p:sp>
      <p:sp>
        <p:nvSpPr>
          <p:cNvPr id="13" name="object 13"/>
          <p:cNvSpPr txBox="1"/>
          <p:nvPr/>
        </p:nvSpPr>
        <p:spPr>
          <a:xfrm>
            <a:off x="3217098" y="2939339"/>
            <a:ext cx="117475" cy="302895"/>
          </a:xfrm>
          <a:prstGeom prst="rect">
            <a:avLst/>
          </a:prstGeom>
        </p:spPr>
        <p:txBody>
          <a:bodyPr vert="horz" wrap="square" lIns="0" tIns="14604" rIns="0" bIns="0" rtlCol="0">
            <a:spAutoFit/>
          </a:bodyPr>
          <a:lstStyle/>
          <a:p>
            <a:pPr marL="12700">
              <a:lnSpc>
                <a:spcPct val="100000"/>
              </a:lnSpc>
              <a:spcBef>
                <a:spcPts val="114"/>
              </a:spcBef>
            </a:pPr>
            <a:r>
              <a:rPr sz="1800" i="1" spc="20" dirty="0">
                <a:latin typeface="Times New Roman"/>
                <a:cs typeface="Times New Roman"/>
              </a:rPr>
              <a:t>r</a:t>
            </a:r>
            <a:endParaRPr sz="1800">
              <a:latin typeface="Times New Roman"/>
              <a:cs typeface="Times New Roman"/>
            </a:endParaRPr>
          </a:p>
        </p:txBody>
      </p:sp>
      <p:grpSp>
        <p:nvGrpSpPr>
          <p:cNvPr id="14" name="object 14"/>
          <p:cNvGrpSpPr/>
          <p:nvPr/>
        </p:nvGrpSpPr>
        <p:grpSpPr>
          <a:xfrm>
            <a:off x="6477000" y="5334000"/>
            <a:ext cx="3843654" cy="1167130"/>
            <a:chOff x="6477000" y="5334000"/>
            <a:chExt cx="3843654" cy="1167130"/>
          </a:xfrm>
        </p:grpSpPr>
        <p:pic>
          <p:nvPicPr>
            <p:cNvPr id="15" name="object 15"/>
            <p:cNvPicPr/>
            <p:nvPr/>
          </p:nvPicPr>
          <p:blipFill>
            <a:blip r:embed="rId3" cstate="print"/>
            <a:stretch>
              <a:fillRect/>
            </a:stretch>
          </p:blipFill>
          <p:spPr>
            <a:xfrm>
              <a:off x="6524613" y="5381585"/>
              <a:ext cx="3795799" cy="1119266"/>
            </a:xfrm>
            <a:prstGeom prst="rect">
              <a:avLst/>
            </a:prstGeom>
          </p:spPr>
        </p:pic>
        <p:sp>
          <p:nvSpPr>
            <p:cNvPr id="16" name="object 16"/>
            <p:cNvSpPr/>
            <p:nvPr/>
          </p:nvSpPr>
          <p:spPr>
            <a:xfrm>
              <a:off x="6477000" y="5334000"/>
              <a:ext cx="3743325" cy="1066800"/>
            </a:xfrm>
            <a:custGeom>
              <a:avLst/>
              <a:gdLst/>
              <a:ahLst/>
              <a:cxnLst/>
              <a:rect l="l" t="t" r="r" b="b"/>
              <a:pathLst>
                <a:path w="3743325" h="1066800">
                  <a:moveTo>
                    <a:pt x="3743325" y="0"/>
                  </a:moveTo>
                  <a:lnTo>
                    <a:pt x="0" y="0"/>
                  </a:lnTo>
                  <a:lnTo>
                    <a:pt x="0" y="1066800"/>
                  </a:lnTo>
                  <a:lnTo>
                    <a:pt x="3743325" y="1066800"/>
                  </a:lnTo>
                  <a:lnTo>
                    <a:pt x="3743325" y="0"/>
                  </a:lnTo>
                  <a:close/>
                </a:path>
              </a:pathLst>
            </a:custGeom>
            <a:solidFill>
              <a:srgbClr val="F4EBC5"/>
            </a:solidFill>
          </p:spPr>
          <p:txBody>
            <a:bodyPr wrap="square" lIns="0" tIns="0" rIns="0" bIns="0" rtlCol="0"/>
            <a:lstStyle/>
            <a:p>
              <a:endParaRPr/>
            </a:p>
          </p:txBody>
        </p:sp>
        <p:sp>
          <p:nvSpPr>
            <p:cNvPr id="17" name="object 17"/>
            <p:cNvSpPr/>
            <p:nvPr/>
          </p:nvSpPr>
          <p:spPr>
            <a:xfrm>
              <a:off x="7419118" y="5880755"/>
              <a:ext cx="314325" cy="0"/>
            </a:xfrm>
            <a:custGeom>
              <a:avLst/>
              <a:gdLst/>
              <a:ahLst/>
              <a:cxnLst/>
              <a:rect l="l" t="t" r="r" b="b"/>
              <a:pathLst>
                <a:path w="314325">
                  <a:moveTo>
                    <a:pt x="0" y="0"/>
                  </a:moveTo>
                  <a:lnTo>
                    <a:pt x="314323" y="0"/>
                  </a:lnTo>
                </a:path>
              </a:pathLst>
            </a:custGeom>
            <a:ln w="17504">
              <a:solidFill>
                <a:srgbClr val="000000"/>
              </a:solidFill>
            </a:ln>
          </p:spPr>
          <p:txBody>
            <a:bodyPr wrap="square" lIns="0" tIns="0" rIns="0" bIns="0" rtlCol="0"/>
            <a:lstStyle/>
            <a:p>
              <a:endParaRPr/>
            </a:p>
          </p:txBody>
        </p:sp>
      </p:grpSp>
      <p:sp>
        <p:nvSpPr>
          <p:cNvPr id="18" name="object 18"/>
          <p:cNvSpPr txBox="1"/>
          <p:nvPr/>
        </p:nvSpPr>
        <p:spPr>
          <a:xfrm>
            <a:off x="7440911" y="5215025"/>
            <a:ext cx="330200" cy="1184275"/>
          </a:xfrm>
          <a:prstGeom prst="rect">
            <a:avLst/>
          </a:prstGeom>
        </p:spPr>
        <p:txBody>
          <a:bodyPr vert="horz" wrap="square" lIns="0" tIns="103505" rIns="0" bIns="0" rtlCol="0">
            <a:spAutoFit/>
          </a:bodyPr>
          <a:lstStyle/>
          <a:p>
            <a:pPr marL="5715">
              <a:lnSpc>
                <a:spcPct val="100000"/>
              </a:lnSpc>
              <a:spcBef>
                <a:spcPts val="815"/>
              </a:spcBef>
            </a:pPr>
            <a:r>
              <a:rPr sz="3200" spc="-229" dirty="0">
                <a:latin typeface="Times New Roman"/>
                <a:cs typeface="Times New Roman"/>
              </a:rPr>
              <a:t>4</a:t>
            </a:r>
            <a:r>
              <a:rPr sz="3200" spc="10" dirty="0">
                <a:latin typeface="Times New Roman"/>
                <a:cs typeface="Times New Roman"/>
              </a:rPr>
              <a:t>!</a:t>
            </a:r>
            <a:endParaRPr sz="3200">
              <a:latin typeface="Times New Roman"/>
              <a:cs typeface="Times New Roman"/>
            </a:endParaRPr>
          </a:p>
          <a:p>
            <a:pPr>
              <a:lnSpc>
                <a:spcPct val="100000"/>
              </a:lnSpc>
              <a:spcBef>
                <a:spcPts val="725"/>
              </a:spcBef>
            </a:pPr>
            <a:r>
              <a:rPr sz="3200" spc="-240" dirty="0">
                <a:latin typeface="Times New Roman"/>
                <a:cs typeface="Times New Roman"/>
              </a:rPr>
              <a:t>1!</a:t>
            </a:r>
            <a:endParaRPr sz="3200">
              <a:latin typeface="Times New Roman"/>
              <a:cs typeface="Times New Roman"/>
            </a:endParaRPr>
          </a:p>
        </p:txBody>
      </p:sp>
      <p:sp>
        <p:nvSpPr>
          <p:cNvPr id="19" name="object 19"/>
          <p:cNvSpPr txBox="1"/>
          <p:nvPr/>
        </p:nvSpPr>
        <p:spPr>
          <a:xfrm>
            <a:off x="6833240" y="5548571"/>
            <a:ext cx="132715" cy="311785"/>
          </a:xfrm>
          <a:prstGeom prst="rect">
            <a:avLst/>
          </a:prstGeom>
        </p:spPr>
        <p:txBody>
          <a:bodyPr vert="horz" wrap="square" lIns="0" tIns="15875" rIns="0" bIns="0" rtlCol="0">
            <a:spAutoFit/>
          </a:bodyPr>
          <a:lstStyle/>
          <a:p>
            <a:pPr>
              <a:lnSpc>
                <a:spcPct val="100000"/>
              </a:lnSpc>
              <a:spcBef>
                <a:spcPts val="125"/>
              </a:spcBef>
            </a:pPr>
            <a:r>
              <a:rPr sz="1850" spc="15" dirty="0">
                <a:latin typeface="Times New Roman"/>
                <a:cs typeface="Times New Roman"/>
              </a:rPr>
              <a:t>4</a:t>
            </a:r>
            <a:endParaRPr sz="1850">
              <a:latin typeface="Times New Roman"/>
              <a:cs typeface="Times New Roman"/>
            </a:endParaRPr>
          </a:p>
        </p:txBody>
      </p:sp>
      <p:sp>
        <p:nvSpPr>
          <p:cNvPr id="20" name="object 20"/>
          <p:cNvSpPr txBox="1"/>
          <p:nvPr/>
        </p:nvSpPr>
        <p:spPr>
          <a:xfrm>
            <a:off x="6738510" y="5835348"/>
            <a:ext cx="132715" cy="311785"/>
          </a:xfrm>
          <a:prstGeom prst="rect">
            <a:avLst/>
          </a:prstGeom>
        </p:spPr>
        <p:txBody>
          <a:bodyPr vert="horz" wrap="square" lIns="0" tIns="15875" rIns="0" bIns="0" rtlCol="0">
            <a:spAutoFit/>
          </a:bodyPr>
          <a:lstStyle/>
          <a:p>
            <a:pPr>
              <a:lnSpc>
                <a:spcPct val="100000"/>
              </a:lnSpc>
              <a:spcBef>
                <a:spcPts val="125"/>
              </a:spcBef>
            </a:pPr>
            <a:r>
              <a:rPr sz="1850" spc="15" dirty="0">
                <a:latin typeface="Times New Roman"/>
                <a:cs typeface="Times New Roman"/>
              </a:rPr>
              <a:t>3</a:t>
            </a:r>
            <a:endParaRPr sz="1850">
              <a:latin typeface="Times New Roman"/>
              <a:cs typeface="Times New Roman"/>
            </a:endParaRPr>
          </a:p>
        </p:txBody>
      </p:sp>
      <p:sp>
        <p:nvSpPr>
          <p:cNvPr id="21" name="object 21"/>
          <p:cNvSpPr txBox="1"/>
          <p:nvPr/>
        </p:nvSpPr>
        <p:spPr>
          <a:xfrm>
            <a:off x="7842405" y="5561642"/>
            <a:ext cx="2357120" cy="516890"/>
          </a:xfrm>
          <a:prstGeom prst="rect">
            <a:avLst/>
          </a:prstGeom>
        </p:spPr>
        <p:txBody>
          <a:bodyPr vert="horz" wrap="square" lIns="0" tIns="15240" rIns="0" bIns="0" rtlCol="0">
            <a:spAutoFit/>
          </a:bodyPr>
          <a:lstStyle/>
          <a:p>
            <a:pPr>
              <a:lnSpc>
                <a:spcPct val="100000"/>
              </a:lnSpc>
              <a:spcBef>
                <a:spcPts val="120"/>
              </a:spcBef>
            </a:pPr>
            <a:r>
              <a:rPr sz="3200" spc="20" dirty="0">
                <a:latin typeface="Symbol"/>
                <a:cs typeface="Symbol"/>
              </a:rPr>
              <a:t></a:t>
            </a:r>
            <a:r>
              <a:rPr sz="3200" spc="-70" dirty="0">
                <a:latin typeface="Times New Roman"/>
                <a:cs typeface="Times New Roman"/>
              </a:rPr>
              <a:t> </a:t>
            </a:r>
            <a:r>
              <a:rPr sz="3200" spc="10" dirty="0">
                <a:latin typeface="Times New Roman"/>
                <a:cs typeface="Times New Roman"/>
              </a:rPr>
              <a:t>4(3)(2)</a:t>
            </a:r>
            <a:r>
              <a:rPr sz="3200" spc="-75" dirty="0">
                <a:latin typeface="Times New Roman"/>
                <a:cs typeface="Times New Roman"/>
              </a:rPr>
              <a:t> </a:t>
            </a:r>
            <a:r>
              <a:rPr sz="3200" spc="20" dirty="0">
                <a:latin typeface="Symbol"/>
                <a:cs typeface="Symbol"/>
              </a:rPr>
              <a:t></a:t>
            </a:r>
            <a:r>
              <a:rPr sz="3200" spc="-75" dirty="0">
                <a:latin typeface="Times New Roman"/>
                <a:cs typeface="Times New Roman"/>
              </a:rPr>
              <a:t> </a:t>
            </a:r>
            <a:r>
              <a:rPr sz="3200" spc="135" dirty="0">
                <a:latin typeface="Times New Roman"/>
                <a:cs typeface="Times New Roman"/>
              </a:rPr>
              <a:t>24</a:t>
            </a:r>
            <a:endParaRPr sz="3200">
              <a:latin typeface="Times New Roman"/>
              <a:cs typeface="Times New Roman"/>
            </a:endParaRPr>
          </a:p>
        </p:txBody>
      </p:sp>
      <p:sp>
        <p:nvSpPr>
          <p:cNvPr id="22" name="object 22"/>
          <p:cNvSpPr txBox="1"/>
          <p:nvPr/>
        </p:nvSpPr>
        <p:spPr>
          <a:xfrm>
            <a:off x="6552436" y="5561642"/>
            <a:ext cx="775970" cy="516890"/>
          </a:xfrm>
          <a:prstGeom prst="rect">
            <a:avLst/>
          </a:prstGeom>
        </p:spPr>
        <p:txBody>
          <a:bodyPr vert="horz" wrap="square" lIns="0" tIns="15240" rIns="0" bIns="0" rtlCol="0">
            <a:spAutoFit/>
          </a:bodyPr>
          <a:lstStyle/>
          <a:p>
            <a:pPr>
              <a:lnSpc>
                <a:spcPct val="100000"/>
              </a:lnSpc>
              <a:spcBef>
                <a:spcPts val="120"/>
              </a:spcBef>
              <a:tabLst>
                <a:tab pos="537210" algn="l"/>
              </a:tabLst>
            </a:pPr>
            <a:r>
              <a:rPr sz="3200" i="1" spc="20" dirty="0">
                <a:latin typeface="Times New Roman"/>
                <a:cs typeface="Times New Roman"/>
              </a:rPr>
              <a:t>P	</a:t>
            </a:r>
            <a:r>
              <a:rPr sz="3200" spc="20" dirty="0">
                <a:latin typeface="Symbol"/>
                <a:cs typeface="Symbol"/>
              </a:rPr>
              <a:t></a:t>
            </a:r>
            <a:endParaRPr sz="3200">
              <a:latin typeface="Symbol"/>
              <a:cs typeface="Symbol"/>
            </a:endParaRPr>
          </a:p>
        </p:txBody>
      </p:sp>
      <p:sp>
        <p:nvSpPr>
          <p:cNvPr id="23" name="object 23"/>
          <p:cNvSpPr/>
          <p:nvPr/>
        </p:nvSpPr>
        <p:spPr>
          <a:xfrm>
            <a:off x="6462776" y="5319712"/>
            <a:ext cx="3771900" cy="1095375"/>
          </a:xfrm>
          <a:custGeom>
            <a:avLst/>
            <a:gdLst/>
            <a:ahLst/>
            <a:cxnLst/>
            <a:rect l="l" t="t" r="r" b="b"/>
            <a:pathLst>
              <a:path w="3771900" h="1095375">
                <a:moveTo>
                  <a:pt x="0" y="1095375"/>
                </a:moveTo>
                <a:lnTo>
                  <a:pt x="3771900" y="1095375"/>
                </a:lnTo>
                <a:lnTo>
                  <a:pt x="3771900" y="0"/>
                </a:lnTo>
                <a:lnTo>
                  <a:pt x="0" y="0"/>
                </a:lnTo>
                <a:lnTo>
                  <a:pt x="0" y="1095375"/>
                </a:lnTo>
                <a:close/>
              </a:path>
            </a:pathLst>
          </a:custGeom>
          <a:ln w="28575">
            <a:solidFill>
              <a:srgbClr val="CC0066"/>
            </a:solidFill>
          </a:ln>
        </p:spPr>
        <p:txBody>
          <a:bodyPr wrap="square" lIns="0" tIns="0" rIns="0" bIns="0" rtlCol="0"/>
          <a:lstStyle/>
          <a:p>
            <a:endParaRPr/>
          </a:p>
        </p:txBody>
      </p:sp>
      <p:grpSp>
        <p:nvGrpSpPr>
          <p:cNvPr id="24" name="object 24"/>
          <p:cNvGrpSpPr/>
          <p:nvPr/>
        </p:nvGrpSpPr>
        <p:grpSpPr>
          <a:xfrm>
            <a:off x="9525000" y="0"/>
            <a:ext cx="1219200" cy="1828800"/>
            <a:chOff x="9525000" y="0"/>
            <a:chExt cx="1219200" cy="1828800"/>
          </a:xfrm>
        </p:grpSpPr>
        <p:sp>
          <p:nvSpPr>
            <p:cNvPr id="25" name="object 25"/>
            <p:cNvSpPr/>
            <p:nvPr/>
          </p:nvSpPr>
          <p:spPr>
            <a:xfrm>
              <a:off x="9601200" y="76199"/>
              <a:ext cx="1143000" cy="1752600"/>
            </a:xfrm>
            <a:custGeom>
              <a:avLst/>
              <a:gdLst/>
              <a:ahLst/>
              <a:cxnLst/>
              <a:rect l="l" t="t" r="r" b="b"/>
              <a:pathLst>
                <a:path w="1143000" h="1752600">
                  <a:moveTo>
                    <a:pt x="1143000" y="0"/>
                  </a:moveTo>
                  <a:lnTo>
                    <a:pt x="0" y="0"/>
                  </a:lnTo>
                  <a:lnTo>
                    <a:pt x="0" y="1676400"/>
                  </a:lnTo>
                  <a:lnTo>
                    <a:pt x="0" y="1752600"/>
                  </a:lnTo>
                  <a:lnTo>
                    <a:pt x="1143000" y="1752600"/>
                  </a:lnTo>
                  <a:lnTo>
                    <a:pt x="1143000" y="1676400"/>
                  </a:lnTo>
                  <a:lnTo>
                    <a:pt x="1143000" y="0"/>
                  </a:lnTo>
                  <a:close/>
                </a:path>
              </a:pathLst>
            </a:custGeom>
            <a:solidFill>
              <a:srgbClr val="E7E6E6"/>
            </a:solidFill>
          </p:spPr>
          <p:txBody>
            <a:bodyPr wrap="square" lIns="0" tIns="0" rIns="0" bIns="0" rtlCol="0"/>
            <a:lstStyle/>
            <a:p>
              <a:endParaRPr/>
            </a:p>
          </p:txBody>
        </p:sp>
        <p:sp>
          <p:nvSpPr>
            <p:cNvPr id="26" name="object 26"/>
            <p:cNvSpPr/>
            <p:nvPr/>
          </p:nvSpPr>
          <p:spPr>
            <a:xfrm>
              <a:off x="9525000" y="0"/>
              <a:ext cx="1143000" cy="1752600"/>
            </a:xfrm>
            <a:custGeom>
              <a:avLst/>
              <a:gdLst/>
              <a:ahLst/>
              <a:cxnLst/>
              <a:rect l="l" t="t" r="r" b="b"/>
              <a:pathLst>
                <a:path w="1143000" h="1752600">
                  <a:moveTo>
                    <a:pt x="1143000" y="0"/>
                  </a:moveTo>
                  <a:lnTo>
                    <a:pt x="0" y="0"/>
                  </a:lnTo>
                  <a:lnTo>
                    <a:pt x="0" y="1752600"/>
                  </a:lnTo>
                  <a:lnTo>
                    <a:pt x="1143000" y="1752600"/>
                  </a:lnTo>
                  <a:lnTo>
                    <a:pt x="1143000" y="0"/>
                  </a:lnTo>
                  <a:close/>
                </a:path>
              </a:pathLst>
            </a:custGeom>
            <a:solidFill>
              <a:srgbClr val="EFD27D"/>
            </a:solidFill>
          </p:spPr>
          <p:txBody>
            <a:bodyPr wrap="square" lIns="0" tIns="0" rIns="0" bIns="0" rtlCol="0"/>
            <a:lstStyle/>
            <a:p>
              <a:endParaRPr/>
            </a:p>
          </p:txBody>
        </p:sp>
        <p:pic>
          <p:nvPicPr>
            <p:cNvPr id="27" name="object 27"/>
            <p:cNvPicPr/>
            <p:nvPr/>
          </p:nvPicPr>
          <p:blipFill>
            <a:blip r:embed="rId4" cstate="print"/>
            <a:stretch>
              <a:fillRect/>
            </a:stretch>
          </p:blipFill>
          <p:spPr>
            <a:xfrm>
              <a:off x="9667875" y="76200"/>
              <a:ext cx="923925" cy="1600200"/>
            </a:xfrm>
            <a:prstGeom prst="rect">
              <a:avLst/>
            </a:prstGeom>
          </p:spPr>
        </p:pic>
      </p:grpSp>
      <p:sp>
        <p:nvSpPr>
          <p:cNvPr id="28" name="object 28"/>
          <p:cNvSpPr txBox="1"/>
          <p:nvPr/>
        </p:nvSpPr>
        <p:spPr>
          <a:xfrm>
            <a:off x="1909826" y="5481637"/>
            <a:ext cx="3962400" cy="847725"/>
          </a:xfrm>
          <a:prstGeom prst="rect">
            <a:avLst/>
          </a:prstGeom>
          <a:solidFill>
            <a:srgbClr val="CC0066"/>
          </a:solidFill>
          <a:ln w="28575">
            <a:solidFill>
              <a:srgbClr val="F4EBC5"/>
            </a:solidFill>
          </a:ln>
        </p:spPr>
        <p:txBody>
          <a:bodyPr vert="horz" wrap="square" lIns="0" tIns="36195" rIns="0" bIns="0" rtlCol="0">
            <a:spAutoFit/>
          </a:bodyPr>
          <a:lstStyle/>
          <a:p>
            <a:pPr marL="88265">
              <a:lnSpc>
                <a:spcPts val="2865"/>
              </a:lnSpc>
              <a:spcBef>
                <a:spcPts val="285"/>
              </a:spcBef>
            </a:pPr>
            <a:r>
              <a:rPr sz="2400" spc="-45" dirty="0">
                <a:solidFill>
                  <a:srgbClr val="F4EBC5"/>
                </a:solidFill>
                <a:latin typeface="Times New Roman"/>
                <a:cs typeface="Times New Roman"/>
              </a:rPr>
              <a:t>The</a:t>
            </a:r>
            <a:r>
              <a:rPr sz="2400" spc="114" dirty="0">
                <a:solidFill>
                  <a:srgbClr val="F4EBC5"/>
                </a:solidFill>
                <a:latin typeface="Times New Roman"/>
                <a:cs typeface="Times New Roman"/>
              </a:rPr>
              <a:t> </a:t>
            </a:r>
            <a:r>
              <a:rPr sz="2400" dirty="0">
                <a:solidFill>
                  <a:srgbClr val="F4EBC5"/>
                </a:solidFill>
                <a:latin typeface="Times New Roman"/>
                <a:cs typeface="Times New Roman"/>
              </a:rPr>
              <a:t>order</a:t>
            </a:r>
            <a:r>
              <a:rPr sz="2400" spc="-60" dirty="0">
                <a:solidFill>
                  <a:srgbClr val="F4EBC5"/>
                </a:solidFill>
                <a:latin typeface="Times New Roman"/>
                <a:cs typeface="Times New Roman"/>
              </a:rPr>
              <a:t> </a:t>
            </a:r>
            <a:r>
              <a:rPr sz="2400" dirty="0">
                <a:solidFill>
                  <a:srgbClr val="F4EBC5"/>
                </a:solidFill>
                <a:latin typeface="Times New Roman"/>
                <a:cs typeface="Times New Roman"/>
              </a:rPr>
              <a:t>of</a:t>
            </a:r>
            <a:r>
              <a:rPr sz="2400" spc="10" dirty="0">
                <a:solidFill>
                  <a:srgbClr val="F4EBC5"/>
                </a:solidFill>
                <a:latin typeface="Times New Roman"/>
                <a:cs typeface="Times New Roman"/>
              </a:rPr>
              <a:t> </a:t>
            </a:r>
            <a:r>
              <a:rPr sz="2400" spc="-25" dirty="0">
                <a:solidFill>
                  <a:srgbClr val="F4EBC5"/>
                </a:solidFill>
                <a:latin typeface="Times New Roman"/>
                <a:cs typeface="Times New Roman"/>
              </a:rPr>
              <a:t>the</a:t>
            </a:r>
            <a:r>
              <a:rPr sz="2400" spc="45" dirty="0">
                <a:solidFill>
                  <a:srgbClr val="F4EBC5"/>
                </a:solidFill>
                <a:latin typeface="Times New Roman"/>
                <a:cs typeface="Times New Roman"/>
              </a:rPr>
              <a:t> </a:t>
            </a:r>
            <a:r>
              <a:rPr sz="2400" spc="-20" dirty="0">
                <a:solidFill>
                  <a:srgbClr val="F4EBC5"/>
                </a:solidFill>
                <a:latin typeface="Times New Roman"/>
                <a:cs typeface="Times New Roman"/>
              </a:rPr>
              <a:t>choice</a:t>
            </a:r>
            <a:r>
              <a:rPr sz="2400" spc="45" dirty="0">
                <a:solidFill>
                  <a:srgbClr val="F4EBC5"/>
                </a:solidFill>
                <a:latin typeface="Times New Roman"/>
                <a:cs typeface="Times New Roman"/>
              </a:rPr>
              <a:t> </a:t>
            </a:r>
            <a:r>
              <a:rPr sz="2400" dirty="0">
                <a:solidFill>
                  <a:srgbClr val="F4EBC5"/>
                </a:solidFill>
                <a:latin typeface="Times New Roman"/>
                <a:cs typeface="Times New Roman"/>
              </a:rPr>
              <a:t>is</a:t>
            </a:r>
            <a:endParaRPr sz="2400">
              <a:latin typeface="Times New Roman"/>
              <a:cs typeface="Times New Roman"/>
            </a:endParaRPr>
          </a:p>
          <a:p>
            <a:pPr marL="88265">
              <a:lnSpc>
                <a:spcPts val="2865"/>
              </a:lnSpc>
            </a:pPr>
            <a:r>
              <a:rPr sz="2400" spc="-20" dirty="0">
                <a:solidFill>
                  <a:srgbClr val="F4EBC5"/>
                </a:solidFill>
                <a:latin typeface="Times New Roman"/>
                <a:cs typeface="Times New Roman"/>
              </a:rPr>
              <a:t>important!</a:t>
            </a:r>
            <a:endParaRPr sz="2400">
              <a:latin typeface="Times New Roman"/>
              <a:cs typeface="Times New Roman"/>
            </a:endParaRPr>
          </a:p>
        </p:txBody>
      </p:sp>
      <p:sp>
        <p:nvSpPr>
          <p:cNvPr id="29" name="object 29"/>
          <p:cNvSpPr/>
          <p:nvPr/>
        </p:nvSpPr>
        <p:spPr>
          <a:xfrm>
            <a:off x="5872098" y="5819775"/>
            <a:ext cx="533400" cy="85725"/>
          </a:xfrm>
          <a:custGeom>
            <a:avLst/>
            <a:gdLst/>
            <a:ahLst/>
            <a:cxnLst/>
            <a:rect l="l" t="t" r="r" b="b"/>
            <a:pathLst>
              <a:path w="533400" h="85725">
                <a:moveTo>
                  <a:pt x="447675" y="0"/>
                </a:moveTo>
                <a:lnTo>
                  <a:pt x="447675" y="85725"/>
                </a:lnTo>
                <a:lnTo>
                  <a:pt x="504825" y="57150"/>
                </a:lnTo>
                <a:lnTo>
                  <a:pt x="462025" y="57150"/>
                </a:lnTo>
                <a:lnTo>
                  <a:pt x="462025" y="28575"/>
                </a:lnTo>
                <a:lnTo>
                  <a:pt x="504825" y="28575"/>
                </a:lnTo>
                <a:lnTo>
                  <a:pt x="447675" y="0"/>
                </a:lnTo>
                <a:close/>
              </a:path>
              <a:path w="533400" h="85725">
                <a:moveTo>
                  <a:pt x="447675" y="28575"/>
                </a:moveTo>
                <a:lnTo>
                  <a:pt x="0" y="28575"/>
                </a:lnTo>
                <a:lnTo>
                  <a:pt x="0" y="57150"/>
                </a:lnTo>
                <a:lnTo>
                  <a:pt x="447675" y="57150"/>
                </a:lnTo>
                <a:lnTo>
                  <a:pt x="447675" y="28575"/>
                </a:lnTo>
                <a:close/>
              </a:path>
              <a:path w="533400" h="85725">
                <a:moveTo>
                  <a:pt x="504825" y="28575"/>
                </a:moveTo>
                <a:lnTo>
                  <a:pt x="462025" y="28575"/>
                </a:lnTo>
                <a:lnTo>
                  <a:pt x="462025" y="57150"/>
                </a:lnTo>
                <a:lnTo>
                  <a:pt x="504825" y="57150"/>
                </a:lnTo>
                <a:lnTo>
                  <a:pt x="533400" y="42862"/>
                </a:lnTo>
                <a:lnTo>
                  <a:pt x="504825" y="28575"/>
                </a:lnTo>
                <a:close/>
              </a:path>
            </a:pathLst>
          </a:custGeom>
          <a:solidFill>
            <a:srgbClr val="CC0066"/>
          </a:solidFill>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7810" y="267906"/>
            <a:ext cx="2310765" cy="758190"/>
          </a:xfrm>
          <a:prstGeom prst="rect">
            <a:avLst/>
          </a:prstGeom>
        </p:spPr>
        <p:txBody>
          <a:bodyPr vert="horz" wrap="square" lIns="0" tIns="13335" rIns="0" bIns="0" rtlCol="0">
            <a:spAutoFit/>
          </a:bodyPr>
          <a:lstStyle/>
          <a:p>
            <a:pPr marL="12700">
              <a:lnSpc>
                <a:spcPct val="100000"/>
              </a:lnSpc>
              <a:spcBef>
                <a:spcPts val="105"/>
              </a:spcBef>
            </a:pPr>
            <a:r>
              <a:rPr sz="4800" spc="-30" dirty="0">
                <a:latin typeface="Calibri Light"/>
                <a:cs typeface="Calibri Light"/>
              </a:rPr>
              <a:t>Examples</a:t>
            </a:r>
            <a:endParaRPr sz="4800">
              <a:latin typeface="Calibri Light"/>
              <a:cs typeface="Calibri Light"/>
            </a:endParaRPr>
          </a:p>
        </p:txBody>
      </p:sp>
      <p:pic>
        <p:nvPicPr>
          <p:cNvPr id="3" name="object 3"/>
          <p:cNvPicPr/>
          <p:nvPr/>
        </p:nvPicPr>
        <p:blipFill>
          <a:blip r:embed="rId2" cstate="print"/>
          <a:stretch>
            <a:fillRect/>
          </a:stretch>
        </p:blipFill>
        <p:spPr>
          <a:xfrm>
            <a:off x="2399672" y="1827437"/>
            <a:ext cx="1549273" cy="379075"/>
          </a:xfrm>
          <a:prstGeom prst="rect">
            <a:avLst/>
          </a:prstGeom>
        </p:spPr>
      </p:pic>
      <p:sp>
        <p:nvSpPr>
          <p:cNvPr id="4" name="object 4"/>
          <p:cNvSpPr txBox="1"/>
          <p:nvPr/>
        </p:nvSpPr>
        <p:spPr>
          <a:xfrm>
            <a:off x="2366645" y="1683130"/>
            <a:ext cx="7496175" cy="2473325"/>
          </a:xfrm>
          <a:prstGeom prst="rect">
            <a:avLst/>
          </a:prstGeom>
        </p:spPr>
        <p:txBody>
          <a:bodyPr vert="horz" wrap="square" lIns="0" tIns="15240" rIns="0" bIns="0" rtlCol="0">
            <a:spAutoFit/>
          </a:bodyPr>
          <a:lstStyle/>
          <a:p>
            <a:pPr marL="12700" marR="5080">
              <a:lnSpc>
                <a:spcPct val="100200"/>
              </a:lnSpc>
              <a:spcBef>
                <a:spcPts val="120"/>
              </a:spcBef>
            </a:pPr>
            <a:r>
              <a:rPr sz="3200" b="1" spc="10" dirty="0">
                <a:solidFill>
                  <a:srgbClr val="333333"/>
                </a:solidFill>
                <a:latin typeface="Calibri"/>
                <a:cs typeface="Calibri"/>
              </a:rPr>
              <a:t>E</a:t>
            </a:r>
            <a:r>
              <a:rPr sz="3200" b="1" spc="-50" dirty="0">
                <a:solidFill>
                  <a:srgbClr val="333333"/>
                </a:solidFill>
                <a:latin typeface="Calibri"/>
                <a:cs typeface="Calibri"/>
              </a:rPr>
              <a:t>x</a:t>
            </a:r>
            <a:r>
              <a:rPr sz="3200" b="1" spc="-10" dirty="0">
                <a:solidFill>
                  <a:srgbClr val="333333"/>
                </a:solidFill>
                <a:latin typeface="Calibri"/>
                <a:cs typeface="Calibri"/>
              </a:rPr>
              <a:t>a</a:t>
            </a:r>
            <a:r>
              <a:rPr sz="3200" b="1" spc="15" dirty="0">
                <a:solidFill>
                  <a:srgbClr val="333333"/>
                </a:solidFill>
                <a:latin typeface="Calibri"/>
                <a:cs typeface="Calibri"/>
              </a:rPr>
              <a:t>mp</a:t>
            </a:r>
            <a:r>
              <a:rPr sz="3200" b="1" spc="20" dirty="0">
                <a:solidFill>
                  <a:srgbClr val="333333"/>
                </a:solidFill>
                <a:latin typeface="Calibri"/>
                <a:cs typeface="Calibri"/>
              </a:rPr>
              <a:t>l</a:t>
            </a:r>
            <a:r>
              <a:rPr sz="3200" b="1" spc="35" dirty="0">
                <a:solidFill>
                  <a:srgbClr val="333333"/>
                </a:solidFill>
                <a:latin typeface="Calibri"/>
                <a:cs typeface="Calibri"/>
              </a:rPr>
              <a:t>e</a:t>
            </a:r>
            <a:r>
              <a:rPr sz="3200" b="1" spc="5" dirty="0">
                <a:solidFill>
                  <a:srgbClr val="333333"/>
                </a:solidFill>
                <a:latin typeface="Calibri"/>
                <a:cs typeface="Calibri"/>
              </a:rPr>
              <a:t>:</a:t>
            </a:r>
            <a:r>
              <a:rPr sz="3200" b="1" spc="-100" dirty="0">
                <a:solidFill>
                  <a:srgbClr val="333333"/>
                </a:solidFill>
                <a:latin typeface="Calibri"/>
                <a:cs typeface="Calibri"/>
              </a:rPr>
              <a:t> </a:t>
            </a:r>
            <a:r>
              <a:rPr sz="3200" spc="15" dirty="0">
                <a:latin typeface="Calibri"/>
                <a:cs typeface="Calibri"/>
              </a:rPr>
              <a:t>A</a:t>
            </a:r>
            <a:r>
              <a:rPr sz="3200" spc="-40" dirty="0">
                <a:latin typeface="Calibri"/>
                <a:cs typeface="Calibri"/>
              </a:rPr>
              <a:t> </a:t>
            </a:r>
            <a:r>
              <a:rPr sz="3200" spc="5" dirty="0">
                <a:latin typeface="Calibri"/>
                <a:cs typeface="Calibri"/>
              </a:rPr>
              <a:t>l</a:t>
            </a:r>
            <a:r>
              <a:rPr sz="3200" spc="40" dirty="0">
                <a:latin typeface="Calibri"/>
                <a:cs typeface="Calibri"/>
              </a:rPr>
              <a:t>o</a:t>
            </a:r>
            <a:r>
              <a:rPr sz="3200" spc="-10" dirty="0">
                <a:latin typeface="Calibri"/>
                <a:cs typeface="Calibri"/>
              </a:rPr>
              <a:t>c</a:t>
            </a:r>
            <a:r>
              <a:rPr sz="3200" spc="10" dirty="0">
                <a:latin typeface="Calibri"/>
                <a:cs typeface="Calibri"/>
              </a:rPr>
              <a:t>k</a:t>
            </a:r>
            <a:r>
              <a:rPr sz="3200" spc="-100" dirty="0">
                <a:latin typeface="Calibri"/>
                <a:cs typeface="Calibri"/>
              </a:rPr>
              <a:t> </a:t>
            </a:r>
            <a:r>
              <a:rPr sz="3200" spc="-10" dirty="0">
                <a:latin typeface="Calibri"/>
                <a:cs typeface="Calibri"/>
              </a:rPr>
              <a:t>c</a:t>
            </a:r>
            <a:r>
              <a:rPr sz="3200" spc="30" dirty="0">
                <a:latin typeface="Calibri"/>
                <a:cs typeface="Calibri"/>
              </a:rPr>
              <a:t>o</a:t>
            </a:r>
            <a:r>
              <a:rPr sz="3200" spc="35" dirty="0">
                <a:latin typeface="Calibri"/>
                <a:cs typeface="Calibri"/>
              </a:rPr>
              <a:t>n</a:t>
            </a:r>
            <a:r>
              <a:rPr sz="3200" spc="15" dirty="0">
                <a:latin typeface="Calibri"/>
                <a:cs typeface="Calibri"/>
              </a:rPr>
              <a:t>s</a:t>
            </a:r>
            <a:r>
              <a:rPr sz="3200" spc="5" dirty="0">
                <a:latin typeface="Calibri"/>
                <a:cs typeface="Calibri"/>
              </a:rPr>
              <a:t>i</a:t>
            </a:r>
            <a:r>
              <a:rPr sz="3200" spc="25" dirty="0">
                <a:latin typeface="Calibri"/>
                <a:cs typeface="Calibri"/>
              </a:rPr>
              <a:t>s</a:t>
            </a:r>
            <a:r>
              <a:rPr sz="3200" spc="-25" dirty="0">
                <a:latin typeface="Calibri"/>
                <a:cs typeface="Calibri"/>
              </a:rPr>
              <a:t>t</a:t>
            </a:r>
            <a:r>
              <a:rPr sz="3200" spc="10" dirty="0">
                <a:latin typeface="Calibri"/>
                <a:cs typeface="Calibri"/>
              </a:rPr>
              <a:t>s</a:t>
            </a:r>
            <a:r>
              <a:rPr sz="3200" spc="-190" dirty="0">
                <a:latin typeface="Calibri"/>
                <a:cs typeface="Calibri"/>
              </a:rPr>
              <a:t> </a:t>
            </a:r>
            <a:r>
              <a:rPr sz="3200" spc="30" dirty="0">
                <a:latin typeface="Calibri"/>
                <a:cs typeface="Calibri"/>
              </a:rPr>
              <a:t>o</a:t>
            </a:r>
            <a:r>
              <a:rPr sz="3200" spc="5" dirty="0">
                <a:latin typeface="Calibri"/>
                <a:cs typeface="Calibri"/>
              </a:rPr>
              <a:t>f</a:t>
            </a:r>
            <a:r>
              <a:rPr sz="3200" spc="10" dirty="0">
                <a:latin typeface="Calibri"/>
                <a:cs typeface="Calibri"/>
              </a:rPr>
              <a:t> </a:t>
            </a:r>
            <a:r>
              <a:rPr sz="3200" spc="-10" dirty="0">
                <a:latin typeface="Calibri"/>
                <a:cs typeface="Calibri"/>
              </a:rPr>
              <a:t>f</a:t>
            </a:r>
            <a:r>
              <a:rPr sz="3200" spc="5" dirty="0">
                <a:latin typeface="Calibri"/>
                <a:cs typeface="Calibri"/>
              </a:rPr>
              <a:t>i</a:t>
            </a:r>
            <a:r>
              <a:rPr sz="3200" spc="-20" dirty="0">
                <a:latin typeface="Calibri"/>
                <a:cs typeface="Calibri"/>
              </a:rPr>
              <a:t>v</a:t>
            </a:r>
            <a:r>
              <a:rPr sz="3200" spc="10" dirty="0">
                <a:latin typeface="Calibri"/>
                <a:cs typeface="Calibri"/>
              </a:rPr>
              <a:t>e</a:t>
            </a:r>
            <a:r>
              <a:rPr sz="3200" spc="-80" dirty="0">
                <a:latin typeface="Calibri"/>
                <a:cs typeface="Calibri"/>
              </a:rPr>
              <a:t> </a:t>
            </a:r>
            <a:r>
              <a:rPr sz="3200" spc="35" dirty="0">
                <a:latin typeface="Calibri"/>
                <a:cs typeface="Calibri"/>
              </a:rPr>
              <a:t>pa</a:t>
            </a:r>
            <a:r>
              <a:rPr sz="3200" spc="10" dirty="0">
                <a:latin typeface="Calibri"/>
                <a:cs typeface="Calibri"/>
              </a:rPr>
              <a:t>r</a:t>
            </a:r>
            <a:r>
              <a:rPr sz="3200" spc="-25" dirty="0">
                <a:latin typeface="Calibri"/>
                <a:cs typeface="Calibri"/>
              </a:rPr>
              <a:t>t</a:t>
            </a:r>
            <a:r>
              <a:rPr sz="3200" spc="10" dirty="0">
                <a:latin typeface="Calibri"/>
                <a:cs typeface="Calibri"/>
              </a:rPr>
              <a:t>s</a:t>
            </a:r>
            <a:r>
              <a:rPr sz="3200" spc="-40" dirty="0">
                <a:latin typeface="Calibri"/>
                <a:cs typeface="Calibri"/>
              </a:rPr>
              <a:t> </a:t>
            </a:r>
            <a:r>
              <a:rPr sz="3200" spc="35" dirty="0">
                <a:latin typeface="Calibri"/>
                <a:cs typeface="Calibri"/>
              </a:rPr>
              <a:t>an</a:t>
            </a:r>
            <a:r>
              <a:rPr sz="3200" spc="15" dirty="0">
                <a:latin typeface="Calibri"/>
                <a:cs typeface="Calibri"/>
              </a:rPr>
              <a:t>d</a:t>
            </a:r>
            <a:r>
              <a:rPr sz="3200" spc="-100" dirty="0">
                <a:latin typeface="Calibri"/>
                <a:cs typeface="Calibri"/>
              </a:rPr>
              <a:t> </a:t>
            </a:r>
            <a:r>
              <a:rPr sz="3200" spc="-10" dirty="0">
                <a:latin typeface="Calibri"/>
                <a:cs typeface="Calibri"/>
              </a:rPr>
              <a:t>c</a:t>
            </a:r>
            <a:r>
              <a:rPr sz="3200" spc="35" dirty="0">
                <a:latin typeface="Calibri"/>
                <a:cs typeface="Calibri"/>
              </a:rPr>
              <a:t>a</a:t>
            </a:r>
            <a:r>
              <a:rPr sz="3200" spc="5" dirty="0">
                <a:latin typeface="Calibri"/>
                <a:cs typeface="Calibri"/>
              </a:rPr>
              <a:t>n  </a:t>
            </a:r>
            <a:r>
              <a:rPr sz="3200" spc="25" dirty="0">
                <a:latin typeface="Calibri"/>
                <a:cs typeface="Calibri"/>
              </a:rPr>
              <a:t>be </a:t>
            </a:r>
            <a:r>
              <a:rPr sz="3200" spc="10" dirty="0">
                <a:latin typeface="Calibri"/>
                <a:cs typeface="Calibri"/>
              </a:rPr>
              <a:t>assembled in </a:t>
            </a:r>
            <a:r>
              <a:rPr sz="3200" spc="5" dirty="0">
                <a:latin typeface="Calibri"/>
                <a:cs typeface="Calibri"/>
              </a:rPr>
              <a:t>any </a:t>
            </a:r>
            <a:r>
              <a:rPr sz="3200" spc="-55" dirty="0">
                <a:latin typeface="Calibri"/>
                <a:cs typeface="Calibri"/>
              </a:rPr>
              <a:t>order. </a:t>
            </a:r>
            <a:r>
              <a:rPr sz="3200" spc="15" dirty="0">
                <a:latin typeface="Calibri"/>
                <a:cs typeface="Calibri"/>
              </a:rPr>
              <a:t>A quality </a:t>
            </a:r>
            <a:r>
              <a:rPr sz="3200" dirty="0">
                <a:latin typeface="Calibri"/>
                <a:cs typeface="Calibri"/>
              </a:rPr>
              <a:t>control </a:t>
            </a:r>
            <a:r>
              <a:rPr sz="3200" spc="5" dirty="0">
                <a:latin typeface="Calibri"/>
                <a:cs typeface="Calibri"/>
              </a:rPr>
              <a:t> </a:t>
            </a:r>
            <a:r>
              <a:rPr sz="3200" spc="-25" dirty="0">
                <a:latin typeface="Calibri"/>
                <a:cs typeface="Calibri"/>
              </a:rPr>
              <a:t>e</a:t>
            </a:r>
            <a:r>
              <a:rPr sz="3200" spc="30" dirty="0">
                <a:latin typeface="Calibri"/>
                <a:cs typeface="Calibri"/>
              </a:rPr>
              <a:t>n</a:t>
            </a:r>
            <a:r>
              <a:rPr sz="3200" spc="-10" dirty="0">
                <a:latin typeface="Calibri"/>
                <a:cs typeface="Calibri"/>
              </a:rPr>
              <a:t>g</a:t>
            </a:r>
            <a:r>
              <a:rPr sz="3200" spc="5" dirty="0">
                <a:latin typeface="Calibri"/>
                <a:cs typeface="Calibri"/>
              </a:rPr>
              <a:t>i</a:t>
            </a:r>
            <a:r>
              <a:rPr sz="3200" spc="45" dirty="0">
                <a:latin typeface="Calibri"/>
                <a:cs typeface="Calibri"/>
              </a:rPr>
              <a:t>n</a:t>
            </a:r>
            <a:r>
              <a:rPr sz="3200" spc="-25" dirty="0">
                <a:latin typeface="Calibri"/>
                <a:cs typeface="Calibri"/>
              </a:rPr>
              <a:t>ee</a:t>
            </a:r>
            <a:r>
              <a:rPr sz="3200" spc="5" dirty="0">
                <a:latin typeface="Calibri"/>
                <a:cs typeface="Calibri"/>
              </a:rPr>
              <a:t>r</a:t>
            </a:r>
            <a:r>
              <a:rPr sz="3200" spc="-50" dirty="0">
                <a:latin typeface="Calibri"/>
                <a:cs typeface="Calibri"/>
              </a:rPr>
              <a:t> </a:t>
            </a:r>
            <a:r>
              <a:rPr sz="3200" spc="30" dirty="0">
                <a:latin typeface="Calibri"/>
                <a:cs typeface="Calibri"/>
              </a:rPr>
              <a:t>w</a:t>
            </a:r>
            <a:r>
              <a:rPr sz="3200" spc="35" dirty="0">
                <a:latin typeface="Calibri"/>
                <a:cs typeface="Calibri"/>
              </a:rPr>
              <a:t>a</a:t>
            </a:r>
            <a:r>
              <a:rPr sz="3200" spc="30" dirty="0">
                <a:latin typeface="Calibri"/>
                <a:cs typeface="Calibri"/>
              </a:rPr>
              <a:t>n</a:t>
            </a:r>
            <a:r>
              <a:rPr sz="3200" spc="-30" dirty="0">
                <a:latin typeface="Calibri"/>
                <a:cs typeface="Calibri"/>
              </a:rPr>
              <a:t>t</a:t>
            </a:r>
            <a:r>
              <a:rPr sz="3200" spc="10" dirty="0">
                <a:latin typeface="Calibri"/>
                <a:cs typeface="Calibri"/>
              </a:rPr>
              <a:t>s</a:t>
            </a:r>
            <a:r>
              <a:rPr sz="3200" spc="-190" dirty="0">
                <a:latin typeface="Calibri"/>
                <a:cs typeface="Calibri"/>
              </a:rPr>
              <a:t> </a:t>
            </a:r>
            <a:r>
              <a:rPr sz="3200" spc="-30" dirty="0">
                <a:latin typeface="Calibri"/>
                <a:cs typeface="Calibri"/>
              </a:rPr>
              <a:t>t</a:t>
            </a:r>
            <a:r>
              <a:rPr sz="3200" spc="10" dirty="0">
                <a:latin typeface="Calibri"/>
                <a:cs typeface="Calibri"/>
              </a:rPr>
              <a:t>o</a:t>
            </a:r>
            <a:r>
              <a:rPr sz="3200" spc="-35" dirty="0">
                <a:latin typeface="Calibri"/>
                <a:cs typeface="Calibri"/>
              </a:rPr>
              <a:t> </a:t>
            </a:r>
            <a:r>
              <a:rPr sz="3200" spc="-25" dirty="0">
                <a:latin typeface="Calibri"/>
                <a:cs typeface="Calibri"/>
              </a:rPr>
              <a:t>te</a:t>
            </a:r>
            <a:r>
              <a:rPr sz="3200" spc="15" dirty="0">
                <a:latin typeface="Calibri"/>
                <a:cs typeface="Calibri"/>
              </a:rPr>
              <a:t>s</a:t>
            </a:r>
            <a:r>
              <a:rPr sz="3200" spc="5" dirty="0">
                <a:latin typeface="Calibri"/>
                <a:cs typeface="Calibri"/>
              </a:rPr>
              <a:t>t</a:t>
            </a:r>
            <a:r>
              <a:rPr sz="3200" spc="-10" dirty="0">
                <a:latin typeface="Calibri"/>
                <a:cs typeface="Calibri"/>
              </a:rPr>
              <a:t> </a:t>
            </a:r>
            <a:r>
              <a:rPr sz="3200" spc="-25" dirty="0">
                <a:latin typeface="Calibri"/>
                <a:cs typeface="Calibri"/>
              </a:rPr>
              <a:t>e</a:t>
            </a:r>
            <a:r>
              <a:rPr sz="3200" spc="35" dirty="0">
                <a:latin typeface="Calibri"/>
                <a:cs typeface="Calibri"/>
              </a:rPr>
              <a:t>a</a:t>
            </a:r>
            <a:r>
              <a:rPr sz="3200" spc="-10" dirty="0">
                <a:latin typeface="Calibri"/>
                <a:cs typeface="Calibri"/>
              </a:rPr>
              <a:t>c</a:t>
            </a:r>
            <a:r>
              <a:rPr sz="3200" spc="10" dirty="0">
                <a:latin typeface="Calibri"/>
                <a:cs typeface="Calibri"/>
              </a:rPr>
              <a:t>h</a:t>
            </a:r>
            <a:r>
              <a:rPr sz="3200" spc="-100" dirty="0">
                <a:latin typeface="Calibri"/>
                <a:cs typeface="Calibri"/>
              </a:rPr>
              <a:t> </a:t>
            </a:r>
            <a:r>
              <a:rPr sz="3200" spc="25" dirty="0">
                <a:latin typeface="Calibri"/>
                <a:cs typeface="Calibri"/>
              </a:rPr>
              <a:t>o</a:t>
            </a:r>
            <a:r>
              <a:rPr sz="3200" spc="-75" dirty="0">
                <a:latin typeface="Calibri"/>
                <a:cs typeface="Calibri"/>
              </a:rPr>
              <a:t>r</a:t>
            </a:r>
            <a:r>
              <a:rPr sz="3200" spc="30" dirty="0">
                <a:latin typeface="Calibri"/>
                <a:cs typeface="Calibri"/>
              </a:rPr>
              <a:t>d</a:t>
            </a:r>
            <a:r>
              <a:rPr sz="3200" spc="-25" dirty="0">
                <a:latin typeface="Calibri"/>
                <a:cs typeface="Calibri"/>
              </a:rPr>
              <a:t>e</a:t>
            </a:r>
            <a:r>
              <a:rPr sz="3200" spc="5" dirty="0">
                <a:latin typeface="Calibri"/>
                <a:cs typeface="Calibri"/>
              </a:rPr>
              <a:t>r</a:t>
            </a:r>
            <a:r>
              <a:rPr sz="3200" spc="-50" dirty="0">
                <a:latin typeface="Calibri"/>
                <a:cs typeface="Calibri"/>
              </a:rPr>
              <a:t> </a:t>
            </a:r>
            <a:r>
              <a:rPr sz="3200" spc="-80" dirty="0">
                <a:latin typeface="Calibri"/>
                <a:cs typeface="Calibri"/>
              </a:rPr>
              <a:t>f</a:t>
            </a:r>
            <a:r>
              <a:rPr sz="3200" spc="25" dirty="0">
                <a:latin typeface="Calibri"/>
                <a:cs typeface="Calibri"/>
              </a:rPr>
              <a:t>o</a:t>
            </a:r>
            <a:r>
              <a:rPr sz="3200" spc="5" dirty="0">
                <a:latin typeface="Calibri"/>
                <a:cs typeface="Calibri"/>
              </a:rPr>
              <a:t>r  </a:t>
            </a:r>
            <a:r>
              <a:rPr sz="3200" dirty="0">
                <a:latin typeface="Calibri"/>
                <a:cs typeface="Calibri"/>
              </a:rPr>
              <a:t>efficiency </a:t>
            </a:r>
            <a:r>
              <a:rPr sz="3200" spc="20" dirty="0">
                <a:latin typeface="Calibri"/>
                <a:cs typeface="Calibri"/>
              </a:rPr>
              <a:t>of </a:t>
            </a:r>
            <a:r>
              <a:rPr sz="3200" spc="-20" dirty="0">
                <a:latin typeface="Calibri"/>
                <a:cs typeface="Calibri"/>
              </a:rPr>
              <a:t>assembly. </a:t>
            </a:r>
            <a:r>
              <a:rPr sz="3200" spc="25" dirty="0">
                <a:latin typeface="Calibri"/>
                <a:cs typeface="Calibri"/>
              </a:rPr>
              <a:t>How </a:t>
            </a:r>
            <a:r>
              <a:rPr sz="3200" dirty="0">
                <a:latin typeface="Calibri"/>
                <a:cs typeface="Calibri"/>
              </a:rPr>
              <a:t>many </a:t>
            </a:r>
            <a:r>
              <a:rPr sz="3200" spc="-15" dirty="0">
                <a:latin typeface="Calibri"/>
                <a:cs typeface="Calibri"/>
              </a:rPr>
              <a:t>orders </a:t>
            </a:r>
            <a:r>
              <a:rPr sz="3200" spc="-10" dirty="0">
                <a:latin typeface="Calibri"/>
                <a:cs typeface="Calibri"/>
              </a:rPr>
              <a:t>are </a:t>
            </a:r>
            <a:r>
              <a:rPr sz="3200" spc="-5" dirty="0">
                <a:latin typeface="Calibri"/>
                <a:cs typeface="Calibri"/>
              </a:rPr>
              <a:t> </a:t>
            </a:r>
            <a:r>
              <a:rPr sz="3200" spc="-15" dirty="0">
                <a:latin typeface="Calibri"/>
                <a:cs typeface="Calibri"/>
              </a:rPr>
              <a:t>there?</a:t>
            </a:r>
            <a:endParaRPr sz="3200">
              <a:latin typeface="Calibri"/>
              <a:cs typeface="Calibri"/>
            </a:endParaRPr>
          </a:p>
        </p:txBody>
      </p:sp>
      <p:grpSp>
        <p:nvGrpSpPr>
          <p:cNvPr id="5" name="object 5"/>
          <p:cNvGrpSpPr/>
          <p:nvPr/>
        </p:nvGrpSpPr>
        <p:grpSpPr>
          <a:xfrm>
            <a:off x="5181600" y="5029200"/>
            <a:ext cx="4862830" cy="1167130"/>
            <a:chOff x="5181600" y="5029200"/>
            <a:chExt cx="4862830" cy="1167130"/>
          </a:xfrm>
        </p:grpSpPr>
        <p:pic>
          <p:nvPicPr>
            <p:cNvPr id="6" name="object 6"/>
            <p:cNvPicPr/>
            <p:nvPr/>
          </p:nvPicPr>
          <p:blipFill>
            <a:blip r:embed="rId3" cstate="print"/>
            <a:stretch>
              <a:fillRect/>
            </a:stretch>
          </p:blipFill>
          <p:spPr>
            <a:xfrm>
              <a:off x="5229215" y="5076785"/>
              <a:ext cx="4814969" cy="1119266"/>
            </a:xfrm>
            <a:prstGeom prst="rect">
              <a:avLst/>
            </a:prstGeom>
          </p:spPr>
        </p:pic>
        <p:sp>
          <p:nvSpPr>
            <p:cNvPr id="7" name="object 7"/>
            <p:cNvSpPr/>
            <p:nvPr/>
          </p:nvSpPr>
          <p:spPr>
            <a:xfrm>
              <a:off x="5181600" y="5029199"/>
              <a:ext cx="4762500" cy="1066800"/>
            </a:xfrm>
            <a:custGeom>
              <a:avLst/>
              <a:gdLst/>
              <a:ahLst/>
              <a:cxnLst/>
              <a:rect l="l" t="t" r="r" b="b"/>
              <a:pathLst>
                <a:path w="4762500" h="1066800">
                  <a:moveTo>
                    <a:pt x="4762500" y="0"/>
                  </a:moveTo>
                  <a:lnTo>
                    <a:pt x="0" y="0"/>
                  </a:lnTo>
                  <a:lnTo>
                    <a:pt x="0" y="14351"/>
                  </a:lnTo>
                  <a:lnTo>
                    <a:pt x="0" y="1066800"/>
                  </a:lnTo>
                  <a:lnTo>
                    <a:pt x="4762500" y="1066800"/>
                  </a:lnTo>
                  <a:lnTo>
                    <a:pt x="4762500" y="14351"/>
                  </a:lnTo>
                  <a:lnTo>
                    <a:pt x="4762500" y="0"/>
                  </a:lnTo>
                  <a:close/>
                </a:path>
              </a:pathLst>
            </a:custGeom>
            <a:solidFill>
              <a:srgbClr val="F4EBC5"/>
            </a:solidFill>
          </p:spPr>
          <p:txBody>
            <a:bodyPr wrap="square" lIns="0" tIns="0" rIns="0" bIns="0" rtlCol="0"/>
            <a:lstStyle/>
            <a:p>
              <a:endParaRPr/>
            </a:p>
          </p:txBody>
        </p:sp>
        <p:sp>
          <p:nvSpPr>
            <p:cNvPr id="8" name="object 8"/>
            <p:cNvSpPr/>
            <p:nvPr/>
          </p:nvSpPr>
          <p:spPr>
            <a:xfrm>
              <a:off x="6109964" y="5575955"/>
              <a:ext cx="306705" cy="0"/>
            </a:xfrm>
            <a:custGeom>
              <a:avLst/>
              <a:gdLst/>
              <a:ahLst/>
              <a:cxnLst/>
              <a:rect l="l" t="t" r="r" b="b"/>
              <a:pathLst>
                <a:path w="306704">
                  <a:moveTo>
                    <a:pt x="0" y="0"/>
                  </a:moveTo>
                  <a:lnTo>
                    <a:pt x="306652" y="0"/>
                  </a:lnTo>
                </a:path>
              </a:pathLst>
            </a:custGeom>
            <a:ln w="16670">
              <a:solidFill>
                <a:srgbClr val="000000"/>
              </a:solidFill>
            </a:ln>
          </p:spPr>
          <p:txBody>
            <a:bodyPr wrap="square" lIns="0" tIns="0" rIns="0" bIns="0" rtlCol="0"/>
            <a:lstStyle/>
            <a:p>
              <a:endParaRPr/>
            </a:p>
          </p:txBody>
        </p:sp>
      </p:grpSp>
      <p:sp>
        <p:nvSpPr>
          <p:cNvPr id="9" name="object 9"/>
          <p:cNvSpPr txBox="1"/>
          <p:nvPr/>
        </p:nvSpPr>
        <p:spPr>
          <a:xfrm>
            <a:off x="6131748" y="4910225"/>
            <a:ext cx="323215" cy="1184275"/>
          </a:xfrm>
          <a:prstGeom prst="rect">
            <a:avLst/>
          </a:prstGeom>
        </p:spPr>
        <p:txBody>
          <a:bodyPr vert="horz" wrap="square" lIns="0" tIns="103505" rIns="0" bIns="0" rtlCol="0">
            <a:spAutoFit/>
          </a:bodyPr>
          <a:lstStyle/>
          <a:p>
            <a:pPr>
              <a:lnSpc>
                <a:spcPct val="100000"/>
              </a:lnSpc>
              <a:spcBef>
                <a:spcPts val="815"/>
              </a:spcBef>
            </a:pPr>
            <a:r>
              <a:rPr sz="3200" spc="-140" dirty="0">
                <a:latin typeface="Times New Roman"/>
                <a:cs typeface="Times New Roman"/>
              </a:rPr>
              <a:t>5!</a:t>
            </a:r>
            <a:endParaRPr sz="3200">
              <a:latin typeface="Times New Roman"/>
              <a:cs typeface="Times New Roman"/>
            </a:endParaRPr>
          </a:p>
          <a:p>
            <a:pPr>
              <a:lnSpc>
                <a:spcPct val="100000"/>
              </a:lnSpc>
              <a:spcBef>
                <a:spcPts val="725"/>
              </a:spcBef>
            </a:pPr>
            <a:r>
              <a:rPr sz="3200" spc="-240" dirty="0">
                <a:latin typeface="Times New Roman"/>
                <a:cs typeface="Times New Roman"/>
              </a:rPr>
              <a:t>0</a:t>
            </a:r>
            <a:r>
              <a:rPr sz="3200" spc="10" dirty="0">
                <a:latin typeface="Times New Roman"/>
                <a:cs typeface="Times New Roman"/>
              </a:rPr>
              <a:t>!</a:t>
            </a:r>
            <a:endParaRPr sz="3200">
              <a:latin typeface="Times New Roman"/>
              <a:cs typeface="Times New Roman"/>
            </a:endParaRPr>
          </a:p>
        </p:txBody>
      </p:sp>
      <p:sp>
        <p:nvSpPr>
          <p:cNvPr id="10" name="object 10"/>
          <p:cNvSpPr txBox="1"/>
          <p:nvPr/>
        </p:nvSpPr>
        <p:spPr>
          <a:xfrm>
            <a:off x="5529302" y="5243771"/>
            <a:ext cx="132715" cy="311785"/>
          </a:xfrm>
          <a:prstGeom prst="rect">
            <a:avLst/>
          </a:prstGeom>
        </p:spPr>
        <p:txBody>
          <a:bodyPr vert="horz" wrap="square" lIns="0" tIns="15875" rIns="0" bIns="0" rtlCol="0">
            <a:spAutoFit/>
          </a:bodyPr>
          <a:lstStyle/>
          <a:p>
            <a:pPr>
              <a:lnSpc>
                <a:spcPct val="100000"/>
              </a:lnSpc>
              <a:spcBef>
                <a:spcPts val="125"/>
              </a:spcBef>
            </a:pPr>
            <a:r>
              <a:rPr sz="1850" spc="15" dirty="0">
                <a:latin typeface="Times New Roman"/>
                <a:cs typeface="Times New Roman"/>
              </a:rPr>
              <a:t>5</a:t>
            </a:r>
            <a:endParaRPr sz="1850">
              <a:latin typeface="Times New Roman"/>
              <a:cs typeface="Times New Roman"/>
            </a:endParaRPr>
          </a:p>
        </p:txBody>
      </p:sp>
      <p:sp>
        <p:nvSpPr>
          <p:cNvPr id="11" name="object 11"/>
          <p:cNvSpPr txBox="1"/>
          <p:nvPr/>
        </p:nvSpPr>
        <p:spPr>
          <a:xfrm>
            <a:off x="5442177" y="5530548"/>
            <a:ext cx="132715" cy="311785"/>
          </a:xfrm>
          <a:prstGeom prst="rect">
            <a:avLst/>
          </a:prstGeom>
        </p:spPr>
        <p:txBody>
          <a:bodyPr vert="horz" wrap="square" lIns="0" tIns="15875" rIns="0" bIns="0" rtlCol="0">
            <a:spAutoFit/>
          </a:bodyPr>
          <a:lstStyle/>
          <a:p>
            <a:pPr>
              <a:lnSpc>
                <a:spcPct val="100000"/>
              </a:lnSpc>
              <a:spcBef>
                <a:spcPts val="125"/>
              </a:spcBef>
            </a:pPr>
            <a:r>
              <a:rPr sz="1850" spc="15" dirty="0">
                <a:latin typeface="Times New Roman"/>
                <a:cs typeface="Times New Roman"/>
              </a:rPr>
              <a:t>5</a:t>
            </a:r>
            <a:endParaRPr sz="1850">
              <a:latin typeface="Times New Roman"/>
              <a:cs typeface="Times New Roman"/>
            </a:endParaRPr>
          </a:p>
        </p:txBody>
      </p:sp>
      <p:sp>
        <p:nvSpPr>
          <p:cNvPr id="12" name="object 12"/>
          <p:cNvSpPr txBox="1"/>
          <p:nvPr/>
        </p:nvSpPr>
        <p:spPr>
          <a:xfrm>
            <a:off x="6526390" y="5256842"/>
            <a:ext cx="3393440" cy="516890"/>
          </a:xfrm>
          <a:prstGeom prst="rect">
            <a:avLst/>
          </a:prstGeom>
        </p:spPr>
        <p:txBody>
          <a:bodyPr vert="horz" wrap="square" lIns="0" tIns="15240" rIns="0" bIns="0" rtlCol="0">
            <a:spAutoFit/>
          </a:bodyPr>
          <a:lstStyle/>
          <a:p>
            <a:pPr>
              <a:lnSpc>
                <a:spcPct val="100000"/>
              </a:lnSpc>
              <a:spcBef>
                <a:spcPts val="120"/>
              </a:spcBef>
            </a:pPr>
            <a:r>
              <a:rPr sz="3200" spc="20" dirty="0">
                <a:latin typeface="Symbol"/>
                <a:cs typeface="Symbol"/>
              </a:rPr>
              <a:t></a:t>
            </a:r>
            <a:r>
              <a:rPr sz="3200" spc="-145" dirty="0">
                <a:latin typeface="Times New Roman"/>
                <a:cs typeface="Times New Roman"/>
              </a:rPr>
              <a:t> </a:t>
            </a:r>
            <a:r>
              <a:rPr sz="3200" spc="-35" dirty="0">
                <a:latin typeface="Times New Roman"/>
                <a:cs typeface="Times New Roman"/>
              </a:rPr>
              <a:t>5</a:t>
            </a:r>
            <a:r>
              <a:rPr sz="3200" spc="90" dirty="0">
                <a:latin typeface="Times New Roman"/>
                <a:cs typeface="Times New Roman"/>
              </a:rPr>
              <a:t>(</a:t>
            </a:r>
            <a:r>
              <a:rPr sz="3200" spc="15" dirty="0">
                <a:latin typeface="Times New Roman"/>
                <a:cs typeface="Times New Roman"/>
              </a:rPr>
              <a:t>4</a:t>
            </a:r>
            <a:r>
              <a:rPr sz="3200" spc="85" dirty="0">
                <a:latin typeface="Times New Roman"/>
                <a:cs typeface="Times New Roman"/>
              </a:rPr>
              <a:t>)</a:t>
            </a:r>
            <a:r>
              <a:rPr sz="3200" spc="-90" dirty="0">
                <a:latin typeface="Times New Roman"/>
                <a:cs typeface="Times New Roman"/>
              </a:rPr>
              <a:t>(3</a:t>
            </a:r>
            <a:r>
              <a:rPr sz="3200" spc="85" dirty="0">
                <a:latin typeface="Times New Roman"/>
                <a:cs typeface="Times New Roman"/>
              </a:rPr>
              <a:t>)</a:t>
            </a:r>
            <a:r>
              <a:rPr sz="3200" spc="5" dirty="0">
                <a:latin typeface="Times New Roman"/>
                <a:cs typeface="Times New Roman"/>
              </a:rPr>
              <a:t>(</a:t>
            </a:r>
            <a:r>
              <a:rPr sz="3200" spc="15" dirty="0">
                <a:latin typeface="Times New Roman"/>
                <a:cs typeface="Times New Roman"/>
              </a:rPr>
              <a:t>2</a:t>
            </a:r>
            <a:r>
              <a:rPr sz="3200" spc="85" dirty="0">
                <a:latin typeface="Times New Roman"/>
                <a:cs typeface="Times New Roman"/>
              </a:rPr>
              <a:t>)</a:t>
            </a:r>
            <a:r>
              <a:rPr sz="3200" spc="-350" dirty="0">
                <a:latin typeface="Times New Roman"/>
                <a:cs typeface="Times New Roman"/>
              </a:rPr>
              <a:t>(</a:t>
            </a:r>
            <a:r>
              <a:rPr sz="3200" spc="-240" dirty="0">
                <a:latin typeface="Times New Roman"/>
                <a:cs typeface="Times New Roman"/>
              </a:rPr>
              <a:t>1</a:t>
            </a:r>
            <a:r>
              <a:rPr sz="3200" spc="10" dirty="0">
                <a:latin typeface="Times New Roman"/>
                <a:cs typeface="Times New Roman"/>
              </a:rPr>
              <a:t>)</a:t>
            </a:r>
            <a:r>
              <a:rPr sz="3200" spc="-60" dirty="0">
                <a:latin typeface="Times New Roman"/>
                <a:cs typeface="Times New Roman"/>
              </a:rPr>
              <a:t> </a:t>
            </a:r>
            <a:r>
              <a:rPr sz="3200" spc="20" dirty="0">
                <a:latin typeface="Symbol"/>
                <a:cs typeface="Symbol"/>
              </a:rPr>
              <a:t></a:t>
            </a:r>
            <a:r>
              <a:rPr sz="3200" spc="-400" dirty="0">
                <a:latin typeface="Times New Roman"/>
                <a:cs typeface="Times New Roman"/>
              </a:rPr>
              <a:t> </a:t>
            </a:r>
            <a:r>
              <a:rPr sz="3200" spc="120" dirty="0">
                <a:latin typeface="Times New Roman"/>
                <a:cs typeface="Times New Roman"/>
              </a:rPr>
              <a:t>1</a:t>
            </a:r>
            <a:r>
              <a:rPr sz="3200" spc="130" dirty="0">
                <a:latin typeface="Times New Roman"/>
                <a:cs typeface="Times New Roman"/>
              </a:rPr>
              <a:t>2</a:t>
            </a:r>
            <a:r>
              <a:rPr sz="3200" spc="15" dirty="0">
                <a:latin typeface="Times New Roman"/>
                <a:cs typeface="Times New Roman"/>
              </a:rPr>
              <a:t>0</a:t>
            </a:r>
            <a:endParaRPr sz="3200">
              <a:latin typeface="Times New Roman"/>
              <a:cs typeface="Times New Roman"/>
            </a:endParaRPr>
          </a:p>
        </p:txBody>
      </p:sp>
      <p:sp>
        <p:nvSpPr>
          <p:cNvPr id="13" name="object 13"/>
          <p:cNvSpPr txBox="1"/>
          <p:nvPr/>
        </p:nvSpPr>
        <p:spPr>
          <a:xfrm>
            <a:off x="5257008" y="5256842"/>
            <a:ext cx="763905" cy="516890"/>
          </a:xfrm>
          <a:prstGeom prst="rect">
            <a:avLst/>
          </a:prstGeom>
        </p:spPr>
        <p:txBody>
          <a:bodyPr vert="horz" wrap="square" lIns="0" tIns="15240" rIns="0" bIns="0" rtlCol="0">
            <a:spAutoFit/>
          </a:bodyPr>
          <a:lstStyle/>
          <a:p>
            <a:pPr>
              <a:lnSpc>
                <a:spcPct val="100000"/>
              </a:lnSpc>
              <a:spcBef>
                <a:spcPts val="120"/>
              </a:spcBef>
              <a:tabLst>
                <a:tab pos="525145" algn="l"/>
              </a:tabLst>
            </a:pPr>
            <a:r>
              <a:rPr sz="3200" i="1" spc="20" dirty="0">
                <a:latin typeface="Times New Roman"/>
                <a:cs typeface="Times New Roman"/>
              </a:rPr>
              <a:t>P	</a:t>
            </a:r>
            <a:r>
              <a:rPr sz="3200" spc="20" dirty="0">
                <a:latin typeface="Symbol"/>
                <a:cs typeface="Symbol"/>
              </a:rPr>
              <a:t></a:t>
            </a:r>
            <a:endParaRPr sz="3200">
              <a:latin typeface="Symbol"/>
              <a:cs typeface="Symbol"/>
            </a:endParaRPr>
          </a:p>
        </p:txBody>
      </p:sp>
      <p:grpSp>
        <p:nvGrpSpPr>
          <p:cNvPr id="14" name="object 14"/>
          <p:cNvGrpSpPr/>
          <p:nvPr/>
        </p:nvGrpSpPr>
        <p:grpSpPr>
          <a:xfrm>
            <a:off x="2124138" y="4181538"/>
            <a:ext cx="7848600" cy="1943100"/>
            <a:chOff x="2124138" y="4181538"/>
            <a:chExt cx="7848600" cy="1943100"/>
          </a:xfrm>
        </p:grpSpPr>
        <p:sp>
          <p:nvSpPr>
            <p:cNvPr id="15" name="object 15"/>
            <p:cNvSpPr/>
            <p:nvPr/>
          </p:nvSpPr>
          <p:spPr>
            <a:xfrm>
              <a:off x="5167376" y="5014912"/>
              <a:ext cx="4791075" cy="1095375"/>
            </a:xfrm>
            <a:custGeom>
              <a:avLst/>
              <a:gdLst/>
              <a:ahLst/>
              <a:cxnLst/>
              <a:rect l="l" t="t" r="r" b="b"/>
              <a:pathLst>
                <a:path w="4791075" h="1095375">
                  <a:moveTo>
                    <a:pt x="0" y="1095375"/>
                  </a:moveTo>
                  <a:lnTo>
                    <a:pt x="4791075" y="1095375"/>
                  </a:lnTo>
                  <a:lnTo>
                    <a:pt x="4791075" y="0"/>
                  </a:lnTo>
                  <a:lnTo>
                    <a:pt x="0" y="0"/>
                  </a:lnTo>
                  <a:lnTo>
                    <a:pt x="0" y="1095375"/>
                  </a:lnTo>
                  <a:close/>
                </a:path>
              </a:pathLst>
            </a:custGeom>
            <a:ln w="28575">
              <a:solidFill>
                <a:srgbClr val="CC0066"/>
              </a:solidFill>
            </a:ln>
          </p:spPr>
          <p:txBody>
            <a:bodyPr wrap="square" lIns="0" tIns="0" rIns="0" bIns="0" rtlCol="0"/>
            <a:lstStyle/>
            <a:p>
              <a:endParaRPr/>
            </a:p>
          </p:txBody>
        </p:sp>
        <p:sp>
          <p:nvSpPr>
            <p:cNvPr id="16" name="object 16"/>
            <p:cNvSpPr/>
            <p:nvPr/>
          </p:nvSpPr>
          <p:spPr>
            <a:xfrm>
              <a:off x="2138426" y="4195826"/>
              <a:ext cx="3962400" cy="847725"/>
            </a:xfrm>
            <a:custGeom>
              <a:avLst/>
              <a:gdLst/>
              <a:ahLst/>
              <a:cxnLst/>
              <a:rect l="l" t="t" r="r" b="b"/>
              <a:pathLst>
                <a:path w="3962400" h="847725">
                  <a:moveTo>
                    <a:pt x="0" y="847725"/>
                  </a:moveTo>
                  <a:lnTo>
                    <a:pt x="3962400" y="847725"/>
                  </a:lnTo>
                  <a:lnTo>
                    <a:pt x="3962400" y="0"/>
                  </a:lnTo>
                  <a:lnTo>
                    <a:pt x="0" y="0"/>
                  </a:lnTo>
                  <a:lnTo>
                    <a:pt x="0" y="847725"/>
                  </a:lnTo>
                  <a:close/>
                </a:path>
              </a:pathLst>
            </a:custGeom>
            <a:ln w="28575">
              <a:solidFill>
                <a:srgbClr val="F4EBC5"/>
              </a:solidFill>
            </a:ln>
          </p:spPr>
          <p:txBody>
            <a:bodyPr wrap="square" lIns="0" tIns="0" rIns="0" bIns="0" rtlCol="0"/>
            <a:lstStyle/>
            <a:p>
              <a:endParaRPr/>
            </a:p>
          </p:txBody>
        </p:sp>
      </p:grpSp>
      <p:sp>
        <p:nvSpPr>
          <p:cNvPr id="17" name="object 17"/>
          <p:cNvSpPr txBox="1"/>
          <p:nvPr/>
        </p:nvSpPr>
        <p:spPr>
          <a:xfrm>
            <a:off x="2152713" y="4210113"/>
            <a:ext cx="3933825" cy="790575"/>
          </a:xfrm>
          <a:prstGeom prst="rect">
            <a:avLst/>
          </a:prstGeom>
          <a:solidFill>
            <a:srgbClr val="CC0066"/>
          </a:solidFill>
        </p:spPr>
        <p:txBody>
          <a:bodyPr vert="horz" wrap="square" lIns="0" tIns="38735" rIns="0" bIns="0" rtlCol="0">
            <a:spAutoFit/>
          </a:bodyPr>
          <a:lstStyle/>
          <a:p>
            <a:pPr marL="73660" marR="735965">
              <a:lnSpc>
                <a:spcPts val="2850"/>
              </a:lnSpc>
              <a:spcBef>
                <a:spcPts val="305"/>
              </a:spcBef>
            </a:pPr>
            <a:r>
              <a:rPr sz="2400" spc="-45" dirty="0">
                <a:solidFill>
                  <a:srgbClr val="F4EBC5"/>
                </a:solidFill>
                <a:latin typeface="Times New Roman"/>
                <a:cs typeface="Times New Roman"/>
              </a:rPr>
              <a:t>The</a:t>
            </a:r>
            <a:r>
              <a:rPr sz="2400" spc="114" dirty="0">
                <a:solidFill>
                  <a:srgbClr val="F4EBC5"/>
                </a:solidFill>
                <a:latin typeface="Times New Roman"/>
                <a:cs typeface="Times New Roman"/>
              </a:rPr>
              <a:t> </a:t>
            </a:r>
            <a:r>
              <a:rPr sz="2400" dirty="0">
                <a:solidFill>
                  <a:srgbClr val="F4EBC5"/>
                </a:solidFill>
                <a:latin typeface="Times New Roman"/>
                <a:cs typeface="Times New Roman"/>
              </a:rPr>
              <a:t>order</a:t>
            </a:r>
            <a:r>
              <a:rPr sz="2400" spc="-65" dirty="0">
                <a:solidFill>
                  <a:srgbClr val="F4EBC5"/>
                </a:solidFill>
                <a:latin typeface="Times New Roman"/>
                <a:cs typeface="Times New Roman"/>
              </a:rPr>
              <a:t> </a:t>
            </a:r>
            <a:r>
              <a:rPr sz="2400" dirty="0">
                <a:solidFill>
                  <a:srgbClr val="F4EBC5"/>
                </a:solidFill>
                <a:latin typeface="Times New Roman"/>
                <a:cs typeface="Times New Roman"/>
              </a:rPr>
              <a:t>of</a:t>
            </a:r>
            <a:r>
              <a:rPr sz="2400" spc="10" dirty="0">
                <a:solidFill>
                  <a:srgbClr val="F4EBC5"/>
                </a:solidFill>
                <a:latin typeface="Times New Roman"/>
                <a:cs typeface="Times New Roman"/>
              </a:rPr>
              <a:t> </a:t>
            </a:r>
            <a:r>
              <a:rPr sz="2400" spc="-25" dirty="0">
                <a:solidFill>
                  <a:srgbClr val="F4EBC5"/>
                </a:solidFill>
                <a:latin typeface="Times New Roman"/>
                <a:cs typeface="Times New Roman"/>
              </a:rPr>
              <a:t>the</a:t>
            </a:r>
            <a:r>
              <a:rPr sz="2400" spc="40" dirty="0">
                <a:solidFill>
                  <a:srgbClr val="F4EBC5"/>
                </a:solidFill>
                <a:latin typeface="Times New Roman"/>
                <a:cs typeface="Times New Roman"/>
              </a:rPr>
              <a:t> </a:t>
            </a:r>
            <a:r>
              <a:rPr sz="2400" spc="-20" dirty="0">
                <a:solidFill>
                  <a:srgbClr val="F4EBC5"/>
                </a:solidFill>
                <a:latin typeface="Times New Roman"/>
                <a:cs typeface="Times New Roman"/>
              </a:rPr>
              <a:t>choice</a:t>
            </a:r>
            <a:r>
              <a:rPr sz="2400" spc="45" dirty="0">
                <a:solidFill>
                  <a:srgbClr val="F4EBC5"/>
                </a:solidFill>
                <a:latin typeface="Times New Roman"/>
                <a:cs typeface="Times New Roman"/>
              </a:rPr>
              <a:t> </a:t>
            </a:r>
            <a:r>
              <a:rPr sz="2400" dirty="0">
                <a:solidFill>
                  <a:srgbClr val="F4EBC5"/>
                </a:solidFill>
                <a:latin typeface="Times New Roman"/>
                <a:cs typeface="Times New Roman"/>
              </a:rPr>
              <a:t>is </a:t>
            </a:r>
            <a:r>
              <a:rPr sz="2400" spc="-585" dirty="0">
                <a:solidFill>
                  <a:srgbClr val="F4EBC5"/>
                </a:solidFill>
                <a:latin typeface="Times New Roman"/>
                <a:cs typeface="Times New Roman"/>
              </a:rPr>
              <a:t> </a:t>
            </a:r>
            <a:r>
              <a:rPr sz="2400" spc="-25" dirty="0">
                <a:solidFill>
                  <a:srgbClr val="F4EBC5"/>
                </a:solidFill>
                <a:latin typeface="Times New Roman"/>
                <a:cs typeface="Times New Roman"/>
              </a:rPr>
              <a:t>important!</a:t>
            </a:r>
            <a:endParaRPr sz="2400">
              <a:latin typeface="Times New Roman"/>
              <a:cs typeface="Times New Roman"/>
            </a:endParaRPr>
          </a:p>
        </p:txBody>
      </p:sp>
      <p:sp>
        <p:nvSpPr>
          <p:cNvPr id="18" name="object 18"/>
          <p:cNvSpPr/>
          <p:nvPr/>
        </p:nvSpPr>
        <p:spPr>
          <a:xfrm>
            <a:off x="4105275" y="5062473"/>
            <a:ext cx="685800" cy="319405"/>
          </a:xfrm>
          <a:custGeom>
            <a:avLst/>
            <a:gdLst/>
            <a:ahLst/>
            <a:cxnLst/>
            <a:rect l="l" t="t" r="r" b="b"/>
            <a:pathLst>
              <a:path w="685800" h="319404">
                <a:moveTo>
                  <a:pt x="600075" y="233425"/>
                </a:moveTo>
                <a:lnTo>
                  <a:pt x="600075" y="319150"/>
                </a:lnTo>
                <a:lnTo>
                  <a:pt x="657140" y="290575"/>
                </a:lnTo>
                <a:lnTo>
                  <a:pt x="614426" y="290575"/>
                </a:lnTo>
                <a:lnTo>
                  <a:pt x="614426" y="262000"/>
                </a:lnTo>
                <a:lnTo>
                  <a:pt x="657309" y="262000"/>
                </a:lnTo>
                <a:lnTo>
                  <a:pt x="600075" y="233425"/>
                </a:lnTo>
                <a:close/>
              </a:path>
              <a:path w="685800" h="319404">
                <a:moveTo>
                  <a:pt x="28575" y="0"/>
                </a:moveTo>
                <a:lnTo>
                  <a:pt x="0" y="0"/>
                </a:lnTo>
                <a:lnTo>
                  <a:pt x="0" y="290575"/>
                </a:lnTo>
                <a:lnTo>
                  <a:pt x="600075" y="290575"/>
                </a:lnTo>
                <a:lnTo>
                  <a:pt x="600075" y="276225"/>
                </a:lnTo>
                <a:lnTo>
                  <a:pt x="28575" y="276225"/>
                </a:lnTo>
                <a:lnTo>
                  <a:pt x="14224" y="262000"/>
                </a:lnTo>
                <a:lnTo>
                  <a:pt x="28575" y="262000"/>
                </a:lnTo>
                <a:lnTo>
                  <a:pt x="28575" y="0"/>
                </a:lnTo>
                <a:close/>
              </a:path>
              <a:path w="685800" h="319404">
                <a:moveTo>
                  <a:pt x="657309" y="262000"/>
                </a:moveTo>
                <a:lnTo>
                  <a:pt x="614426" y="262000"/>
                </a:lnTo>
                <a:lnTo>
                  <a:pt x="614426" y="290575"/>
                </a:lnTo>
                <a:lnTo>
                  <a:pt x="657140" y="290575"/>
                </a:lnTo>
                <a:lnTo>
                  <a:pt x="685800" y="276225"/>
                </a:lnTo>
                <a:lnTo>
                  <a:pt x="657309" y="262000"/>
                </a:lnTo>
                <a:close/>
              </a:path>
              <a:path w="685800" h="319404">
                <a:moveTo>
                  <a:pt x="28575" y="262000"/>
                </a:moveTo>
                <a:lnTo>
                  <a:pt x="14224" y="262000"/>
                </a:lnTo>
                <a:lnTo>
                  <a:pt x="28575" y="276225"/>
                </a:lnTo>
                <a:lnTo>
                  <a:pt x="28575" y="262000"/>
                </a:lnTo>
                <a:close/>
              </a:path>
              <a:path w="685800" h="319404">
                <a:moveTo>
                  <a:pt x="600075" y="262000"/>
                </a:moveTo>
                <a:lnTo>
                  <a:pt x="28575" y="262000"/>
                </a:lnTo>
                <a:lnTo>
                  <a:pt x="28575" y="276225"/>
                </a:lnTo>
                <a:lnTo>
                  <a:pt x="600075" y="276225"/>
                </a:lnTo>
                <a:lnTo>
                  <a:pt x="600075" y="262000"/>
                </a:lnTo>
                <a:close/>
              </a:path>
            </a:pathLst>
          </a:custGeom>
          <a:solidFill>
            <a:srgbClr val="CC0066"/>
          </a:solidFill>
        </p:spPr>
        <p:txBody>
          <a:bodyPr wrap="square" lIns="0" tIns="0" rIns="0" bIns="0" rtlCol="0"/>
          <a:lstStyle/>
          <a:p>
            <a:endParaRPr/>
          </a:p>
        </p:txBody>
      </p:sp>
      <p:grpSp>
        <p:nvGrpSpPr>
          <p:cNvPr id="19" name="object 19"/>
          <p:cNvGrpSpPr/>
          <p:nvPr/>
        </p:nvGrpSpPr>
        <p:grpSpPr>
          <a:xfrm>
            <a:off x="9372600" y="76200"/>
            <a:ext cx="1219200" cy="1828800"/>
            <a:chOff x="9372600" y="76200"/>
            <a:chExt cx="1219200" cy="1828800"/>
          </a:xfrm>
        </p:grpSpPr>
        <p:sp>
          <p:nvSpPr>
            <p:cNvPr id="20" name="object 20"/>
            <p:cNvSpPr/>
            <p:nvPr/>
          </p:nvSpPr>
          <p:spPr>
            <a:xfrm>
              <a:off x="9448800" y="152399"/>
              <a:ext cx="1143000" cy="1752600"/>
            </a:xfrm>
            <a:custGeom>
              <a:avLst/>
              <a:gdLst/>
              <a:ahLst/>
              <a:cxnLst/>
              <a:rect l="l" t="t" r="r" b="b"/>
              <a:pathLst>
                <a:path w="1143000" h="1752600">
                  <a:moveTo>
                    <a:pt x="1143000" y="0"/>
                  </a:moveTo>
                  <a:lnTo>
                    <a:pt x="0" y="0"/>
                  </a:lnTo>
                  <a:lnTo>
                    <a:pt x="0" y="1676400"/>
                  </a:lnTo>
                  <a:lnTo>
                    <a:pt x="0" y="1752600"/>
                  </a:lnTo>
                  <a:lnTo>
                    <a:pt x="1143000" y="1752600"/>
                  </a:lnTo>
                  <a:lnTo>
                    <a:pt x="1143000" y="1676400"/>
                  </a:lnTo>
                  <a:lnTo>
                    <a:pt x="1143000" y="0"/>
                  </a:lnTo>
                  <a:close/>
                </a:path>
              </a:pathLst>
            </a:custGeom>
            <a:solidFill>
              <a:srgbClr val="E7E6E6"/>
            </a:solidFill>
          </p:spPr>
          <p:txBody>
            <a:bodyPr wrap="square" lIns="0" tIns="0" rIns="0" bIns="0" rtlCol="0"/>
            <a:lstStyle/>
            <a:p>
              <a:endParaRPr/>
            </a:p>
          </p:txBody>
        </p:sp>
        <p:sp>
          <p:nvSpPr>
            <p:cNvPr id="21" name="object 21"/>
            <p:cNvSpPr/>
            <p:nvPr/>
          </p:nvSpPr>
          <p:spPr>
            <a:xfrm>
              <a:off x="9372600" y="76200"/>
              <a:ext cx="1143000" cy="1752600"/>
            </a:xfrm>
            <a:custGeom>
              <a:avLst/>
              <a:gdLst/>
              <a:ahLst/>
              <a:cxnLst/>
              <a:rect l="l" t="t" r="r" b="b"/>
              <a:pathLst>
                <a:path w="1143000" h="1752600">
                  <a:moveTo>
                    <a:pt x="1143000" y="0"/>
                  </a:moveTo>
                  <a:lnTo>
                    <a:pt x="0" y="0"/>
                  </a:lnTo>
                  <a:lnTo>
                    <a:pt x="0" y="1752600"/>
                  </a:lnTo>
                  <a:lnTo>
                    <a:pt x="1143000" y="1752600"/>
                  </a:lnTo>
                  <a:lnTo>
                    <a:pt x="1143000" y="0"/>
                  </a:lnTo>
                  <a:close/>
                </a:path>
              </a:pathLst>
            </a:custGeom>
            <a:solidFill>
              <a:srgbClr val="EFD27D"/>
            </a:solidFill>
          </p:spPr>
          <p:txBody>
            <a:bodyPr wrap="square" lIns="0" tIns="0" rIns="0" bIns="0" rtlCol="0"/>
            <a:lstStyle/>
            <a:p>
              <a:endParaRPr/>
            </a:p>
          </p:txBody>
        </p:sp>
        <p:pic>
          <p:nvPicPr>
            <p:cNvPr id="22" name="object 22"/>
            <p:cNvPicPr/>
            <p:nvPr/>
          </p:nvPicPr>
          <p:blipFill>
            <a:blip r:embed="rId4" cstate="print"/>
            <a:stretch>
              <a:fillRect/>
            </a:stretch>
          </p:blipFill>
          <p:spPr>
            <a:xfrm>
              <a:off x="9515475" y="152400"/>
              <a:ext cx="923925" cy="1600200"/>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5391" y="115252"/>
            <a:ext cx="3378200" cy="758190"/>
          </a:xfrm>
          <a:prstGeom prst="rect">
            <a:avLst/>
          </a:prstGeom>
        </p:spPr>
        <p:txBody>
          <a:bodyPr vert="horz" wrap="square" lIns="0" tIns="13335" rIns="0" bIns="0" rtlCol="0">
            <a:spAutoFit/>
          </a:bodyPr>
          <a:lstStyle/>
          <a:p>
            <a:pPr marL="12700">
              <a:lnSpc>
                <a:spcPct val="100000"/>
              </a:lnSpc>
              <a:spcBef>
                <a:spcPts val="105"/>
              </a:spcBef>
            </a:pPr>
            <a:r>
              <a:rPr sz="4800" spc="50" dirty="0">
                <a:latin typeface="Calibri Light"/>
                <a:cs typeface="Calibri Light"/>
              </a:rPr>
              <a:t>C</a:t>
            </a:r>
            <a:r>
              <a:rPr sz="4800" spc="40" dirty="0">
                <a:latin typeface="Calibri Light"/>
                <a:cs typeface="Calibri Light"/>
              </a:rPr>
              <a:t>o</a:t>
            </a:r>
            <a:r>
              <a:rPr sz="4800" spc="-45" dirty="0">
                <a:latin typeface="Calibri Light"/>
                <a:cs typeface="Calibri Light"/>
              </a:rPr>
              <a:t>m</a:t>
            </a:r>
            <a:r>
              <a:rPr sz="4800" spc="-25" dirty="0">
                <a:latin typeface="Calibri Light"/>
                <a:cs typeface="Calibri Light"/>
              </a:rPr>
              <a:t>b</a:t>
            </a:r>
            <a:r>
              <a:rPr sz="4800" dirty="0">
                <a:latin typeface="Calibri Light"/>
                <a:cs typeface="Calibri Light"/>
              </a:rPr>
              <a:t>i</a:t>
            </a:r>
            <a:r>
              <a:rPr sz="4800" spc="-110" dirty="0">
                <a:latin typeface="Calibri Light"/>
                <a:cs typeface="Calibri Light"/>
              </a:rPr>
              <a:t>n</a:t>
            </a:r>
            <a:r>
              <a:rPr sz="4800" spc="-90" dirty="0">
                <a:latin typeface="Calibri Light"/>
                <a:cs typeface="Calibri Light"/>
              </a:rPr>
              <a:t>a</a:t>
            </a:r>
            <a:r>
              <a:rPr sz="4800" dirty="0">
                <a:latin typeface="Calibri Light"/>
                <a:cs typeface="Calibri Light"/>
              </a:rPr>
              <a:t>t</a:t>
            </a:r>
            <a:r>
              <a:rPr sz="4800" spc="-20" dirty="0">
                <a:latin typeface="Calibri Light"/>
                <a:cs typeface="Calibri Light"/>
              </a:rPr>
              <a:t>i</a:t>
            </a:r>
            <a:r>
              <a:rPr sz="4800" spc="-35" dirty="0">
                <a:latin typeface="Calibri Light"/>
                <a:cs typeface="Calibri Light"/>
              </a:rPr>
              <a:t>o</a:t>
            </a:r>
            <a:r>
              <a:rPr sz="4800" spc="-95" dirty="0">
                <a:latin typeface="Calibri Light"/>
                <a:cs typeface="Calibri Light"/>
              </a:rPr>
              <a:t>n</a:t>
            </a:r>
            <a:r>
              <a:rPr sz="4800" dirty="0">
                <a:latin typeface="Calibri Light"/>
                <a:cs typeface="Calibri Light"/>
              </a:rPr>
              <a:t>s</a:t>
            </a:r>
            <a:endParaRPr sz="4800">
              <a:latin typeface="Calibri Light"/>
              <a:cs typeface="Calibri Light"/>
            </a:endParaRPr>
          </a:p>
        </p:txBody>
      </p:sp>
      <p:grpSp>
        <p:nvGrpSpPr>
          <p:cNvPr id="3" name="object 3"/>
          <p:cNvGrpSpPr/>
          <p:nvPr/>
        </p:nvGrpSpPr>
        <p:grpSpPr>
          <a:xfrm>
            <a:off x="2200338" y="1057338"/>
            <a:ext cx="8181975" cy="2466975"/>
            <a:chOff x="2200338" y="1057338"/>
            <a:chExt cx="8181975" cy="2466975"/>
          </a:xfrm>
        </p:grpSpPr>
        <p:sp>
          <p:nvSpPr>
            <p:cNvPr id="4" name="object 4"/>
            <p:cNvSpPr/>
            <p:nvPr/>
          </p:nvSpPr>
          <p:spPr>
            <a:xfrm>
              <a:off x="2214626" y="1071625"/>
              <a:ext cx="8153400" cy="2438400"/>
            </a:xfrm>
            <a:custGeom>
              <a:avLst/>
              <a:gdLst/>
              <a:ahLst/>
              <a:cxnLst/>
              <a:rect l="l" t="t" r="r" b="b"/>
              <a:pathLst>
                <a:path w="8153400" h="2438400">
                  <a:moveTo>
                    <a:pt x="8153400" y="0"/>
                  </a:moveTo>
                  <a:lnTo>
                    <a:pt x="0" y="0"/>
                  </a:lnTo>
                  <a:lnTo>
                    <a:pt x="0" y="2438400"/>
                  </a:lnTo>
                  <a:lnTo>
                    <a:pt x="8153400" y="2438400"/>
                  </a:lnTo>
                  <a:lnTo>
                    <a:pt x="8153400" y="0"/>
                  </a:lnTo>
                  <a:close/>
                </a:path>
              </a:pathLst>
            </a:custGeom>
            <a:solidFill>
              <a:srgbClr val="F4EBC5"/>
            </a:solidFill>
          </p:spPr>
          <p:txBody>
            <a:bodyPr wrap="square" lIns="0" tIns="0" rIns="0" bIns="0" rtlCol="0"/>
            <a:lstStyle/>
            <a:p>
              <a:endParaRPr/>
            </a:p>
          </p:txBody>
        </p:sp>
        <p:sp>
          <p:nvSpPr>
            <p:cNvPr id="5" name="object 5"/>
            <p:cNvSpPr/>
            <p:nvPr/>
          </p:nvSpPr>
          <p:spPr>
            <a:xfrm>
              <a:off x="2214626" y="1071625"/>
              <a:ext cx="8153400" cy="2438400"/>
            </a:xfrm>
            <a:custGeom>
              <a:avLst/>
              <a:gdLst/>
              <a:ahLst/>
              <a:cxnLst/>
              <a:rect l="l" t="t" r="r" b="b"/>
              <a:pathLst>
                <a:path w="8153400" h="2438400">
                  <a:moveTo>
                    <a:pt x="0" y="2438400"/>
                  </a:moveTo>
                  <a:lnTo>
                    <a:pt x="8153400" y="2438400"/>
                  </a:lnTo>
                  <a:lnTo>
                    <a:pt x="8153400" y="0"/>
                  </a:lnTo>
                  <a:lnTo>
                    <a:pt x="0" y="0"/>
                  </a:lnTo>
                  <a:lnTo>
                    <a:pt x="0" y="2438400"/>
                  </a:lnTo>
                  <a:close/>
                </a:path>
              </a:pathLst>
            </a:custGeom>
            <a:ln w="28575">
              <a:solidFill>
                <a:srgbClr val="CC0066"/>
              </a:solidFill>
            </a:ln>
          </p:spPr>
          <p:txBody>
            <a:bodyPr wrap="square" lIns="0" tIns="0" rIns="0" bIns="0" rtlCol="0"/>
            <a:lstStyle/>
            <a:p>
              <a:endParaRPr/>
            </a:p>
          </p:txBody>
        </p:sp>
      </p:grpSp>
      <p:sp>
        <p:nvSpPr>
          <p:cNvPr id="6" name="object 6"/>
          <p:cNvSpPr txBox="1"/>
          <p:nvPr/>
        </p:nvSpPr>
        <p:spPr>
          <a:xfrm>
            <a:off x="2303145" y="1034414"/>
            <a:ext cx="7899400" cy="840740"/>
          </a:xfrm>
          <a:prstGeom prst="rect">
            <a:avLst/>
          </a:prstGeom>
        </p:spPr>
        <p:txBody>
          <a:bodyPr vert="horz" wrap="square" lIns="0" tIns="52705" rIns="0" bIns="0" rtlCol="0">
            <a:spAutoFit/>
          </a:bodyPr>
          <a:lstStyle/>
          <a:p>
            <a:pPr marL="228600" marR="5080" indent="-228600">
              <a:lnSpc>
                <a:spcPts val="3080"/>
              </a:lnSpc>
              <a:spcBef>
                <a:spcPts val="415"/>
              </a:spcBef>
              <a:buFont typeface="Arial MT"/>
              <a:buChar char="•"/>
              <a:tabLst>
                <a:tab pos="228600" algn="l"/>
              </a:tabLst>
            </a:pPr>
            <a:r>
              <a:rPr sz="2750" dirty="0">
                <a:latin typeface="Calibri"/>
                <a:cs typeface="Calibri"/>
              </a:rPr>
              <a:t>The </a:t>
            </a:r>
            <a:r>
              <a:rPr sz="2750" spc="-5" dirty="0">
                <a:latin typeface="Calibri"/>
                <a:cs typeface="Calibri"/>
              </a:rPr>
              <a:t>number</a:t>
            </a:r>
            <a:r>
              <a:rPr sz="2750" dirty="0">
                <a:latin typeface="Calibri"/>
                <a:cs typeface="Calibri"/>
              </a:rPr>
              <a:t> </a:t>
            </a:r>
            <a:r>
              <a:rPr sz="2750" spc="25" dirty="0">
                <a:latin typeface="Calibri"/>
                <a:cs typeface="Calibri"/>
              </a:rPr>
              <a:t>of </a:t>
            </a:r>
            <a:r>
              <a:rPr sz="2750" spc="-15" dirty="0">
                <a:latin typeface="Calibri"/>
                <a:cs typeface="Calibri"/>
              </a:rPr>
              <a:t>distinct</a:t>
            </a:r>
            <a:r>
              <a:rPr sz="2750" spc="-10" dirty="0">
                <a:latin typeface="Calibri"/>
                <a:cs typeface="Calibri"/>
              </a:rPr>
              <a:t> </a:t>
            </a:r>
            <a:r>
              <a:rPr sz="2750" spc="5" dirty="0">
                <a:latin typeface="Calibri"/>
                <a:cs typeface="Calibri"/>
              </a:rPr>
              <a:t>combinations </a:t>
            </a:r>
            <a:r>
              <a:rPr sz="2750" spc="25" dirty="0">
                <a:latin typeface="Calibri"/>
                <a:cs typeface="Calibri"/>
              </a:rPr>
              <a:t>of </a:t>
            </a:r>
            <a:r>
              <a:rPr sz="2750" b="1" i="1" spc="15" dirty="0">
                <a:solidFill>
                  <a:srgbClr val="CC0066"/>
                </a:solidFill>
                <a:latin typeface="Calibri"/>
                <a:cs typeface="Calibri"/>
              </a:rPr>
              <a:t>n </a:t>
            </a:r>
            <a:r>
              <a:rPr sz="2750" spc="-15" dirty="0">
                <a:latin typeface="Calibri"/>
                <a:cs typeface="Calibri"/>
              </a:rPr>
              <a:t>distinct </a:t>
            </a:r>
            <a:r>
              <a:rPr sz="2750" spc="-10" dirty="0">
                <a:latin typeface="Calibri"/>
                <a:cs typeface="Calibri"/>
              </a:rPr>
              <a:t> </a:t>
            </a:r>
            <a:r>
              <a:rPr sz="2750" spc="5" dirty="0">
                <a:latin typeface="Calibri"/>
                <a:cs typeface="Calibri"/>
              </a:rPr>
              <a:t>objects</a:t>
            </a:r>
            <a:r>
              <a:rPr sz="2750" spc="90" dirty="0">
                <a:latin typeface="Calibri"/>
                <a:cs typeface="Calibri"/>
              </a:rPr>
              <a:t> </a:t>
            </a:r>
            <a:r>
              <a:rPr sz="2750" spc="-5" dirty="0">
                <a:latin typeface="Calibri"/>
                <a:cs typeface="Calibri"/>
              </a:rPr>
              <a:t>that</a:t>
            </a:r>
            <a:r>
              <a:rPr sz="2750" spc="95" dirty="0">
                <a:latin typeface="Calibri"/>
                <a:cs typeface="Calibri"/>
              </a:rPr>
              <a:t> </a:t>
            </a:r>
            <a:r>
              <a:rPr sz="2750" spc="25" dirty="0">
                <a:latin typeface="Calibri"/>
                <a:cs typeface="Calibri"/>
              </a:rPr>
              <a:t>can</a:t>
            </a:r>
            <a:r>
              <a:rPr sz="2750" spc="20" dirty="0">
                <a:latin typeface="Calibri"/>
                <a:cs typeface="Calibri"/>
              </a:rPr>
              <a:t> </a:t>
            </a:r>
            <a:r>
              <a:rPr sz="2750" spc="-5" dirty="0">
                <a:latin typeface="Calibri"/>
                <a:cs typeface="Calibri"/>
              </a:rPr>
              <a:t>be</a:t>
            </a:r>
            <a:r>
              <a:rPr sz="2750" spc="20" dirty="0">
                <a:latin typeface="Calibri"/>
                <a:cs typeface="Calibri"/>
              </a:rPr>
              <a:t> </a:t>
            </a:r>
            <a:r>
              <a:rPr sz="2750" spc="-5" dirty="0">
                <a:latin typeface="Calibri"/>
                <a:cs typeface="Calibri"/>
              </a:rPr>
              <a:t>formed,</a:t>
            </a:r>
            <a:r>
              <a:rPr sz="2750" spc="110" dirty="0">
                <a:latin typeface="Calibri"/>
                <a:cs typeface="Calibri"/>
              </a:rPr>
              <a:t> </a:t>
            </a:r>
            <a:r>
              <a:rPr sz="2750" spc="-5" dirty="0">
                <a:latin typeface="Calibri"/>
                <a:cs typeface="Calibri"/>
              </a:rPr>
              <a:t>taking</a:t>
            </a:r>
            <a:r>
              <a:rPr sz="2750" spc="95" dirty="0">
                <a:latin typeface="Calibri"/>
                <a:cs typeface="Calibri"/>
              </a:rPr>
              <a:t> </a:t>
            </a:r>
            <a:r>
              <a:rPr sz="2750" spc="-10" dirty="0">
                <a:latin typeface="Calibri"/>
                <a:cs typeface="Calibri"/>
              </a:rPr>
              <a:t>them</a:t>
            </a:r>
            <a:r>
              <a:rPr sz="2750" spc="170" dirty="0">
                <a:latin typeface="Calibri"/>
                <a:cs typeface="Calibri"/>
              </a:rPr>
              <a:t> </a:t>
            </a:r>
            <a:r>
              <a:rPr sz="2750" b="1" i="1" spc="5" dirty="0">
                <a:solidFill>
                  <a:srgbClr val="CC0066"/>
                </a:solidFill>
                <a:latin typeface="Calibri"/>
                <a:cs typeface="Calibri"/>
              </a:rPr>
              <a:t>r</a:t>
            </a:r>
            <a:r>
              <a:rPr sz="2750" b="1" i="1" spc="45" dirty="0">
                <a:solidFill>
                  <a:srgbClr val="CC0066"/>
                </a:solidFill>
                <a:latin typeface="Calibri"/>
                <a:cs typeface="Calibri"/>
              </a:rPr>
              <a:t> </a:t>
            </a:r>
            <a:r>
              <a:rPr sz="2750" spc="15" dirty="0">
                <a:latin typeface="Calibri"/>
                <a:cs typeface="Calibri"/>
              </a:rPr>
              <a:t>at</a:t>
            </a:r>
            <a:r>
              <a:rPr sz="2750" spc="-45" dirty="0">
                <a:latin typeface="Calibri"/>
                <a:cs typeface="Calibri"/>
              </a:rPr>
              <a:t> </a:t>
            </a:r>
            <a:r>
              <a:rPr sz="2750" spc="10" dirty="0">
                <a:latin typeface="Calibri"/>
                <a:cs typeface="Calibri"/>
              </a:rPr>
              <a:t>a</a:t>
            </a:r>
            <a:r>
              <a:rPr sz="2750" spc="65" dirty="0">
                <a:latin typeface="Calibri"/>
                <a:cs typeface="Calibri"/>
              </a:rPr>
              <a:t> </a:t>
            </a:r>
            <a:r>
              <a:rPr sz="2750" dirty="0">
                <a:latin typeface="Calibri"/>
                <a:cs typeface="Calibri"/>
              </a:rPr>
              <a:t>time</a:t>
            </a:r>
            <a:r>
              <a:rPr sz="2750" spc="95" dirty="0">
                <a:latin typeface="Calibri"/>
                <a:cs typeface="Calibri"/>
              </a:rPr>
              <a:t> </a:t>
            </a:r>
            <a:r>
              <a:rPr sz="2750" spc="-15" dirty="0">
                <a:latin typeface="Calibri"/>
                <a:cs typeface="Calibri"/>
              </a:rPr>
              <a:t>is</a:t>
            </a:r>
            <a:endParaRPr sz="2750">
              <a:latin typeface="Calibri"/>
              <a:cs typeface="Calibri"/>
            </a:endParaRPr>
          </a:p>
        </p:txBody>
      </p:sp>
      <p:pic>
        <p:nvPicPr>
          <p:cNvPr id="7" name="object 7"/>
          <p:cNvPicPr/>
          <p:nvPr/>
        </p:nvPicPr>
        <p:blipFill>
          <a:blip r:embed="rId2" cstate="print"/>
          <a:stretch>
            <a:fillRect/>
          </a:stretch>
        </p:blipFill>
        <p:spPr>
          <a:xfrm>
            <a:off x="1990725" y="3505136"/>
            <a:ext cx="1919351" cy="804862"/>
          </a:xfrm>
          <a:prstGeom prst="rect">
            <a:avLst/>
          </a:prstGeom>
        </p:spPr>
      </p:pic>
      <p:sp>
        <p:nvSpPr>
          <p:cNvPr id="8" name="object 8"/>
          <p:cNvSpPr txBox="1"/>
          <p:nvPr/>
        </p:nvSpPr>
        <p:spPr>
          <a:xfrm>
            <a:off x="2214245" y="3600767"/>
            <a:ext cx="8178165" cy="1307465"/>
          </a:xfrm>
          <a:prstGeom prst="rect">
            <a:avLst/>
          </a:prstGeom>
        </p:spPr>
        <p:txBody>
          <a:bodyPr vert="horz" wrap="square" lIns="0" tIns="5715" rIns="0" bIns="0" rtlCol="0">
            <a:spAutoFit/>
          </a:bodyPr>
          <a:lstStyle/>
          <a:p>
            <a:pPr marL="12700" marR="5080" algn="just">
              <a:lnSpc>
                <a:spcPct val="102400"/>
              </a:lnSpc>
              <a:spcBef>
                <a:spcPts val="45"/>
              </a:spcBef>
            </a:pPr>
            <a:r>
              <a:rPr sz="2750" b="1" dirty="0">
                <a:solidFill>
                  <a:srgbClr val="333333"/>
                </a:solidFill>
                <a:latin typeface="Calibri"/>
                <a:cs typeface="Calibri"/>
              </a:rPr>
              <a:t>Example: </a:t>
            </a:r>
            <a:r>
              <a:rPr sz="2750" spc="-5" dirty="0">
                <a:latin typeface="Calibri"/>
                <a:cs typeface="Calibri"/>
              </a:rPr>
              <a:t>Three members </a:t>
            </a:r>
            <a:r>
              <a:rPr sz="2750" spc="25" dirty="0">
                <a:latin typeface="Calibri"/>
                <a:cs typeface="Calibri"/>
              </a:rPr>
              <a:t>of </a:t>
            </a:r>
            <a:r>
              <a:rPr sz="2750" spc="10" dirty="0">
                <a:latin typeface="Calibri"/>
                <a:cs typeface="Calibri"/>
              </a:rPr>
              <a:t>a </a:t>
            </a:r>
            <a:r>
              <a:rPr sz="2750" spc="-5" dirty="0">
                <a:latin typeface="Calibri"/>
                <a:cs typeface="Calibri"/>
              </a:rPr>
              <a:t>5-person </a:t>
            </a:r>
            <a:r>
              <a:rPr sz="2750" dirty="0">
                <a:latin typeface="Calibri"/>
                <a:cs typeface="Calibri"/>
              </a:rPr>
              <a:t>committee must </a:t>
            </a:r>
            <a:r>
              <a:rPr sz="2750" spc="5" dirty="0">
                <a:latin typeface="Calibri"/>
                <a:cs typeface="Calibri"/>
              </a:rPr>
              <a:t> </a:t>
            </a:r>
            <a:r>
              <a:rPr sz="2750" spc="-5" dirty="0">
                <a:latin typeface="Calibri"/>
                <a:cs typeface="Calibri"/>
              </a:rPr>
              <a:t>be </a:t>
            </a:r>
            <a:r>
              <a:rPr sz="2750" dirty="0">
                <a:latin typeface="Calibri"/>
                <a:cs typeface="Calibri"/>
              </a:rPr>
              <a:t>chosen </a:t>
            </a:r>
            <a:r>
              <a:rPr sz="2750" spc="-5" dirty="0">
                <a:latin typeface="Calibri"/>
                <a:cs typeface="Calibri"/>
              </a:rPr>
              <a:t>to form </a:t>
            </a:r>
            <a:r>
              <a:rPr sz="2750" spc="10" dirty="0">
                <a:latin typeface="Calibri"/>
                <a:cs typeface="Calibri"/>
              </a:rPr>
              <a:t>a </a:t>
            </a:r>
            <a:r>
              <a:rPr sz="2750" spc="-10" dirty="0">
                <a:latin typeface="Calibri"/>
                <a:cs typeface="Calibri"/>
              </a:rPr>
              <a:t>subcommittee. </a:t>
            </a:r>
            <a:r>
              <a:rPr sz="2750" spc="20" dirty="0">
                <a:latin typeface="Calibri"/>
                <a:cs typeface="Calibri"/>
              </a:rPr>
              <a:t>How </a:t>
            </a:r>
            <a:r>
              <a:rPr sz="2750" spc="-5" dirty="0">
                <a:latin typeface="Calibri"/>
                <a:cs typeface="Calibri"/>
              </a:rPr>
              <a:t>many </a:t>
            </a:r>
            <a:r>
              <a:rPr sz="2750" spc="-25" dirty="0">
                <a:latin typeface="Calibri"/>
                <a:cs typeface="Calibri"/>
              </a:rPr>
              <a:t>different </a:t>
            </a:r>
            <a:r>
              <a:rPr sz="2750" spc="-20" dirty="0">
                <a:latin typeface="Calibri"/>
                <a:cs typeface="Calibri"/>
              </a:rPr>
              <a:t> </a:t>
            </a:r>
            <a:r>
              <a:rPr sz="2750" spc="-10" dirty="0">
                <a:latin typeface="Calibri"/>
                <a:cs typeface="Calibri"/>
              </a:rPr>
              <a:t>subcommittees</a:t>
            </a:r>
            <a:r>
              <a:rPr sz="2750" spc="310" dirty="0">
                <a:latin typeface="Calibri"/>
                <a:cs typeface="Calibri"/>
              </a:rPr>
              <a:t> </a:t>
            </a:r>
            <a:r>
              <a:rPr sz="2750" spc="5" dirty="0">
                <a:latin typeface="Calibri"/>
                <a:cs typeface="Calibri"/>
              </a:rPr>
              <a:t>could</a:t>
            </a:r>
            <a:r>
              <a:rPr sz="2750" spc="15" dirty="0">
                <a:latin typeface="Calibri"/>
                <a:cs typeface="Calibri"/>
              </a:rPr>
              <a:t> </a:t>
            </a:r>
            <a:r>
              <a:rPr sz="2750" spc="-5" dirty="0">
                <a:latin typeface="Calibri"/>
                <a:cs typeface="Calibri"/>
              </a:rPr>
              <a:t>be</a:t>
            </a:r>
            <a:r>
              <a:rPr sz="2750" spc="90" dirty="0">
                <a:latin typeface="Calibri"/>
                <a:cs typeface="Calibri"/>
              </a:rPr>
              <a:t> </a:t>
            </a:r>
            <a:r>
              <a:rPr sz="2750" spc="-5" dirty="0">
                <a:latin typeface="Calibri"/>
                <a:cs typeface="Calibri"/>
              </a:rPr>
              <a:t>formed?</a:t>
            </a:r>
            <a:endParaRPr sz="2750">
              <a:latin typeface="Calibri"/>
              <a:cs typeface="Calibri"/>
            </a:endParaRPr>
          </a:p>
        </p:txBody>
      </p:sp>
      <p:sp>
        <p:nvSpPr>
          <p:cNvPr id="9" name="object 9"/>
          <p:cNvSpPr/>
          <p:nvPr/>
        </p:nvSpPr>
        <p:spPr>
          <a:xfrm>
            <a:off x="8233286" y="2811797"/>
            <a:ext cx="1417955" cy="0"/>
          </a:xfrm>
          <a:custGeom>
            <a:avLst/>
            <a:gdLst/>
            <a:ahLst/>
            <a:cxnLst/>
            <a:rect l="l" t="t" r="r" b="b"/>
            <a:pathLst>
              <a:path w="1417954">
                <a:moveTo>
                  <a:pt x="0" y="0"/>
                </a:moveTo>
                <a:lnTo>
                  <a:pt x="1417508" y="0"/>
                </a:lnTo>
              </a:path>
            </a:pathLst>
          </a:custGeom>
          <a:ln w="15884">
            <a:solidFill>
              <a:srgbClr val="000000"/>
            </a:solidFill>
          </a:ln>
        </p:spPr>
        <p:txBody>
          <a:bodyPr wrap="square" lIns="0" tIns="0" rIns="0" bIns="0" rtlCol="0"/>
          <a:lstStyle/>
          <a:p>
            <a:endParaRPr/>
          </a:p>
        </p:txBody>
      </p:sp>
      <p:sp>
        <p:nvSpPr>
          <p:cNvPr id="10" name="object 10"/>
          <p:cNvSpPr txBox="1"/>
          <p:nvPr/>
        </p:nvSpPr>
        <p:spPr>
          <a:xfrm>
            <a:off x="7633872" y="2766351"/>
            <a:ext cx="103505" cy="300990"/>
          </a:xfrm>
          <a:prstGeom prst="rect">
            <a:avLst/>
          </a:prstGeom>
        </p:spPr>
        <p:txBody>
          <a:bodyPr vert="horz" wrap="square" lIns="0" tIns="13335" rIns="0" bIns="0" rtlCol="0">
            <a:spAutoFit/>
          </a:bodyPr>
          <a:lstStyle/>
          <a:p>
            <a:pPr>
              <a:lnSpc>
                <a:spcPct val="100000"/>
              </a:lnSpc>
              <a:spcBef>
                <a:spcPts val="105"/>
              </a:spcBef>
            </a:pPr>
            <a:r>
              <a:rPr sz="1800" i="1" spc="10" dirty="0">
                <a:latin typeface="Times New Roman"/>
                <a:cs typeface="Times New Roman"/>
              </a:rPr>
              <a:t>r</a:t>
            </a:r>
            <a:endParaRPr sz="1800">
              <a:latin typeface="Times New Roman"/>
              <a:cs typeface="Times New Roman"/>
            </a:endParaRPr>
          </a:p>
        </p:txBody>
      </p:sp>
      <p:sp>
        <p:nvSpPr>
          <p:cNvPr id="11" name="object 11"/>
          <p:cNvSpPr txBox="1"/>
          <p:nvPr/>
        </p:nvSpPr>
        <p:spPr>
          <a:xfrm>
            <a:off x="8259932" y="2171882"/>
            <a:ext cx="1449705" cy="1137920"/>
          </a:xfrm>
          <a:prstGeom prst="rect">
            <a:avLst/>
          </a:prstGeom>
        </p:spPr>
        <p:txBody>
          <a:bodyPr vert="horz" wrap="square" lIns="0" tIns="12700" rIns="0" bIns="0" rtlCol="0">
            <a:spAutoFit/>
          </a:bodyPr>
          <a:lstStyle/>
          <a:p>
            <a:pPr marR="5080" indent="555625">
              <a:lnSpc>
                <a:spcPct val="117700"/>
              </a:lnSpc>
              <a:spcBef>
                <a:spcPts val="100"/>
              </a:spcBef>
            </a:pPr>
            <a:r>
              <a:rPr sz="3100" i="1" spc="-90" dirty="0">
                <a:latin typeface="Times New Roman"/>
                <a:cs typeface="Times New Roman"/>
              </a:rPr>
              <a:t>n</a:t>
            </a:r>
            <a:r>
              <a:rPr sz="3100" spc="-90" dirty="0">
                <a:latin typeface="Times New Roman"/>
                <a:cs typeface="Times New Roman"/>
              </a:rPr>
              <a:t>! </a:t>
            </a:r>
            <a:r>
              <a:rPr sz="3100" spc="-85" dirty="0">
                <a:latin typeface="Times New Roman"/>
                <a:cs typeface="Times New Roman"/>
              </a:rPr>
              <a:t> </a:t>
            </a:r>
            <a:r>
              <a:rPr sz="3100" i="1" spc="-40" dirty="0">
                <a:latin typeface="Times New Roman"/>
                <a:cs typeface="Times New Roman"/>
              </a:rPr>
              <a:t>r</a:t>
            </a:r>
            <a:r>
              <a:rPr sz="3100" spc="30" dirty="0">
                <a:latin typeface="Times New Roman"/>
                <a:cs typeface="Times New Roman"/>
              </a:rPr>
              <a:t>!</a:t>
            </a:r>
            <a:r>
              <a:rPr sz="3100" spc="80" dirty="0">
                <a:latin typeface="Times New Roman"/>
                <a:cs typeface="Times New Roman"/>
              </a:rPr>
              <a:t>(</a:t>
            </a:r>
            <a:r>
              <a:rPr sz="3100" i="1" spc="20" dirty="0">
                <a:latin typeface="Times New Roman"/>
                <a:cs typeface="Times New Roman"/>
              </a:rPr>
              <a:t>n</a:t>
            </a:r>
            <a:r>
              <a:rPr sz="3100" i="1" spc="-260" dirty="0">
                <a:latin typeface="Times New Roman"/>
                <a:cs typeface="Times New Roman"/>
              </a:rPr>
              <a:t> </a:t>
            </a:r>
            <a:r>
              <a:rPr sz="3100" spc="20" dirty="0">
                <a:latin typeface="Symbol"/>
                <a:cs typeface="Symbol"/>
              </a:rPr>
              <a:t></a:t>
            </a:r>
            <a:r>
              <a:rPr sz="3100" spc="-265" dirty="0">
                <a:latin typeface="Times New Roman"/>
                <a:cs typeface="Times New Roman"/>
              </a:rPr>
              <a:t> </a:t>
            </a:r>
            <a:r>
              <a:rPr sz="3100" i="1" spc="200" dirty="0">
                <a:latin typeface="Times New Roman"/>
                <a:cs typeface="Times New Roman"/>
              </a:rPr>
              <a:t>r</a:t>
            </a:r>
            <a:r>
              <a:rPr sz="3100" spc="70" dirty="0">
                <a:latin typeface="Times New Roman"/>
                <a:cs typeface="Times New Roman"/>
              </a:rPr>
              <a:t>)!</a:t>
            </a:r>
            <a:endParaRPr sz="3100">
              <a:latin typeface="Times New Roman"/>
              <a:cs typeface="Times New Roman"/>
            </a:endParaRPr>
          </a:p>
        </p:txBody>
      </p:sp>
      <p:sp>
        <p:nvSpPr>
          <p:cNvPr id="12" name="object 12"/>
          <p:cNvSpPr txBox="1"/>
          <p:nvPr/>
        </p:nvSpPr>
        <p:spPr>
          <a:xfrm>
            <a:off x="7337398" y="2503938"/>
            <a:ext cx="838200" cy="497205"/>
          </a:xfrm>
          <a:prstGeom prst="rect">
            <a:avLst/>
          </a:prstGeom>
        </p:spPr>
        <p:txBody>
          <a:bodyPr vert="horz" wrap="square" lIns="0" tIns="12065" rIns="0" bIns="0" rtlCol="0">
            <a:spAutoFit/>
          </a:bodyPr>
          <a:lstStyle/>
          <a:p>
            <a:pPr marL="25400">
              <a:lnSpc>
                <a:spcPct val="100000"/>
              </a:lnSpc>
              <a:spcBef>
                <a:spcPts val="95"/>
              </a:spcBef>
              <a:tabLst>
                <a:tab pos="580390" algn="l"/>
              </a:tabLst>
            </a:pPr>
            <a:r>
              <a:rPr sz="3100" i="1" spc="175" dirty="0">
                <a:latin typeface="Times New Roman"/>
                <a:cs typeface="Times New Roman"/>
              </a:rPr>
              <a:t>C</a:t>
            </a:r>
            <a:r>
              <a:rPr sz="2700" i="1" spc="262" baseline="43209" dirty="0">
                <a:latin typeface="Times New Roman"/>
                <a:cs typeface="Times New Roman"/>
              </a:rPr>
              <a:t>n	</a:t>
            </a:r>
            <a:r>
              <a:rPr sz="3100" spc="20" dirty="0">
                <a:latin typeface="Symbol"/>
                <a:cs typeface="Symbol"/>
              </a:rPr>
              <a:t></a:t>
            </a:r>
            <a:endParaRPr sz="3100">
              <a:latin typeface="Symbol"/>
              <a:cs typeface="Symbol"/>
            </a:endParaRPr>
          </a:p>
        </p:txBody>
      </p:sp>
      <p:pic>
        <p:nvPicPr>
          <p:cNvPr id="13" name="object 13"/>
          <p:cNvPicPr/>
          <p:nvPr/>
        </p:nvPicPr>
        <p:blipFill>
          <a:blip r:embed="rId3" cstate="print"/>
          <a:stretch>
            <a:fillRect/>
          </a:stretch>
        </p:blipFill>
        <p:spPr>
          <a:xfrm>
            <a:off x="3933818" y="5076786"/>
            <a:ext cx="6529464" cy="1157364"/>
          </a:xfrm>
          <a:prstGeom prst="rect">
            <a:avLst/>
          </a:prstGeom>
        </p:spPr>
      </p:pic>
      <p:graphicFrame>
        <p:nvGraphicFramePr>
          <p:cNvPr id="14" name="object 14"/>
          <p:cNvGraphicFramePr>
            <a:graphicFrameLocks noGrp="1"/>
          </p:cNvGraphicFramePr>
          <p:nvPr/>
        </p:nvGraphicFramePr>
        <p:xfrm>
          <a:off x="1895538" y="5000625"/>
          <a:ext cx="8466450" cy="1493519"/>
        </p:xfrm>
        <a:graphic>
          <a:graphicData uri="http://schemas.openxmlformats.org/drawingml/2006/table">
            <a:tbl>
              <a:tblPr firstRow="1" bandRow="1">
                <a:tableStyleId>{2D5ABB26-0587-4C30-8999-92F81FD0307C}</a:tableStyleId>
              </a:tblPr>
              <a:tblGrid>
                <a:gridCol w="1971675">
                  <a:extLst>
                    <a:ext uri="{9D8B030D-6E8A-4147-A177-3AD203B41FA5}">
                      <a16:colId xmlns:a16="http://schemas.microsoft.com/office/drawing/2014/main" val="20000"/>
                    </a:ext>
                  </a:extLst>
                </a:gridCol>
                <a:gridCol w="537844">
                  <a:extLst>
                    <a:ext uri="{9D8B030D-6E8A-4147-A177-3AD203B41FA5}">
                      <a16:colId xmlns:a16="http://schemas.microsoft.com/office/drawing/2014/main" val="20001"/>
                    </a:ext>
                  </a:extLst>
                </a:gridCol>
                <a:gridCol w="342264">
                  <a:extLst>
                    <a:ext uri="{9D8B030D-6E8A-4147-A177-3AD203B41FA5}">
                      <a16:colId xmlns:a16="http://schemas.microsoft.com/office/drawing/2014/main" val="20002"/>
                    </a:ext>
                  </a:extLst>
                </a:gridCol>
                <a:gridCol w="1514474">
                  <a:extLst>
                    <a:ext uri="{9D8B030D-6E8A-4147-A177-3AD203B41FA5}">
                      <a16:colId xmlns:a16="http://schemas.microsoft.com/office/drawing/2014/main" val="20003"/>
                    </a:ext>
                  </a:extLst>
                </a:gridCol>
                <a:gridCol w="3299459">
                  <a:extLst>
                    <a:ext uri="{9D8B030D-6E8A-4147-A177-3AD203B41FA5}">
                      <a16:colId xmlns:a16="http://schemas.microsoft.com/office/drawing/2014/main" val="20004"/>
                    </a:ext>
                  </a:extLst>
                </a:gridCol>
                <a:gridCol w="800734">
                  <a:extLst>
                    <a:ext uri="{9D8B030D-6E8A-4147-A177-3AD203B41FA5}">
                      <a16:colId xmlns:a16="http://schemas.microsoft.com/office/drawing/2014/main" val="20005"/>
                    </a:ext>
                  </a:extLst>
                </a:gridCol>
              </a:tblGrid>
              <a:tr h="0">
                <a:tc>
                  <a:txBody>
                    <a:bodyPr/>
                    <a:lstStyle/>
                    <a:p>
                      <a:pPr>
                        <a:lnSpc>
                          <a:spcPct val="100000"/>
                        </a:lnSpc>
                      </a:pPr>
                      <a:endParaRPr sz="1500">
                        <a:latin typeface="Times New Roman"/>
                        <a:cs typeface="Times New Roman"/>
                      </a:endParaRPr>
                    </a:p>
                  </a:txBody>
                  <a:tcPr marL="0" marR="0" marT="0" marB="0">
                    <a:lnR w="28575">
                      <a:solidFill>
                        <a:srgbClr val="CC0066"/>
                      </a:solidFill>
                      <a:prstDash val="solid"/>
                    </a:lnR>
                    <a:lnB w="28575">
                      <a:solidFill>
                        <a:srgbClr val="F4EBC5"/>
                      </a:solidFill>
                      <a:prstDash val="solid"/>
                    </a:lnB>
                  </a:tcPr>
                </a:tc>
                <a:tc rowSpan="2">
                  <a:txBody>
                    <a:bodyPr/>
                    <a:lstStyle/>
                    <a:p>
                      <a:pPr marL="52705">
                        <a:lnSpc>
                          <a:spcPts val="3665"/>
                        </a:lnSpc>
                        <a:spcBef>
                          <a:spcPts val="550"/>
                        </a:spcBef>
                      </a:pPr>
                      <a:r>
                        <a:rPr sz="4725" i="1" spc="232" baseline="-24691" dirty="0">
                          <a:latin typeface="Times New Roman"/>
                          <a:cs typeface="Times New Roman"/>
                        </a:rPr>
                        <a:t>C</a:t>
                      </a:r>
                      <a:r>
                        <a:rPr sz="1800" spc="155" dirty="0">
                          <a:latin typeface="Times New Roman"/>
                          <a:cs typeface="Times New Roman"/>
                        </a:rPr>
                        <a:t>5</a:t>
                      </a:r>
                      <a:endParaRPr sz="1800">
                        <a:latin typeface="Times New Roman"/>
                        <a:cs typeface="Times New Roman"/>
                      </a:endParaRPr>
                    </a:p>
                    <a:p>
                      <a:pPr marL="321310">
                        <a:lnSpc>
                          <a:spcPts val="2045"/>
                        </a:lnSpc>
                      </a:pPr>
                      <a:r>
                        <a:rPr sz="1800" dirty="0">
                          <a:latin typeface="Times New Roman"/>
                          <a:cs typeface="Times New Roman"/>
                        </a:rPr>
                        <a:t>3</a:t>
                      </a:r>
                      <a:endParaRPr sz="1800">
                        <a:latin typeface="Times New Roman"/>
                        <a:cs typeface="Times New Roman"/>
                      </a:endParaRPr>
                    </a:p>
                  </a:txBody>
                  <a:tcPr marL="0" marR="0" marT="69850" marB="0">
                    <a:lnL w="28575" cap="flat" cmpd="sng" algn="ctr">
                      <a:solidFill>
                        <a:srgbClr val="CC0066"/>
                      </a:solidFill>
                      <a:prstDash val="solid"/>
                      <a:round/>
                      <a:headEnd type="none" w="med" len="med"/>
                      <a:tailEnd type="none" w="med" len="med"/>
                    </a:lnL>
                    <a:lnT w="28575">
                      <a:solidFill>
                        <a:srgbClr val="CC0066"/>
                      </a:solidFill>
                      <a:prstDash val="solid"/>
                    </a:lnT>
                  </a:tcPr>
                </a:tc>
                <a:tc rowSpan="2">
                  <a:txBody>
                    <a:bodyPr/>
                    <a:lstStyle/>
                    <a:p>
                      <a:pPr marL="63500">
                        <a:lnSpc>
                          <a:spcPct val="100000"/>
                        </a:lnSpc>
                        <a:spcBef>
                          <a:spcPts val="1960"/>
                        </a:spcBef>
                      </a:pPr>
                      <a:r>
                        <a:rPr sz="3150" dirty="0">
                          <a:latin typeface="Symbol"/>
                          <a:cs typeface="Symbol"/>
                        </a:rPr>
                        <a:t></a:t>
                      </a:r>
                      <a:endParaRPr sz="3150">
                        <a:latin typeface="Symbol"/>
                        <a:cs typeface="Symbol"/>
                      </a:endParaRPr>
                    </a:p>
                  </a:txBody>
                  <a:tcPr marL="0" marR="0" marT="248920" marB="0">
                    <a:lnT w="28575">
                      <a:solidFill>
                        <a:srgbClr val="CC0066"/>
                      </a:solidFill>
                      <a:prstDash val="solid"/>
                    </a:lnT>
                  </a:tcPr>
                </a:tc>
                <a:tc rowSpan="2">
                  <a:txBody>
                    <a:bodyPr/>
                    <a:lstStyle/>
                    <a:p>
                      <a:pPr marL="10160" algn="ctr">
                        <a:lnSpc>
                          <a:spcPts val="3754"/>
                        </a:lnSpc>
                      </a:pPr>
                      <a:r>
                        <a:rPr sz="3150" spc="-140" dirty="0">
                          <a:latin typeface="Times New Roman"/>
                          <a:cs typeface="Times New Roman"/>
                        </a:rPr>
                        <a:t>5!</a:t>
                      </a:r>
                      <a:endParaRPr sz="3150">
                        <a:latin typeface="Times New Roman"/>
                        <a:cs typeface="Times New Roman"/>
                      </a:endParaRPr>
                    </a:p>
                    <a:p>
                      <a:pPr marL="29845" algn="ctr">
                        <a:lnSpc>
                          <a:spcPts val="3754"/>
                        </a:lnSpc>
                        <a:spcBef>
                          <a:spcPts val="675"/>
                        </a:spcBef>
                      </a:pPr>
                      <a:r>
                        <a:rPr sz="3150" spc="-365" dirty="0">
                          <a:latin typeface="Times New Roman"/>
                          <a:cs typeface="Times New Roman"/>
                        </a:rPr>
                        <a:t>3</a:t>
                      </a:r>
                      <a:r>
                        <a:rPr sz="3150" spc="25" dirty="0">
                          <a:latin typeface="Times New Roman"/>
                          <a:cs typeface="Times New Roman"/>
                        </a:rPr>
                        <a:t>!</a:t>
                      </a:r>
                      <a:r>
                        <a:rPr sz="3150" spc="-25" dirty="0">
                          <a:latin typeface="Times New Roman"/>
                          <a:cs typeface="Times New Roman"/>
                        </a:rPr>
                        <a:t>(</a:t>
                      </a:r>
                      <a:r>
                        <a:rPr sz="3150" dirty="0">
                          <a:latin typeface="Times New Roman"/>
                          <a:cs typeface="Times New Roman"/>
                        </a:rPr>
                        <a:t>5</a:t>
                      </a:r>
                      <a:r>
                        <a:rPr sz="3150" spc="-360" dirty="0">
                          <a:latin typeface="Times New Roman"/>
                          <a:cs typeface="Times New Roman"/>
                        </a:rPr>
                        <a:t> </a:t>
                      </a:r>
                      <a:r>
                        <a:rPr sz="3150" dirty="0">
                          <a:latin typeface="Symbol"/>
                          <a:cs typeface="Symbol"/>
                        </a:rPr>
                        <a:t></a:t>
                      </a:r>
                      <a:r>
                        <a:rPr sz="3150" spc="-370" dirty="0">
                          <a:latin typeface="Times New Roman"/>
                          <a:cs typeface="Times New Roman"/>
                        </a:rPr>
                        <a:t> </a:t>
                      </a:r>
                      <a:r>
                        <a:rPr sz="3150" spc="-120" dirty="0">
                          <a:latin typeface="Times New Roman"/>
                          <a:cs typeface="Times New Roman"/>
                        </a:rPr>
                        <a:t>3</a:t>
                      </a:r>
                      <a:r>
                        <a:rPr sz="3150" spc="65" dirty="0">
                          <a:latin typeface="Times New Roman"/>
                          <a:cs typeface="Times New Roman"/>
                        </a:rPr>
                        <a:t>)!</a:t>
                      </a:r>
                      <a:endParaRPr sz="3150">
                        <a:latin typeface="Times New Roman"/>
                        <a:cs typeface="Times New Roman"/>
                      </a:endParaRPr>
                    </a:p>
                  </a:txBody>
                  <a:tcPr marL="0" marR="0" marT="0" marB="0">
                    <a:lnT w="28575">
                      <a:solidFill>
                        <a:srgbClr val="CC0066"/>
                      </a:solidFill>
                      <a:prstDash val="solid"/>
                    </a:lnT>
                  </a:tcPr>
                </a:tc>
                <a:tc rowSpan="2">
                  <a:txBody>
                    <a:bodyPr/>
                    <a:lstStyle/>
                    <a:p>
                      <a:pPr marL="34290">
                        <a:lnSpc>
                          <a:spcPts val="3754"/>
                        </a:lnSpc>
                      </a:pPr>
                      <a:r>
                        <a:rPr sz="4725" spc="30" baseline="-35273" dirty="0">
                          <a:latin typeface="Symbol"/>
                          <a:cs typeface="Symbol"/>
                        </a:rPr>
                        <a:t></a:t>
                      </a:r>
                      <a:r>
                        <a:rPr sz="4725" spc="97" baseline="-35273" dirty="0">
                          <a:latin typeface="Times New Roman"/>
                          <a:cs typeface="Times New Roman"/>
                        </a:rPr>
                        <a:t> </a:t>
                      </a:r>
                      <a:r>
                        <a:rPr sz="3150" spc="-25" dirty="0">
                          <a:latin typeface="Times New Roman"/>
                          <a:cs typeface="Times New Roman"/>
                        </a:rPr>
                        <a:t>5(4)(3)(2)1</a:t>
                      </a:r>
                      <a:r>
                        <a:rPr sz="3150" spc="-114" dirty="0">
                          <a:latin typeface="Times New Roman"/>
                          <a:cs typeface="Times New Roman"/>
                        </a:rPr>
                        <a:t> </a:t>
                      </a:r>
                      <a:r>
                        <a:rPr sz="4725" spc="30" baseline="-35273" dirty="0">
                          <a:latin typeface="Symbol"/>
                          <a:cs typeface="Symbol"/>
                        </a:rPr>
                        <a:t></a:t>
                      </a:r>
                      <a:r>
                        <a:rPr sz="4725" spc="97" baseline="-35273" dirty="0">
                          <a:latin typeface="Times New Roman"/>
                          <a:cs typeface="Times New Roman"/>
                        </a:rPr>
                        <a:t> </a:t>
                      </a:r>
                      <a:r>
                        <a:rPr sz="3150" spc="10" dirty="0">
                          <a:latin typeface="Times New Roman"/>
                          <a:cs typeface="Times New Roman"/>
                        </a:rPr>
                        <a:t>5(4)</a:t>
                      </a:r>
                      <a:endParaRPr sz="3150">
                        <a:latin typeface="Times New Roman"/>
                        <a:cs typeface="Times New Roman"/>
                      </a:endParaRPr>
                    </a:p>
                    <a:p>
                      <a:pPr marL="396240">
                        <a:lnSpc>
                          <a:spcPts val="3754"/>
                        </a:lnSpc>
                        <a:spcBef>
                          <a:spcPts val="675"/>
                        </a:spcBef>
                        <a:tabLst>
                          <a:tab pos="2593975" algn="l"/>
                        </a:tabLst>
                      </a:pPr>
                      <a:r>
                        <a:rPr sz="3150" spc="-65" dirty="0">
                          <a:latin typeface="Times New Roman"/>
                          <a:cs typeface="Times New Roman"/>
                        </a:rPr>
                        <a:t>3(2)(1)(2)1	</a:t>
                      </a:r>
                      <a:r>
                        <a:rPr sz="3150" spc="-40" dirty="0">
                          <a:latin typeface="Times New Roman"/>
                          <a:cs typeface="Times New Roman"/>
                        </a:rPr>
                        <a:t>(2)1</a:t>
                      </a:r>
                      <a:endParaRPr sz="3150">
                        <a:latin typeface="Times New Roman"/>
                        <a:cs typeface="Times New Roman"/>
                      </a:endParaRPr>
                    </a:p>
                  </a:txBody>
                  <a:tcPr marL="0" marR="0" marT="0" marB="0">
                    <a:lnT w="28575">
                      <a:solidFill>
                        <a:srgbClr val="CC0066"/>
                      </a:solidFill>
                      <a:prstDash val="solid"/>
                    </a:lnT>
                  </a:tcPr>
                </a:tc>
                <a:tc rowSpan="2">
                  <a:txBody>
                    <a:bodyPr/>
                    <a:lstStyle/>
                    <a:p>
                      <a:pPr marL="57785">
                        <a:lnSpc>
                          <a:spcPct val="100000"/>
                        </a:lnSpc>
                        <a:spcBef>
                          <a:spcPts val="1960"/>
                        </a:spcBef>
                      </a:pPr>
                      <a:r>
                        <a:rPr sz="3150" dirty="0">
                          <a:latin typeface="Symbol"/>
                          <a:cs typeface="Symbol"/>
                        </a:rPr>
                        <a:t></a:t>
                      </a:r>
                      <a:r>
                        <a:rPr sz="3150" spc="-415" dirty="0">
                          <a:latin typeface="Times New Roman"/>
                          <a:cs typeface="Times New Roman"/>
                        </a:rPr>
                        <a:t> </a:t>
                      </a:r>
                      <a:r>
                        <a:rPr sz="3150" spc="90" dirty="0">
                          <a:latin typeface="Times New Roman"/>
                          <a:cs typeface="Times New Roman"/>
                        </a:rPr>
                        <a:t>10</a:t>
                      </a:r>
                      <a:endParaRPr sz="3150">
                        <a:latin typeface="Times New Roman"/>
                        <a:cs typeface="Times New Roman"/>
                      </a:endParaRPr>
                    </a:p>
                  </a:txBody>
                  <a:tcPr marL="0" marR="0" marT="248920" marB="0">
                    <a:lnR w="28575">
                      <a:solidFill>
                        <a:srgbClr val="CC0066"/>
                      </a:solidFill>
                      <a:prstDash val="solid"/>
                    </a:lnR>
                    <a:lnT w="28575">
                      <a:solidFill>
                        <a:srgbClr val="CC0066"/>
                      </a:solidFill>
                      <a:prstDash val="solid"/>
                    </a:lnT>
                  </a:tcPr>
                </a:tc>
                <a:extLst>
                  <a:ext uri="{0D108BD9-81ED-4DB2-BD59-A6C34878D82A}">
                    <a16:rowId xmlns:a16="http://schemas.microsoft.com/office/drawing/2014/main" val="10000"/>
                  </a:ext>
                </a:extLst>
              </a:tr>
              <a:tr h="804820">
                <a:tc>
                  <a:txBody>
                    <a:bodyPr/>
                    <a:lstStyle/>
                    <a:p>
                      <a:pPr marL="88265">
                        <a:lnSpc>
                          <a:spcPts val="2865"/>
                        </a:lnSpc>
                        <a:spcBef>
                          <a:spcPts val="309"/>
                        </a:spcBef>
                      </a:pPr>
                      <a:r>
                        <a:rPr sz="2400" spc="-45" dirty="0">
                          <a:solidFill>
                            <a:srgbClr val="F4EBC5"/>
                          </a:solidFill>
                          <a:latin typeface="Times New Roman"/>
                          <a:cs typeface="Times New Roman"/>
                        </a:rPr>
                        <a:t>The</a:t>
                      </a:r>
                      <a:r>
                        <a:rPr sz="2400" spc="80" dirty="0">
                          <a:solidFill>
                            <a:srgbClr val="F4EBC5"/>
                          </a:solidFill>
                          <a:latin typeface="Times New Roman"/>
                          <a:cs typeface="Times New Roman"/>
                        </a:rPr>
                        <a:t> </a:t>
                      </a:r>
                      <a:r>
                        <a:rPr sz="2400" dirty="0">
                          <a:solidFill>
                            <a:srgbClr val="F4EBC5"/>
                          </a:solidFill>
                          <a:latin typeface="Times New Roman"/>
                          <a:cs typeface="Times New Roman"/>
                        </a:rPr>
                        <a:t>order</a:t>
                      </a:r>
                      <a:r>
                        <a:rPr sz="2400" spc="-85" dirty="0">
                          <a:solidFill>
                            <a:srgbClr val="F4EBC5"/>
                          </a:solidFill>
                          <a:latin typeface="Times New Roman"/>
                          <a:cs typeface="Times New Roman"/>
                        </a:rPr>
                        <a:t> </a:t>
                      </a:r>
                      <a:r>
                        <a:rPr sz="2400" dirty="0">
                          <a:solidFill>
                            <a:srgbClr val="F4EBC5"/>
                          </a:solidFill>
                          <a:latin typeface="Times New Roman"/>
                          <a:cs typeface="Times New Roman"/>
                        </a:rPr>
                        <a:t>of</a:t>
                      </a:r>
                      <a:endParaRPr sz="2400">
                        <a:latin typeface="Times New Roman"/>
                        <a:cs typeface="Times New Roman"/>
                      </a:endParaRPr>
                    </a:p>
                    <a:p>
                      <a:pPr marL="88265">
                        <a:lnSpc>
                          <a:spcPts val="2865"/>
                        </a:lnSpc>
                      </a:pPr>
                      <a:r>
                        <a:rPr sz="2400" spc="-25" dirty="0">
                          <a:solidFill>
                            <a:srgbClr val="F4EBC5"/>
                          </a:solidFill>
                          <a:latin typeface="Times New Roman"/>
                          <a:cs typeface="Times New Roman"/>
                        </a:rPr>
                        <a:t>the</a:t>
                      </a:r>
                      <a:r>
                        <a:rPr sz="2400" spc="15" dirty="0">
                          <a:solidFill>
                            <a:srgbClr val="F4EBC5"/>
                          </a:solidFill>
                          <a:latin typeface="Times New Roman"/>
                          <a:cs typeface="Times New Roman"/>
                        </a:rPr>
                        <a:t> </a:t>
                      </a:r>
                      <a:r>
                        <a:rPr sz="2400" spc="-20" dirty="0">
                          <a:solidFill>
                            <a:srgbClr val="F4EBC5"/>
                          </a:solidFill>
                          <a:latin typeface="Times New Roman"/>
                          <a:cs typeface="Times New Roman"/>
                        </a:rPr>
                        <a:t>choice</a:t>
                      </a:r>
                      <a:r>
                        <a:rPr sz="2400" spc="20" dirty="0">
                          <a:solidFill>
                            <a:srgbClr val="F4EBC5"/>
                          </a:solidFill>
                          <a:latin typeface="Times New Roman"/>
                          <a:cs typeface="Times New Roman"/>
                        </a:rPr>
                        <a:t> </a:t>
                      </a:r>
                      <a:r>
                        <a:rPr sz="2400" dirty="0">
                          <a:solidFill>
                            <a:srgbClr val="F4EBC5"/>
                          </a:solidFill>
                          <a:latin typeface="Times New Roman"/>
                          <a:cs typeface="Times New Roman"/>
                        </a:rPr>
                        <a:t>is</a:t>
                      </a:r>
                      <a:endParaRPr sz="2400">
                        <a:latin typeface="Times New Roman"/>
                        <a:cs typeface="Times New Roman"/>
                      </a:endParaRPr>
                    </a:p>
                  </a:txBody>
                  <a:tcPr marL="0" marR="0" marT="39369" marB="0">
                    <a:lnL w="28575">
                      <a:solidFill>
                        <a:srgbClr val="F4EBC5"/>
                      </a:solidFill>
                      <a:prstDash val="solid"/>
                    </a:lnL>
                    <a:lnR w="28575">
                      <a:solidFill>
                        <a:srgbClr val="F4EBC5"/>
                      </a:solidFill>
                      <a:prstDash val="solid"/>
                    </a:lnR>
                    <a:lnT w="28575">
                      <a:solidFill>
                        <a:srgbClr val="F4EBC5"/>
                      </a:solidFill>
                      <a:prstDash val="solid"/>
                    </a:lnT>
                    <a:solidFill>
                      <a:srgbClr val="CC0066"/>
                    </a:solidFill>
                  </a:tcPr>
                </a:tc>
                <a:tc vMerge="1">
                  <a:txBody>
                    <a:bodyPr/>
                    <a:lstStyle/>
                    <a:p>
                      <a:endParaRPr/>
                    </a:p>
                  </a:txBody>
                  <a:tcPr marL="0" marR="0" marT="69850" marB="0">
                    <a:lnL w="53975">
                      <a:solidFill>
                        <a:srgbClr val="F4EBC5"/>
                      </a:solidFill>
                      <a:prstDash val="solid"/>
                    </a:lnL>
                    <a:lnT w="28575">
                      <a:solidFill>
                        <a:srgbClr val="CC0066"/>
                      </a:solidFill>
                      <a:prstDash val="solid"/>
                    </a:lnT>
                  </a:tcPr>
                </a:tc>
                <a:tc vMerge="1">
                  <a:txBody>
                    <a:bodyPr/>
                    <a:lstStyle/>
                    <a:p>
                      <a:endParaRPr/>
                    </a:p>
                  </a:txBody>
                  <a:tcPr marL="0" marR="0" marT="248920" marB="0">
                    <a:lnT w="28575">
                      <a:solidFill>
                        <a:srgbClr val="CC0066"/>
                      </a:solidFill>
                      <a:prstDash val="solid"/>
                    </a:lnT>
                  </a:tcPr>
                </a:tc>
                <a:tc vMerge="1">
                  <a:txBody>
                    <a:bodyPr/>
                    <a:lstStyle/>
                    <a:p>
                      <a:endParaRPr/>
                    </a:p>
                  </a:txBody>
                  <a:tcPr marL="0" marR="0" marT="0" marB="0">
                    <a:lnT w="28575">
                      <a:solidFill>
                        <a:srgbClr val="CC0066"/>
                      </a:solidFill>
                      <a:prstDash val="solid"/>
                    </a:lnT>
                  </a:tcPr>
                </a:tc>
                <a:tc vMerge="1">
                  <a:txBody>
                    <a:bodyPr/>
                    <a:lstStyle/>
                    <a:p>
                      <a:endParaRPr/>
                    </a:p>
                  </a:txBody>
                  <a:tcPr marL="0" marR="0" marT="0" marB="0">
                    <a:lnT w="28575">
                      <a:solidFill>
                        <a:srgbClr val="CC0066"/>
                      </a:solidFill>
                      <a:prstDash val="solid"/>
                    </a:lnT>
                  </a:tcPr>
                </a:tc>
                <a:tc vMerge="1">
                  <a:txBody>
                    <a:bodyPr/>
                    <a:lstStyle/>
                    <a:p>
                      <a:endParaRPr/>
                    </a:p>
                  </a:txBody>
                  <a:tcPr marL="0" marR="0" marT="248920" marB="0">
                    <a:lnR w="28575">
                      <a:solidFill>
                        <a:srgbClr val="CC0066"/>
                      </a:solidFill>
                      <a:prstDash val="solid"/>
                    </a:lnR>
                    <a:lnT w="28575">
                      <a:solidFill>
                        <a:srgbClr val="CC0066"/>
                      </a:solidFill>
                      <a:prstDash val="solid"/>
                    </a:lnT>
                  </a:tcPr>
                </a:tc>
                <a:extLst>
                  <a:ext uri="{0D108BD9-81ED-4DB2-BD59-A6C34878D82A}">
                    <a16:rowId xmlns:a16="http://schemas.microsoft.com/office/drawing/2014/main" val="10001"/>
                  </a:ext>
                </a:extLst>
              </a:tr>
              <a:tr h="81004">
                <a:tc rowSpan="2">
                  <a:txBody>
                    <a:bodyPr/>
                    <a:lstStyle/>
                    <a:p>
                      <a:pPr marL="88265">
                        <a:lnSpc>
                          <a:spcPts val="2635"/>
                        </a:lnSpc>
                      </a:pPr>
                      <a:r>
                        <a:rPr sz="2400" spc="-30" dirty="0">
                          <a:solidFill>
                            <a:srgbClr val="F4EBC5"/>
                          </a:solidFill>
                          <a:latin typeface="Times New Roman"/>
                          <a:cs typeface="Times New Roman"/>
                        </a:rPr>
                        <a:t>not</a:t>
                      </a:r>
                      <a:r>
                        <a:rPr sz="2400" spc="55" dirty="0">
                          <a:solidFill>
                            <a:srgbClr val="F4EBC5"/>
                          </a:solidFill>
                          <a:latin typeface="Times New Roman"/>
                          <a:cs typeface="Times New Roman"/>
                        </a:rPr>
                        <a:t> </a:t>
                      </a:r>
                      <a:r>
                        <a:rPr sz="2400" spc="-25" dirty="0">
                          <a:solidFill>
                            <a:srgbClr val="F4EBC5"/>
                          </a:solidFill>
                          <a:latin typeface="Times New Roman"/>
                          <a:cs typeface="Times New Roman"/>
                        </a:rPr>
                        <a:t>important!</a:t>
                      </a:r>
                      <a:endParaRPr sz="2400">
                        <a:latin typeface="Times New Roman"/>
                        <a:cs typeface="Times New Roman"/>
                      </a:endParaRPr>
                    </a:p>
                  </a:txBody>
                  <a:tcPr marL="0" marR="0" marT="0" marB="0">
                    <a:lnL w="28575">
                      <a:solidFill>
                        <a:srgbClr val="F4EBC5"/>
                      </a:solidFill>
                      <a:prstDash val="solid"/>
                    </a:lnL>
                    <a:lnR w="28575">
                      <a:solidFill>
                        <a:srgbClr val="F4EBC5"/>
                      </a:solidFill>
                      <a:prstDash val="solid"/>
                    </a:lnR>
                    <a:lnB w="28575">
                      <a:solidFill>
                        <a:srgbClr val="F4EBC5"/>
                      </a:solidFill>
                      <a:prstDash val="solid"/>
                    </a:lnB>
                    <a:solidFill>
                      <a:srgbClr val="CC0066"/>
                    </a:solidFill>
                  </a:tcPr>
                </a:tc>
                <a:tc>
                  <a:txBody>
                    <a:bodyPr/>
                    <a:lstStyle/>
                    <a:p>
                      <a:pPr>
                        <a:lnSpc>
                          <a:spcPct val="100000"/>
                        </a:lnSpc>
                      </a:pPr>
                      <a:endParaRPr sz="300">
                        <a:latin typeface="Times New Roman"/>
                        <a:cs typeface="Times New Roman"/>
                      </a:endParaRPr>
                    </a:p>
                  </a:txBody>
                  <a:tcPr marL="0" marR="0" marT="0" marB="0">
                    <a:lnL w="28575" cap="flat" cmpd="sng" algn="ctr">
                      <a:solidFill>
                        <a:srgbClr val="F4EBC5"/>
                      </a:solidFill>
                      <a:prstDash val="solid"/>
                      <a:round/>
                      <a:headEnd type="none" w="med" len="med"/>
                      <a:tailEnd type="none" w="med" len="med"/>
                    </a:lnL>
                    <a:lnB w="28575">
                      <a:solidFill>
                        <a:srgbClr val="CC0066"/>
                      </a:solidFill>
                      <a:prstDash val="solid"/>
                    </a:lnB>
                  </a:tcPr>
                </a:tc>
                <a:tc>
                  <a:txBody>
                    <a:bodyPr/>
                    <a:lstStyle/>
                    <a:p>
                      <a:pPr>
                        <a:lnSpc>
                          <a:spcPct val="100000"/>
                        </a:lnSpc>
                      </a:pPr>
                      <a:endParaRPr sz="300">
                        <a:latin typeface="Times New Roman"/>
                        <a:cs typeface="Times New Roman"/>
                      </a:endParaRPr>
                    </a:p>
                  </a:txBody>
                  <a:tcPr marL="0" marR="0" marT="0" marB="0">
                    <a:lnB w="28575">
                      <a:solidFill>
                        <a:srgbClr val="CC0066"/>
                      </a:solidFill>
                      <a:prstDash val="solid"/>
                    </a:lnB>
                  </a:tcPr>
                </a:tc>
                <a:tc>
                  <a:txBody>
                    <a:bodyPr/>
                    <a:lstStyle/>
                    <a:p>
                      <a:pPr>
                        <a:lnSpc>
                          <a:spcPct val="100000"/>
                        </a:lnSpc>
                      </a:pPr>
                      <a:endParaRPr sz="300">
                        <a:latin typeface="Times New Roman"/>
                        <a:cs typeface="Times New Roman"/>
                      </a:endParaRPr>
                    </a:p>
                  </a:txBody>
                  <a:tcPr marL="0" marR="0" marT="0" marB="0">
                    <a:lnB w="28575">
                      <a:solidFill>
                        <a:srgbClr val="CC0066"/>
                      </a:solidFill>
                      <a:prstDash val="solid"/>
                    </a:lnB>
                  </a:tcPr>
                </a:tc>
                <a:tc>
                  <a:txBody>
                    <a:bodyPr/>
                    <a:lstStyle/>
                    <a:p>
                      <a:pPr>
                        <a:lnSpc>
                          <a:spcPct val="100000"/>
                        </a:lnSpc>
                      </a:pPr>
                      <a:endParaRPr sz="300">
                        <a:latin typeface="Times New Roman"/>
                        <a:cs typeface="Times New Roman"/>
                      </a:endParaRPr>
                    </a:p>
                  </a:txBody>
                  <a:tcPr marL="0" marR="0" marT="0" marB="0">
                    <a:lnB w="28575">
                      <a:solidFill>
                        <a:srgbClr val="CC0066"/>
                      </a:solidFill>
                      <a:prstDash val="solid"/>
                    </a:lnB>
                  </a:tcPr>
                </a:tc>
                <a:tc>
                  <a:txBody>
                    <a:bodyPr/>
                    <a:lstStyle/>
                    <a:p>
                      <a:pPr>
                        <a:lnSpc>
                          <a:spcPct val="100000"/>
                        </a:lnSpc>
                      </a:pPr>
                      <a:endParaRPr sz="300">
                        <a:latin typeface="Times New Roman"/>
                        <a:cs typeface="Times New Roman"/>
                      </a:endParaRPr>
                    </a:p>
                  </a:txBody>
                  <a:tcPr marL="0" marR="0" marT="0" marB="0">
                    <a:lnR w="28575">
                      <a:solidFill>
                        <a:srgbClr val="CC0066"/>
                      </a:solidFill>
                      <a:prstDash val="solid"/>
                    </a:lnR>
                    <a:lnB w="28575">
                      <a:solidFill>
                        <a:srgbClr val="CC0066"/>
                      </a:solidFill>
                      <a:prstDash val="solid"/>
                    </a:lnB>
                  </a:tcPr>
                </a:tc>
                <a:extLst>
                  <a:ext uri="{0D108BD9-81ED-4DB2-BD59-A6C34878D82A}">
                    <a16:rowId xmlns:a16="http://schemas.microsoft.com/office/drawing/2014/main" val="10002"/>
                  </a:ext>
                </a:extLst>
              </a:tr>
              <a:tr h="333375">
                <a:tc vMerge="1">
                  <a:txBody>
                    <a:bodyPr/>
                    <a:lstStyle/>
                    <a:p>
                      <a:endParaRPr/>
                    </a:p>
                  </a:txBody>
                  <a:tcPr marL="0" marR="0" marT="0" marB="0">
                    <a:lnL w="28575">
                      <a:solidFill>
                        <a:srgbClr val="F4EBC5"/>
                      </a:solidFill>
                      <a:prstDash val="solid"/>
                    </a:lnL>
                    <a:lnR w="28575">
                      <a:solidFill>
                        <a:srgbClr val="F4EBC5"/>
                      </a:solidFill>
                      <a:prstDash val="solid"/>
                    </a:lnR>
                    <a:lnB w="28575">
                      <a:solidFill>
                        <a:srgbClr val="F4EBC5"/>
                      </a:solidFill>
                      <a:prstDash val="solid"/>
                    </a:lnB>
                    <a:solidFill>
                      <a:srgbClr val="CC0066"/>
                    </a:solidFill>
                  </a:tcPr>
                </a:tc>
                <a:tc gridSpan="5">
                  <a:txBody>
                    <a:bodyPr/>
                    <a:lstStyle/>
                    <a:p>
                      <a:pPr>
                        <a:lnSpc>
                          <a:spcPct val="100000"/>
                        </a:lnSpc>
                      </a:pPr>
                      <a:endParaRPr sz="2100">
                        <a:latin typeface="Times New Roman"/>
                        <a:cs typeface="Times New Roman"/>
                      </a:endParaRPr>
                    </a:p>
                  </a:txBody>
                  <a:tcPr marL="0" marR="0" marT="0" marB="0">
                    <a:lnL w="28575">
                      <a:solidFill>
                        <a:srgbClr val="F4EBC5"/>
                      </a:solidFill>
                      <a:prstDash val="solid"/>
                    </a:lnL>
                    <a:lnT w="28575">
                      <a:solidFill>
                        <a:srgbClr val="CC0066"/>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grpSp>
        <p:nvGrpSpPr>
          <p:cNvPr id="15" name="object 15"/>
          <p:cNvGrpSpPr/>
          <p:nvPr/>
        </p:nvGrpSpPr>
        <p:grpSpPr>
          <a:xfrm>
            <a:off x="3886200" y="5029200"/>
            <a:ext cx="6477000" cy="1104900"/>
            <a:chOff x="3886200" y="5029200"/>
            <a:chExt cx="6477000" cy="1104900"/>
          </a:xfrm>
        </p:grpSpPr>
        <p:sp>
          <p:nvSpPr>
            <p:cNvPr id="16" name="object 16"/>
            <p:cNvSpPr/>
            <p:nvPr/>
          </p:nvSpPr>
          <p:spPr>
            <a:xfrm>
              <a:off x="3886200" y="5029200"/>
              <a:ext cx="6477000" cy="1104900"/>
            </a:xfrm>
            <a:custGeom>
              <a:avLst/>
              <a:gdLst/>
              <a:ahLst/>
              <a:cxnLst/>
              <a:rect l="l" t="t" r="r" b="b"/>
              <a:pathLst>
                <a:path w="6477000" h="1104900">
                  <a:moveTo>
                    <a:pt x="6477000" y="0"/>
                  </a:moveTo>
                  <a:lnTo>
                    <a:pt x="0" y="0"/>
                  </a:lnTo>
                  <a:lnTo>
                    <a:pt x="0" y="1104900"/>
                  </a:lnTo>
                  <a:lnTo>
                    <a:pt x="6477000" y="1104900"/>
                  </a:lnTo>
                  <a:lnTo>
                    <a:pt x="6477000" y="0"/>
                  </a:lnTo>
                  <a:close/>
                </a:path>
              </a:pathLst>
            </a:custGeom>
            <a:solidFill>
              <a:srgbClr val="F4EBC5"/>
            </a:solidFill>
          </p:spPr>
          <p:txBody>
            <a:bodyPr wrap="square" lIns="0" tIns="0" rIns="0" bIns="0" rtlCol="0"/>
            <a:lstStyle/>
            <a:p>
              <a:endParaRPr/>
            </a:p>
          </p:txBody>
        </p:sp>
        <p:sp>
          <p:nvSpPr>
            <p:cNvPr id="17" name="object 17"/>
            <p:cNvSpPr/>
            <p:nvPr/>
          </p:nvSpPr>
          <p:spPr>
            <a:xfrm>
              <a:off x="4803309" y="5564237"/>
              <a:ext cx="4725035" cy="0"/>
            </a:xfrm>
            <a:custGeom>
              <a:avLst/>
              <a:gdLst/>
              <a:ahLst/>
              <a:cxnLst/>
              <a:rect l="l" t="t" r="r" b="b"/>
              <a:pathLst>
                <a:path w="4725034">
                  <a:moveTo>
                    <a:pt x="0" y="0"/>
                  </a:moveTo>
                  <a:lnTo>
                    <a:pt x="1401422" y="0"/>
                  </a:lnTo>
                </a:path>
                <a:path w="4725034">
                  <a:moveTo>
                    <a:pt x="1827672" y="0"/>
                  </a:moveTo>
                  <a:lnTo>
                    <a:pt x="3592329" y="0"/>
                  </a:lnTo>
                </a:path>
                <a:path w="4725034">
                  <a:moveTo>
                    <a:pt x="4018745" y="0"/>
                  </a:moveTo>
                  <a:lnTo>
                    <a:pt x="4724675" y="0"/>
                  </a:lnTo>
                </a:path>
              </a:pathLst>
            </a:custGeom>
            <a:ln w="16262">
              <a:solidFill>
                <a:srgbClr val="000000"/>
              </a:solidFill>
            </a:ln>
          </p:spPr>
          <p:txBody>
            <a:bodyPr wrap="square" lIns="0" tIns="0" rIns="0" bIns="0" rtlCol="0"/>
            <a:lstStyle/>
            <a:p>
              <a:endParaRPr/>
            </a:p>
          </p:txBody>
        </p:sp>
      </p:grpSp>
      <p:sp>
        <p:nvSpPr>
          <p:cNvPr id="18" name="object 18"/>
          <p:cNvSpPr/>
          <p:nvPr/>
        </p:nvSpPr>
        <p:spPr>
          <a:xfrm>
            <a:off x="2886075" y="5067300"/>
            <a:ext cx="776605" cy="180975"/>
          </a:xfrm>
          <a:custGeom>
            <a:avLst/>
            <a:gdLst/>
            <a:ahLst/>
            <a:cxnLst/>
            <a:rect l="l" t="t" r="r" b="b"/>
            <a:pathLst>
              <a:path w="776604" h="180975">
                <a:moveTo>
                  <a:pt x="690499" y="28575"/>
                </a:moveTo>
                <a:lnTo>
                  <a:pt x="0" y="28575"/>
                </a:lnTo>
                <a:lnTo>
                  <a:pt x="0" y="180975"/>
                </a:lnTo>
                <a:lnTo>
                  <a:pt x="28575" y="180975"/>
                </a:lnTo>
                <a:lnTo>
                  <a:pt x="28575" y="57150"/>
                </a:lnTo>
                <a:lnTo>
                  <a:pt x="14224" y="57150"/>
                </a:lnTo>
                <a:lnTo>
                  <a:pt x="28575" y="42925"/>
                </a:lnTo>
                <a:lnTo>
                  <a:pt x="690499" y="42925"/>
                </a:lnTo>
                <a:lnTo>
                  <a:pt x="690499" y="28575"/>
                </a:lnTo>
                <a:close/>
              </a:path>
              <a:path w="776604" h="180975">
                <a:moveTo>
                  <a:pt x="690499" y="0"/>
                </a:moveTo>
                <a:lnTo>
                  <a:pt x="690499" y="85725"/>
                </a:lnTo>
                <a:lnTo>
                  <a:pt x="747733" y="57150"/>
                </a:lnTo>
                <a:lnTo>
                  <a:pt x="704850" y="57150"/>
                </a:lnTo>
                <a:lnTo>
                  <a:pt x="704850" y="28575"/>
                </a:lnTo>
                <a:lnTo>
                  <a:pt x="747564" y="28575"/>
                </a:lnTo>
                <a:lnTo>
                  <a:pt x="690499" y="0"/>
                </a:lnTo>
                <a:close/>
              </a:path>
              <a:path w="776604" h="180975">
                <a:moveTo>
                  <a:pt x="28575" y="42925"/>
                </a:moveTo>
                <a:lnTo>
                  <a:pt x="14224" y="57150"/>
                </a:lnTo>
                <a:lnTo>
                  <a:pt x="28575" y="57150"/>
                </a:lnTo>
                <a:lnTo>
                  <a:pt x="28575" y="42925"/>
                </a:lnTo>
                <a:close/>
              </a:path>
              <a:path w="776604" h="180975">
                <a:moveTo>
                  <a:pt x="690499" y="42925"/>
                </a:moveTo>
                <a:lnTo>
                  <a:pt x="28575" y="42925"/>
                </a:lnTo>
                <a:lnTo>
                  <a:pt x="28575" y="57150"/>
                </a:lnTo>
                <a:lnTo>
                  <a:pt x="690499" y="57150"/>
                </a:lnTo>
                <a:lnTo>
                  <a:pt x="690499" y="42925"/>
                </a:lnTo>
                <a:close/>
              </a:path>
              <a:path w="776604" h="180975">
                <a:moveTo>
                  <a:pt x="747564" y="28575"/>
                </a:moveTo>
                <a:lnTo>
                  <a:pt x="704850" y="28575"/>
                </a:lnTo>
                <a:lnTo>
                  <a:pt x="704850" y="57150"/>
                </a:lnTo>
                <a:lnTo>
                  <a:pt x="747733" y="57150"/>
                </a:lnTo>
                <a:lnTo>
                  <a:pt x="776224" y="42925"/>
                </a:lnTo>
                <a:lnTo>
                  <a:pt x="747564" y="28575"/>
                </a:lnTo>
                <a:close/>
              </a:path>
            </a:pathLst>
          </a:custGeom>
          <a:solidFill>
            <a:srgbClr val="CC0066"/>
          </a:solid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7594600" cy="701040"/>
          </a:xfrm>
          <a:prstGeom prst="rect">
            <a:avLst/>
          </a:prstGeom>
        </p:spPr>
        <p:txBody>
          <a:bodyPr vert="horz" wrap="square" lIns="0" tIns="16510" rIns="0" bIns="0" rtlCol="0">
            <a:spAutoFit/>
          </a:bodyPr>
          <a:lstStyle/>
          <a:p>
            <a:pPr marL="12700">
              <a:lnSpc>
                <a:spcPct val="100000"/>
              </a:lnSpc>
              <a:spcBef>
                <a:spcPts val="130"/>
              </a:spcBef>
            </a:pPr>
            <a:r>
              <a:rPr sz="4400" spc="-10" dirty="0">
                <a:latin typeface="Calibri Light"/>
                <a:cs typeface="Calibri Light"/>
              </a:rPr>
              <a:t>Is</a:t>
            </a:r>
            <a:r>
              <a:rPr sz="4400" spc="-5" dirty="0">
                <a:latin typeface="Calibri Light"/>
                <a:cs typeface="Calibri Light"/>
              </a:rPr>
              <a:t> </a:t>
            </a:r>
            <a:r>
              <a:rPr sz="4400" dirty="0">
                <a:latin typeface="Calibri Light"/>
                <a:cs typeface="Calibri Light"/>
              </a:rPr>
              <a:t>it</a:t>
            </a:r>
            <a:r>
              <a:rPr sz="4400" spc="10" dirty="0">
                <a:latin typeface="Calibri Light"/>
                <a:cs typeface="Calibri Light"/>
              </a:rPr>
              <a:t> </a:t>
            </a:r>
            <a:r>
              <a:rPr sz="4400" dirty="0">
                <a:latin typeface="Calibri Light"/>
                <a:cs typeface="Calibri Light"/>
              </a:rPr>
              <a:t>combination</a:t>
            </a:r>
            <a:r>
              <a:rPr sz="4400" spc="-155" dirty="0">
                <a:latin typeface="Calibri Light"/>
                <a:cs typeface="Calibri Light"/>
              </a:rPr>
              <a:t> </a:t>
            </a:r>
            <a:r>
              <a:rPr sz="4400" spc="15" dirty="0">
                <a:latin typeface="Calibri Light"/>
                <a:cs typeface="Calibri Light"/>
              </a:rPr>
              <a:t>or </a:t>
            </a:r>
            <a:r>
              <a:rPr sz="4400" dirty="0">
                <a:latin typeface="Calibri Light"/>
                <a:cs typeface="Calibri Light"/>
              </a:rPr>
              <a:t>permutation?</a:t>
            </a:r>
            <a:endParaRPr sz="4400">
              <a:latin typeface="Calibri Light"/>
              <a:cs typeface="Calibri Light"/>
            </a:endParaRPr>
          </a:p>
        </p:txBody>
      </p:sp>
      <p:sp>
        <p:nvSpPr>
          <p:cNvPr id="3" name="object 3"/>
          <p:cNvSpPr txBox="1"/>
          <p:nvPr/>
        </p:nvSpPr>
        <p:spPr>
          <a:xfrm>
            <a:off x="917575" y="1765680"/>
            <a:ext cx="10128250" cy="426720"/>
          </a:xfrm>
          <a:prstGeom prst="rect">
            <a:avLst/>
          </a:prstGeom>
        </p:spPr>
        <p:txBody>
          <a:bodyPr vert="horz" wrap="square" lIns="0" tIns="16510" rIns="0" bIns="0" rtlCol="0">
            <a:spAutoFit/>
          </a:bodyPr>
          <a:lstStyle/>
          <a:p>
            <a:pPr marL="241300" indent="-229235">
              <a:lnSpc>
                <a:spcPct val="100000"/>
              </a:lnSpc>
              <a:spcBef>
                <a:spcPts val="130"/>
              </a:spcBef>
              <a:buFont typeface="Arial MT"/>
              <a:buChar char="•"/>
              <a:tabLst>
                <a:tab pos="241935" algn="l"/>
              </a:tabLst>
            </a:pPr>
            <a:r>
              <a:rPr sz="2600" spc="-5" dirty="0">
                <a:latin typeface="Calibri"/>
                <a:cs typeface="Calibri"/>
              </a:rPr>
              <a:t>Having</a:t>
            </a:r>
            <a:r>
              <a:rPr sz="2600" spc="-35" dirty="0">
                <a:latin typeface="Calibri"/>
                <a:cs typeface="Calibri"/>
              </a:rPr>
              <a:t> </a:t>
            </a:r>
            <a:r>
              <a:rPr sz="2600" spc="15" dirty="0">
                <a:latin typeface="Calibri"/>
                <a:cs typeface="Calibri"/>
              </a:rPr>
              <a:t>6</a:t>
            </a:r>
            <a:r>
              <a:rPr sz="2600" spc="-40" dirty="0">
                <a:latin typeface="Calibri"/>
                <a:cs typeface="Calibri"/>
              </a:rPr>
              <a:t> </a:t>
            </a:r>
            <a:r>
              <a:rPr sz="2600" spc="-5" dirty="0">
                <a:latin typeface="Calibri"/>
                <a:cs typeface="Calibri"/>
              </a:rPr>
              <a:t>dots</a:t>
            </a:r>
            <a:r>
              <a:rPr sz="2600" spc="25" dirty="0">
                <a:latin typeface="Calibri"/>
                <a:cs typeface="Calibri"/>
              </a:rPr>
              <a:t> </a:t>
            </a:r>
            <a:r>
              <a:rPr sz="2600" spc="10" dirty="0">
                <a:latin typeface="Calibri"/>
                <a:cs typeface="Calibri"/>
              </a:rPr>
              <a:t>in</a:t>
            </a:r>
            <a:r>
              <a:rPr sz="2600" spc="-20" dirty="0">
                <a:latin typeface="Calibri"/>
                <a:cs typeface="Calibri"/>
              </a:rPr>
              <a:t> </a:t>
            </a:r>
            <a:r>
              <a:rPr sz="2600" spc="10" dirty="0">
                <a:latin typeface="Calibri"/>
                <a:cs typeface="Calibri"/>
              </a:rPr>
              <a:t>a</a:t>
            </a:r>
            <a:r>
              <a:rPr sz="2600" spc="-40" dirty="0">
                <a:latin typeface="Calibri"/>
                <a:cs typeface="Calibri"/>
              </a:rPr>
              <a:t> </a:t>
            </a:r>
            <a:r>
              <a:rPr sz="2600" spc="-10" dirty="0">
                <a:latin typeface="Calibri"/>
                <a:cs typeface="Calibri"/>
              </a:rPr>
              <a:t>braille</a:t>
            </a:r>
            <a:r>
              <a:rPr sz="2600" spc="-35" dirty="0">
                <a:latin typeface="Calibri"/>
                <a:cs typeface="Calibri"/>
              </a:rPr>
              <a:t> </a:t>
            </a:r>
            <a:r>
              <a:rPr sz="2600" dirty="0">
                <a:latin typeface="Calibri"/>
                <a:cs typeface="Calibri"/>
              </a:rPr>
              <a:t>cell,</a:t>
            </a:r>
            <a:r>
              <a:rPr sz="2600" spc="25" dirty="0">
                <a:latin typeface="Calibri"/>
                <a:cs typeface="Calibri"/>
              </a:rPr>
              <a:t> </a:t>
            </a:r>
            <a:r>
              <a:rPr sz="2600" spc="-10" dirty="0">
                <a:latin typeface="Calibri"/>
                <a:cs typeface="Calibri"/>
              </a:rPr>
              <a:t>how</a:t>
            </a:r>
            <a:r>
              <a:rPr sz="2600" spc="10" dirty="0">
                <a:latin typeface="Calibri"/>
                <a:cs typeface="Calibri"/>
              </a:rPr>
              <a:t> </a:t>
            </a:r>
            <a:r>
              <a:rPr sz="2600" spc="-10" dirty="0">
                <a:latin typeface="Calibri"/>
                <a:cs typeface="Calibri"/>
              </a:rPr>
              <a:t>many</a:t>
            </a:r>
            <a:r>
              <a:rPr sz="2600" spc="-55" dirty="0">
                <a:latin typeface="Calibri"/>
                <a:cs typeface="Calibri"/>
              </a:rPr>
              <a:t> </a:t>
            </a:r>
            <a:r>
              <a:rPr sz="2600" spc="-15" dirty="0">
                <a:latin typeface="Calibri"/>
                <a:cs typeface="Calibri"/>
              </a:rPr>
              <a:t>different</a:t>
            </a:r>
            <a:r>
              <a:rPr sz="2600" spc="-120" dirty="0">
                <a:latin typeface="Calibri"/>
                <a:cs typeface="Calibri"/>
              </a:rPr>
              <a:t> </a:t>
            </a:r>
            <a:r>
              <a:rPr sz="2600" dirty="0">
                <a:latin typeface="Calibri"/>
                <a:cs typeface="Calibri"/>
              </a:rPr>
              <a:t>character</a:t>
            </a:r>
            <a:r>
              <a:rPr sz="2600" spc="-80" dirty="0">
                <a:latin typeface="Calibri"/>
                <a:cs typeface="Calibri"/>
              </a:rPr>
              <a:t> </a:t>
            </a:r>
            <a:r>
              <a:rPr sz="2600" spc="20" dirty="0">
                <a:latin typeface="Calibri"/>
                <a:cs typeface="Calibri"/>
              </a:rPr>
              <a:t>can</a:t>
            </a:r>
            <a:r>
              <a:rPr sz="2600" spc="-90" dirty="0">
                <a:latin typeface="Calibri"/>
                <a:cs typeface="Calibri"/>
              </a:rPr>
              <a:t> </a:t>
            </a:r>
            <a:r>
              <a:rPr sz="2600" spc="-5" dirty="0">
                <a:latin typeface="Calibri"/>
                <a:cs typeface="Calibri"/>
              </a:rPr>
              <a:t>be</a:t>
            </a:r>
            <a:r>
              <a:rPr sz="2600" spc="-25" dirty="0">
                <a:latin typeface="Calibri"/>
                <a:cs typeface="Calibri"/>
              </a:rPr>
              <a:t> </a:t>
            </a:r>
            <a:r>
              <a:rPr sz="2600" spc="5" dirty="0">
                <a:latin typeface="Calibri"/>
                <a:cs typeface="Calibri"/>
              </a:rPr>
              <a:t>made?</a:t>
            </a:r>
            <a:endParaRPr sz="2600">
              <a:latin typeface="Calibri"/>
              <a:cs typeface="Calibri"/>
            </a:endParaRPr>
          </a:p>
        </p:txBody>
      </p:sp>
      <p:sp>
        <p:nvSpPr>
          <p:cNvPr id="4" name="object 4"/>
          <p:cNvSpPr txBox="1"/>
          <p:nvPr/>
        </p:nvSpPr>
        <p:spPr>
          <a:xfrm>
            <a:off x="917575" y="3492246"/>
            <a:ext cx="10111740" cy="2572385"/>
          </a:xfrm>
          <a:prstGeom prst="rect">
            <a:avLst/>
          </a:prstGeom>
        </p:spPr>
        <p:txBody>
          <a:bodyPr vert="horz" wrap="square" lIns="0" tIns="64135" rIns="0" bIns="0" rtlCol="0">
            <a:spAutoFit/>
          </a:bodyPr>
          <a:lstStyle/>
          <a:p>
            <a:pPr marL="241300" indent="-229235">
              <a:lnSpc>
                <a:spcPct val="100000"/>
              </a:lnSpc>
              <a:spcBef>
                <a:spcPts val="505"/>
              </a:spcBef>
              <a:buFont typeface="Arial MT"/>
              <a:buChar char="•"/>
              <a:tabLst>
                <a:tab pos="241935" algn="l"/>
              </a:tabLst>
            </a:pPr>
            <a:r>
              <a:rPr sz="2600" spc="10" dirty="0">
                <a:latin typeface="Calibri"/>
                <a:cs typeface="Calibri"/>
              </a:rPr>
              <a:t>It</a:t>
            </a:r>
            <a:r>
              <a:rPr sz="2600" spc="-55" dirty="0">
                <a:latin typeface="Calibri"/>
                <a:cs typeface="Calibri"/>
              </a:rPr>
              <a:t> </a:t>
            </a:r>
            <a:r>
              <a:rPr sz="2600" spc="5" dirty="0">
                <a:latin typeface="Calibri"/>
                <a:cs typeface="Calibri"/>
              </a:rPr>
              <a:t>is</a:t>
            </a:r>
            <a:r>
              <a:rPr sz="2600" spc="-55" dirty="0">
                <a:latin typeface="Calibri"/>
                <a:cs typeface="Calibri"/>
              </a:rPr>
              <a:t> </a:t>
            </a:r>
            <a:r>
              <a:rPr sz="2600" spc="10" dirty="0">
                <a:latin typeface="Calibri"/>
                <a:cs typeface="Calibri"/>
              </a:rPr>
              <a:t>a </a:t>
            </a:r>
            <a:r>
              <a:rPr sz="2600" spc="-20" dirty="0">
                <a:latin typeface="Calibri"/>
                <a:cs typeface="Calibri"/>
              </a:rPr>
              <a:t>problem</a:t>
            </a:r>
            <a:r>
              <a:rPr sz="2600" spc="80" dirty="0">
                <a:latin typeface="Calibri"/>
                <a:cs typeface="Calibri"/>
              </a:rPr>
              <a:t> </a:t>
            </a:r>
            <a:r>
              <a:rPr sz="2600" spc="-10" dirty="0">
                <a:latin typeface="Calibri"/>
                <a:cs typeface="Calibri"/>
              </a:rPr>
              <a:t>of</a:t>
            </a:r>
            <a:r>
              <a:rPr sz="2600" spc="20" dirty="0">
                <a:latin typeface="Calibri"/>
                <a:cs typeface="Calibri"/>
              </a:rPr>
              <a:t> </a:t>
            </a:r>
            <a:r>
              <a:rPr sz="2600" dirty="0">
                <a:latin typeface="Calibri"/>
                <a:cs typeface="Calibri"/>
              </a:rPr>
              <a:t>combination</a:t>
            </a:r>
            <a:endParaRPr sz="2600">
              <a:latin typeface="Calibri"/>
              <a:cs typeface="Calibri"/>
            </a:endParaRPr>
          </a:p>
          <a:p>
            <a:pPr marL="241300" indent="-229235">
              <a:lnSpc>
                <a:spcPct val="100000"/>
              </a:lnSpc>
              <a:spcBef>
                <a:spcPts val="409"/>
              </a:spcBef>
              <a:buFont typeface="Arial MT"/>
              <a:buChar char="•"/>
              <a:tabLst>
                <a:tab pos="241935" algn="l"/>
              </a:tabLst>
            </a:pPr>
            <a:r>
              <a:rPr sz="2600" spc="15" dirty="0">
                <a:latin typeface="Calibri"/>
                <a:cs typeface="Calibri"/>
              </a:rPr>
              <a:t>C6,0+C</a:t>
            </a:r>
            <a:r>
              <a:rPr sz="2600" spc="-120" dirty="0">
                <a:latin typeface="Calibri"/>
                <a:cs typeface="Calibri"/>
              </a:rPr>
              <a:t> </a:t>
            </a:r>
            <a:r>
              <a:rPr sz="2600" spc="20" dirty="0">
                <a:latin typeface="Calibri"/>
                <a:cs typeface="Calibri"/>
              </a:rPr>
              <a:t>6,1</a:t>
            </a:r>
            <a:r>
              <a:rPr sz="2600" spc="-120" dirty="0">
                <a:latin typeface="Calibri"/>
                <a:cs typeface="Calibri"/>
              </a:rPr>
              <a:t> </a:t>
            </a:r>
            <a:r>
              <a:rPr sz="2600" spc="10" dirty="0">
                <a:latin typeface="Calibri"/>
                <a:cs typeface="Calibri"/>
              </a:rPr>
              <a:t>+</a:t>
            </a:r>
            <a:r>
              <a:rPr sz="2600" spc="-25" dirty="0">
                <a:latin typeface="Calibri"/>
                <a:cs typeface="Calibri"/>
              </a:rPr>
              <a:t> </a:t>
            </a:r>
            <a:r>
              <a:rPr sz="2600" spc="25" dirty="0">
                <a:latin typeface="Calibri"/>
                <a:cs typeface="Calibri"/>
              </a:rPr>
              <a:t>C6,2</a:t>
            </a:r>
            <a:r>
              <a:rPr sz="2600" spc="-120" dirty="0">
                <a:latin typeface="Calibri"/>
                <a:cs typeface="Calibri"/>
              </a:rPr>
              <a:t> </a:t>
            </a:r>
            <a:r>
              <a:rPr sz="2600" spc="10" dirty="0">
                <a:latin typeface="Calibri"/>
                <a:cs typeface="Calibri"/>
              </a:rPr>
              <a:t>+</a:t>
            </a:r>
            <a:r>
              <a:rPr sz="2600" spc="55" dirty="0">
                <a:latin typeface="Calibri"/>
                <a:cs typeface="Calibri"/>
              </a:rPr>
              <a:t> </a:t>
            </a:r>
            <a:r>
              <a:rPr sz="2600" spc="20" dirty="0">
                <a:latin typeface="Calibri"/>
                <a:cs typeface="Calibri"/>
              </a:rPr>
              <a:t>C6,3+</a:t>
            </a:r>
            <a:r>
              <a:rPr sz="2600" spc="-170" dirty="0">
                <a:latin typeface="Calibri"/>
                <a:cs typeface="Calibri"/>
              </a:rPr>
              <a:t> </a:t>
            </a:r>
            <a:r>
              <a:rPr sz="2600" spc="20" dirty="0">
                <a:latin typeface="Calibri"/>
                <a:cs typeface="Calibri"/>
              </a:rPr>
              <a:t>C6,4+C6,5+</a:t>
            </a:r>
            <a:r>
              <a:rPr sz="2600" spc="-245" dirty="0">
                <a:latin typeface="Calibri"/>
                <a:cs typeface="Calibri"/>
              </a:rPr>
              <a:t> </a:t>
            </a:r>
            <a:r>
              <a:rPr sz="2600" dirty="0">
                <a:latin typeface="Calibri"/>
                <a:cs typeface="Calibri"/>
              </a:rPr>
              <a:t>C6,6=1+6+15+20+15+6+1</a:t>
            </a:r>
            <a:r>
              <a:rPr sz="2600" spc="-195" dirty="0">
                <a:latin typeface="Calibri"/>
                <a:cs typeface="Calibri"/>
              </a:rPr>
              <a:t> </a:t>
            </a:r>
            <a:r>
              <a:rPr sz="2600" spc="10" dirty="0">
                <a:latin typeface="Calibri"/>
                <a:cs typeface="Calibri"/>
              </a:rPr>
              <a:t>=</a:t>
            </a:r>
            <a:r>
              <a:rPr sz="2600" spc="-25" dirty="0">
                <a:latin typeface="Calibri"/>
                <a:cs typeface="Calibri"/>
              </a:rPr>
              <a:t> </a:t>
            </a:r>
            <a:r>
              <a:rPr sz="2600" spc="20" dirty="0">
                <a:latin typeface="Calibri"/>
                <a:cs typeface="Calibri"/>
              </a:rPr>
              <a:t>64</a:t>
            </a:r>
            <a:endParaRPr sz="2600">
              <a:latin typeface="Calibri"/>
              <a:cs typeface="Calibri"/>
            </a:endParaRPr>
          </a:p>
          <a:p>
            <a:pPr marL="241300" marR="5080" indent="-229235">
              <a:lnSpc>
                <a:spcPct val="79500"/>
              </a:lnSpc>
              <a:spcBef>
                <a:spcPts val="1045"/>
              </a:spcBef>
              <a:buFont typeface="Arial MT"/>
              <a:buChar char="•"/>
              <a:tabLst>
                <a:tab pos="241935" algn="l"/>
              </a:tabLst>
            </a:pPr>
            <a:r>
              <a:rPr sz="2600" spc="-10" dirty="0">
                <a:latin typeface="Calibri"/>
                <a:cs typeface="Calibri"/>
              </a:rPr>
              <a:t>(Why</a:t>
            </a:r>
            <a:r>
              <a:rPr sz="2600" spc="-60" dirty="0">
                <a:latin typeface="Calibri"/>
                <a:cs typeface="Calibri"/>
              </a:rPr>
              <a:t> </a:t>
            </a:r>
            <a:r>
              <a:rPr sz="2600" dirty="0">
                <a:latin typeface="Calibri"/>
                <a:cs typeface="Calibri"/>
              </a:rPr>
              <a:t>combination</a:t>
            </a:r>
            <a:r>
              <a:rPr sz="2600" spc="-90" dirty="0">
                <a:latin typeface="Calibri"/>
                <a:cs typeface="Calibri"/>
              </a:rPr>
              <a:t> </a:t>
            </a:r>
            <a:r>
              <a:rPr sz="2600" spc="5" dirty="0">
                <a:latin typeface="Calibri"/>
                <a:cs typeface="Calibri"/>
              </a:rPr>
              <a:t>is</a:t>
            </a:r>
            <a:r>
              <a:rPr sz="2600" spc="20" dirty="0">
                <a:latin typeface="Calibri"/>
                <a:cs typeface="Calibri"/>
              </a:rPr>
              <a:t> </a:t>
            </a:r>
            <a:r>
              <a:rPr sz="2600" dirty="0">
                <a:latin typeface="Calibri"/>
                <a:cs typeface="Calibri"/>
              </a:rPr>
              <a:t>used</a:t>
            </a:r>
            <a:r>
              <a:rPr sz="2600" spc="-25" dirty="0">
                <a:latin typeface="Calibri"/>
                <a:cs typeface="Calibri"/>
              </a:rPr>
              <a:t> </a:t>
            </a:r>
            <a:r>
              <a:rPr sz="2600" spc="-10" dirty="0">
                <a:latin typeface="Calibri"/>
                <a:cs typeface="Calibri"/>
              </a:rPr>
              <a:t>not</a:t>
            </a:r>
            <a:r>
              <a:rPr sz="2600" spc="25" dirty="0">
                <a:latin typeface="Calibri"/>
                <a:cs typeface="Calibri"/>
              </a:rPr>
              <a:t> </a:t>
            </a:r>
            <a:r>
              <a:rPr sz="2600" dirty="0">
                <a:latin typeface="Calibri"/>
                <a:cs typeface="Calibri"/>
              </a:rPr>
              <a:t>permutation?</a:t>
            </a:r>
            <a:r>
              <a:rPr sz="2600" spc="-80" dirty="0">
                <a:latin typeface="Calibri"/>
                <a:cs typeface="Calibri"/>
              </a:rPr>
              <a:t> </a:t>
            </a:r>
            <a:r>
              <a:rPr sz="2600" spc="5" dirty="0">
                <a:latin typeface="Calibri"/>
                <a:cs typeface="Calibri"/>
              </a:rPr>
              <a:t>:</a:t>
            </a:r>
            <a:r>
              <a:rPr sz="2600" spc="-25" dirty="0">
                <a:latin typeface="Calibri"/>
                <a:cs typeface="Calibri"/>
              </a:rPr>
              <a:t> </a:t>
            </a:r>
            <a:r>
              <a:rPr sz="2600" dirty="0">
                <a:latin typeface="Calibri"/>
                <a:cs typeface="Calibri"/>
              </a:rPr>
              <a:t>reason</a:t>
            </a:r>
            <a:r>
              <a:rPr sz="2600" spc="-90" dirty="0">
                <a:latin typeface="Calibri"/>
                <a:cs typeface="Calibri"/>
              </a:rPr>
              <a:t> </a:t>
            </a:r>
            <a:r>
              <a:rPr sz="2600" spc="10" dirty="0">
                <a:latin typeface="Calibri"/>
                <a:cs typeface="Calibri"/>
              </a:rPr>
              <a:t>each</a:t>
            </a:r>
            <a:r>
              <a:rPr sz="2600" spc="-30" dirty="0">
                <a:latin typeface="Calibri"/>
                <a:cs typeface="Calibri"/>
              </a:rPr>
              <a:t> </a:t>
            </a:r>
            <a:r>
              <a:rPr sz="2600" spc="-5" dirty="0">
                <a:latin typeface="Calibri"/>
                <a:cs typeface="Calibri"/>
              </a:rPr>
              <a:t>dots</a:t>
            </a:r>
            <a:r>
              <a:rPr sz="2600" spc="-40" dirty="0">
                <a:latin typeface="Calibri"/>
                <a:cs typeface="Calibri"/>
              </a:rPr>
              <a:t> </a:t>
            </a:r>
            <a:r>
              <a:rPr sz="2600" spc="5" dirty="0">
                <a:latin typeface="Calibri"/>
                <a:cs typeface="Calibri"/>
              </a:rPr>
              <a:t>is</a:t>
            </a:r>
            <a:r>
              <a:rPr sz="2600" spc="-45" dirty="0">
                <a:latin typeface="Calibri"/>
                <a:cs typeface="Calibri"/>
              </a:rPr>
              <a:t> </a:t>
            </a:r>
            <a:r>
              <a:rPr sz="2600" spc="-10" dirty="0">
                <a:latin typeface="Calibri"/>
                <a:cs typeface="Calibri"/>
              </a:rPr>
              <a:t>of</a:t>
            </a:r>
            <a:r>
              <a:rPr sz="2600" spc="30" dirty="0">
                <a:latin typeface="Calibri"/>
                <a:cs typeface="Calibri"/>
              </a:rPr>
              <a:t> </a:t>
            </a:r>
            <a:r>
              <a:rPr sz="2600" spc="20" dirty="0">
                <a:latin typeface="Calibri"/>
                <a:cs typeface="Calibri"/>
              </a:rPr>
              <a:t>same </a:t>
            </a:r>
            <a:r>
              <a:rPr sz="2600" spc="-575" dirty="0">
                <a:latin typeface="Calibri"/>
                <a:cs typeface="Calibri"/>
              </a:rPr>
              <a:t> </a:t>
            </a:r>
            <a:r>
              <a:rPr sz="2600" dirty="0">
                <a:latin typeface="Calibri"/>
                <a:cs typeface="Calibri"/>
              </a:rPr>
              <a:t>nature</a:t>
            </a:r>
            <a:r>
              <a:rPr sz="2600" spc="-105" dirty="0">
                <a:latin typeface="Calibri"/>
                <a:cs typeface="Calibri"/>
              </a:rPr>
              <a:t> </a:t>
            </a:r>
            <a:r>
              <a:rPr sz="2600" spc="5" dirty="0">
                <a:latin typeface="Calibri"/>
                <a:cs typeface="Calibri"/>
              </a:rPr>
              <a:t>)</a:t>
            </a:r>
            <a:endParaRPr sz="2600">
              <a:latin typeface="Calibri"/>
              <a:cs typeface="Calibri"/>
            </a:endParaRPr>
          </a:p>
          <a:p>
            <a:pPr marL="241300" indent="-229235">
              <a:lnSpc>
                <a:spcPct val="100000"/>
              </a:lnSpc>
              <a:spcBef>
                <a:spcPts val="409"/>
              </a:spcBef>
              <a:buFont typeface="Arial MT"/>
              <a:buChar char="•"/>
              <a:tabLst>
                <a:tab pos="241935" algn="l"/>
              </a:tabLst>
            </a:pPr>
            <a:r>
              <a:rPr sz="2600" spc="20" dirty="0">
                <a:latin typeface="Calibri"/>
                <a:cs typeface="Calibri"/>
              </a:rPr>
              <a:t>64</a:t>
            </a:r>
            <a:r>
              <a:rPr sz="2600" spc="-60" dirty="0">
                <a:latin typeface="Calibri"/>
                <a:cs typeface="Calibri"/>
              </a:rPr>
              <a:t> </a:t>
            </a:r>
            <a:r>
              <a:rPr sz="2600" spc="-10" dirty="0">
                <a:latin typeface="Calibri"/>
                <a:cs typeface="Calibri"/>
              </a:rPr>
              <a:t>different</a:t>
            </a:r>
            <a:r>
              <a:rPr sz="2600" spc="-120" dirty="0">
                <a:latin typeface="Calibri"/>
                <a:cs typeface="Calibri"/>
              </a:rPr>
              <a:t> </a:t>
            </a:r>
            <a:r>
              <a:rPr sz="2600" spc="-10" dirty="0">
                <a:latin typeface="Calibri"/>
                <a:cs typeface="Calibri"/>
              </a:rPr>
              <a:t>characters</a:t>
            </a:r>
            <a:r>
              <a:rPr sz="2600" spc="-55" dirty="0">
                <a:latin typeface="Calibri"/>
                <a:cs typeface="Calibri"/>
              </a:rPr>
              <a:t> </a:t>
            </a:r>
            <a:r>
              <a:rPr sz="2600" spc="15" dirty="0">
                <a:latin typeface="Calibri"/>
                <a:cs typeface="Calibri"/>
              </a:rPr>
              <a:t>can</a:t>
            </a:r>
            <a:r>
              <a:rPr sz="2600" spc="-100" dirty="0">
                <a:latin typeface="Calibri"/>
                <a:cs typeface="Calibri"/>
              </a:rPr>
              <a:t> </a:t>
            </a:r>
            <a:r>
              <a:rPr sz="2600" spc="-5" dirty="0">
                <a:latin typeface="Calibri"/>
                <a:cs typeface="Calibri"/>
              </a:rPr>
              <a:t>be</a:t>
            </a:r>
            <a:r>
              <a:rPr sz="2600" spc="-35" dirty="0">
                <a:latin typeface="Calibri"/>
                <a:cs typeface="Calibri"/>
              </a:rPr>
              <a:t> </a:t>
            </a:r>
            <a:r>
              <a:rPr sz="2600" dirty="0">
                <a:latin typeface="Calibri"/>
                <a:cs typeface="Calibri"/>
              </a:rPr>
              <a:t>made.</a:t>
            </a:r>
            <a:endParaRPr sz="2600">
              <a:latin typeface="Calibri"/>
              <a:cs typeface="Calibri"/>
            </a:endParaRPr>
          </a:p>
          <a:p>
            <a:pPr marL="241300" indent="-229235">
              <a:lnSpc>
                <a:spcPct val="100000"/>
              </a:lnSpc>
              <a:spcBef>
                <a:spcPts val="335"/>
              </a:spcBef>
              <a:buFont typeface="Arial MT"/>
              <a:buChar char="•"/>
              <a:tabLst>
                <a:tab pos="241935" algn="l"/>
              </a:tabLst>
            </a:pPr>
            <a:r>
              <a:rPr sz="2600" spc="-5" dirty="0">
                <a:latin typeface="Calibri"/>
                <a:cs typeface="Calibri"/>
              </a:rPr>
              <a:t>Where</a:t>
            </a:r>
            <a:r>
              <a:rPr sz="2600" spc="-30" dirty="0">
                <a:latin typeface="Calibri"/>
                <a:cs typeface="Calibri"/>
              </a:rPr>
              <a:t> </a:t>
            </a:r>
            <a:r>
              <a:rPr sz="2600" spc="15" dirty="0">
                <a:latin typeface="Calibri"/>
                <a:cs typeface="Calibri"/>
              </a:rPr>
              <a:t>N</a:t>
            </a:r>
            <a:r>
              <a:rPr sz="2600" spc="-30" dirty="0">
                <a:latin typeface="Calibri"/>
                <a:cs typeface="Calibri"/>
              </a:rPr>
              <a:t> </a:t>
            </a:r>
            <a:r>
              <a:rPr sz="2600" spc="5" dirty="0">
                <a:latin typeface="Calibri"/>
                <a:cs typeface="Calibri"/>
              </a:rPr>
              <a:t>is</a:t>
            </a:r>
            <a:r>
              <a:rPr sz="2600" spc="-50" dirty="0">
                <a:latin typeface="Calibri"/>
                <a:cs typeface="Calibri"/>
              </a:rPr>
              <a:t> </a:t>
            </a:r>
            <a:r>
              <a:rPr sz="2600" spc="-15" dirty="0">
                <a:latin typeface="Calibri"/>
                <a:cs typeface="Calibri"/>
              </a:rPr>
              <a:t>from</a:t>
            </a:r>
            <a:r>
              <a:rPr sz="2600" spc="10" dirty="0">
                <a:latin typeface="Calibri"/>
                <a:cs typeface="Calibri"/>
              </a:rPr>
              <a:t> </a:t>
            </a:r>
            <a:r>
              <a:rPr sz="2600" spc="15" dirty="0">
                <a:latin typeface="Calibri"/>
                <a:cs typeface="Calibri"/>
              </a:rPr>
              <a:t>0</a:t>
            </a:r>
            <a:r>
              <a:rPr sz="2600" spc="25" dirty="0">
                <a:latin typeface="Calibri"/>
                <a:cs typeface="Calibri"/>
              </a:rPr>
              <a:t> </a:t>
            </a:r>
            <a:r>
              <a:rPr sz="2600" spc="20" dirty="0">
                <a:latin typeface="Calibri"/>
                <a:cs typeface="Calibri"/>
              </a:rPr>
              <a:t>to</a:t>
            </a:r>
            <a:r>
              <a:rPr sz="2600" spc="-95" dirty="0">
                <a:latin typeface="Calibri"/>
                <a:cs typeface="Calibri"/>
              </a:rPr>
              <a:t> </a:t>
            </a:r>
            <a:r>
              <a:rPr sz="2600" spc="15" dirty="0">
                <a:latin typeface="Calibri"/>
                <a:cs typeface="Calibri"/>
              </a:rPr>
              <a:t>6.</a:t>
            </a:r>
            <a:r>
              <a:rPr sz="2600" spc="-55" dirty="0">
                <a:latin typeface="Calibri"/>
                <a:cs typeface="Calibri"/>
              </a:rPr>
              <a:t> </a:t>
            </a:r>
            <a:r>
              <a:rPr sz="2600" spc="20" dirty="0">
                <a:latin typeface="Calibri"/>
                <a:cs typeface="Calibri"/>
              </a:rPr>
              <a:t>(It</a:t>
            </a:r>
            <a:r>
              <a:rPr sz="2600" spc="-50" dirty="0">
                <a:latin typeface="Calibri"/>
                <a:cs typeface="Calibri"/>
              </a:rPr>
              <a:t> </a:t>
            </a:r>
            <a:r>
              <a:rPr sz="2600" spc="5" dirty="0">
                <a:latin typeface="Calibri"/>
                <a:cs typeface="Calibri"/>
              </a:rPr>
              <a:t>is</a:t>
            </a:r>
            <a:r>
              <a:rPr sz="2600" spc="-45" dirty="0">
                <a:latin typeface="Calibri"/>
                <a:cs typeface="Calibri"/>
              </a:rPr>
              <a:t> </a:t>
            </a:r>
            <a:r>
              <a:rPr sz="2600" spc="5" dirty="0">
                <a:latin typeface="Calibri"/>
                <a:cs typeface="Calibri"/>
              </a:rPr>
              <a:t>the</a:t>
            </a:r>
            <a:r>
              <a:rPr sz="2600" spc="-30" dirty="0">
                <a:latin typeface="Calibri"/>
                <a:cs typeface="Calibri"/>
              </a:rPr>
              <a:t> </a:t>
            </a:r>
            <a:r>
              <a:rPr sz="2600" spc="10" dirty="0">
                <a:latin typeface="Calibri"/>
                <a:cs typeface="Calibri"/>
              </a:rPr>
              <a:t>summation</a:t>
            </a:r>
            <a:r>
              <a:rPr sz="2600" spc="-170" dirty="0">
                <a:latin typeface="Calibri"/>
                <a:cs typeface="Calibri"/>
              </a:rPr>
              <a:t> </a:t>
            </a:r>
            <a:r>
              <a:rPr sz="2600" spc="-10" dirty="0">
                <a:latin typeface="Calibri"/>
                <a:cs typeface="Calibri"/>
              </a:rPr>
              <a:t>of</a:t>
            </a:r>
            <a:r>
              <a:rPr sz="2600" spc="25" dirty="0">
                <a:latin typeface="Calibri"/>
                <a:cs typeface="Calibri"/>
              </a:rPr>
              <a:t> </a:t>
            </a:r>
            <a:r>
              <a:rPr sz="2600" dirty="0">
                <a:latin typeface="Calibri"/>
                <a:cs typeface="Calibri"/>
              </a:rPr>
              <a:t>combinations..)</a:t>
            </a:r>
            <a:endParaRPr sz="2600">
              <a:latin typeface="Calibri"/>
              <a:cs typeface="Calibri"/>
            </a:endParaRPr>
          </a:p>
        </p:txBody>
      </p:sp>
      <p:pic>
        <p:nvPicPr>
          <p:cNvPr id="5" name="object 5"/>
          <p:cNvPicPr/>
          <p:nvPr/>
        </p:nvPicPr>
        <p:blipFill>
          <a:blip r:embed="rId2" cstate="print"/>
          <a:stretch>
            <a:fillRect/>
          </a:stretch>
        </p:blipFill>
        <p:spPr>
          <a:xfrm>
            <a:off x="5495925" y="2190750"/>
            <a:ext cx="1543050" cy="1495425"/>
          </a:xfrm>
          <a:prstGeom prst="rect">
            <a:avLst/>
          </a:prstGeom>
        </p:spPr>
      </p:pic>
      <p:pic>
        <p:nvPicPr>
          <p:cNvPr id="6" name="object 6"/>
          <p:cNvPicPr/>
          <p:nvPr/>
        </p:nvPicPr>
        <p:blipFill>
          <a:blip r:embed="rId3" cstate="print"/>
          <a:stretch>
            <a:fillRect/>
          </a:stretch>
        </p:blipFill>
        <p:spPr>
          <a:xfrm>
            <a:off x="1285875" y="6191248"/>
            <a:ext cx="1543050" cy="6096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575" y="0"/>
            <a:ext cx="10694670" cy="3379470"/>
          </a:xfrm>
          <a:prstGeom prst="rect">
            <a:avLst/>
          </a:prstGeom>
        </p:spPr>
        <p:txBody>
          <a:bodyPr vert="horz" wrap="square" lIns="0" tIns="83185" rIns="0" bIns="0" rtlCol="0">
            <a:spAutoFit/>
          </a:bodyPr>
          <a:lstStyle/>
          <a:p>
            <a:pPr marL="12700" marR="5080">
              <a:lnSpc>
                <a:spcPts val="4280"/>
              </a:lnSpc>
              <a:spcBef>
                <a:spcPts val="655"/>
              </a:spcBef>
            </a:pPr>
            <a:r>
              <a:rPr sz="3950" spc="5" dirty="0">
                <a:latin typeface="Calibri Light"/>
                <a:cs typeface="Calibri Light"/>
              </a:rPr>
              <a:t>Having</a:t>
            </a:r>
            <a:r>
              <a:rPr sz="3950" spc="15" dirty="0">
                <a:latin typeface="Calibri Light"/>
                <a:cs typeface="Calibri Light"/>
              </a:rPr>
              <a:t> 4 </a:t>
            </a:r>
            <a:r>
              <a:rPr sz="3950" spc="-10" dirty="0">
                <a:latin typeface="Calibri Light"/>
                <a:cs typeface="Calibri Light"/>
              </a:rPr>
              <a:t>characters,</a:t>
            </a:r>
            <a:r>
              <a:rPr sz="3950" spc="90" dirty="0">
                <a:latin typeface="Calibri Light"/>
                <a:cs typeface="Calibri Light"/>
              </a:rPr>
              <a:t> </a:t>
            </a:r>
            <a:r>
              <a:rPr sz="3950" spc="30" dirty="0">
                <a:latin typeface="Calibri Light"/>
                <a:cs typeface="Calibri Light"/>
              </a:rPr>
              <a:t>how</a:t>
            </a:r>
            <a:r>
              <a:rPr sz="3950" spc="5" dirty="0">
                <a:latin typeface="Calibri Light"/>
                <a:cs typeface="Calibri Light"/>
              </a:rPr>
              <a:t> </a:t>
            </a:r>
            <a:r>
              <a:rPr sz="3950" spc="-10" dirty="0">
                <a:latin typeface="Calibri Light"/>
                <a:cs typeface="Calibri Light"/>
              </a:rPr>
              <a:t>may</a:t>
            </a:r>
            <a:r>
              <a:rPr sz="3950" spc="55" dirty="0">
                <a:latin typeface="Calibri Light"/>
                <a:cs typeface="Calibri Light"/>
              </a:rPr>
              <a:t> </a:t>
            </a:r>
            <a:r>
              <a:rPr sz="3950" spc="15" dirty="0">
                <a:latin typeface="Calibri Light"/>
                <a:cs typeface="Calibri Light"/>
              </a:rPr>
              <a:t>2 </a:t>
            </a:r>
            <a:r>
              <a:rPr sz="3950" spc="-5" dirty="0">
                <a:latin typeface="Calibri Light"/>
                <a:cs typeface="Calibri Light"/>
              </a:rPr>
              <a:t>character</a:t>
            </a:r>
            <a:r>
              <a:rPr sz="3950" spc="60" dirty="0">
                <a:latin typeface="Calibri Light"/>
                <a:cs typeface="Calibri Light"/>
              </a:rPr>
              <a:t> </a:t>
            </a:r>
            <a:r>
              <a:rPr sz="3950" spc="-15" dirty="0">
                <a:latin typeface="Calibri Light"/>
                <a:cs typeface="Calibri Light"/>
              </a:rPr>
              <a:t>words</a:t>
            </a:r>
            <a:r>
              <a:rPr sz="3950" spc="40" dirty="0">
                <a:latin typeface="Calibri Light"/>
                <a:cs typeface="Calibri Light"/>
              </a:rPr>
              <a:t> </a:t>
            </a:r>
            <a:r>
              <a:rPr sz="3950" dirty="0">
                <a:latin typeface="Calibri Light"/>
                <a:cs typeface="Calibri Light"/>
              </a:rPr>
              <a:t>can </a:t>
            </a:r>
            <a:r>
              <a:rPr sz="3950" spc="-880" dirty="0">
                <a:latin typeface="Calibri Light"/>
                <a:cs typeface="Calibri Light"/>
              </a:rPr>
              <a:t> </a:t>
            </a:r>
            <a:r>
              <a:rPr sz="3950" spc="25" dirty="0">
                <a:latin typeface="Calibri Light"/>
                <a:cs typeface="Calibri Light"/>
              </a:rPr>
              <a:t>be</a:t>
            </a:r>
            <a:r>
              <a:rPr sz="3950" spc="-15" dirty="0">
                <a:latin typeface="Calibri Light"/>
                <a:cs typeface="Calibri Light"/>
              </a:rPr>
              <a:t> </a:t>
            </a:r>
            <a:r>
              <a:rPr sz="3950" spc="5" dirty="0">
                <a:latin typeface="Calibri Light"/>
                <a:cs typeface="Calibri Light"/>
              </a:rPr>
              <a:t>formed:</a:t>
            </a:r>
            <a:endParaRPr sz="3950">
              <a:latin typeface="Calibri Light"/>
              <a:cs typeface="Calibri Light"/>
            </a:endParaRPr>
          </a:p>
          <a:p>
            <a:pPr marL="12700" marR="5995035">
              <a:lnSpc>
                <a:spcPts val="4280"/>
              </a:lnSpc>
              <a:spcBef>
                <a:spcPts val="75"/>
              </a:spcBef>
            </a:pPr>
            <a:r>
              <a:rPr sz="3950" spc="-10" dirty="0">
                <a:latin typeface="Calibri Light"/>
                <a:cs typeface="Calibri Light"/>
              </a:rPr>
              <a:t>Permutation</a:t>
            </a:r>
            <a:r>
              <a:rPr sz="3950" spc="150" dirty="0">
                <a:latin typeface="Calibri Light"/>
                <a:cs typeface="Calibri Light"/>
              </a:rPr>
              <a:t> </a:t>
            </a:r>
            <a:r>
              <a:rPr sz="3950" spc="5" dirty="0">
                <a:latin typeface="Calibri Light"/>
                <a:cs typeface="Calibri Light"/>
              </a:rPr>
              <a:t>:</a:t>
            </a:r>
            <a:r>
              <a:rPr sz="3950" spc="-20" dirty="0">
                <a:latin typeface="Calibri Light"/>
                <a:cs typeface="Calibri Light"/>
              </a:rPr>
              <a:t> </a:t>
            </a:r>
            <a:r>
              <a:rPr sz="3950" spc="15" dirty="0">
                <a:latin typeface="Calibri Light"/>
                <a:cs typeface="Calibri Light"/>
              </a:rPr>
              <a:t>P6,2=</a:t>
            </a:r>
            <a:r>
              <a:rPr sz="3950" spc="-35" dirty="0">
                <a:latin typeface="Calibri Light"/>
                <a:cs typeface="Calibri Light"/>
              </a:rPr>
              <a:t> </a:t>
            </a:r>
            <a:r>
              <a:rPr sz="3950" spc="15" dirty="0">
                <a:latin typeface="Calibri Light"/>
                <a:cs typeface="Calibri Light"/>
              </a:rPr>
              <a:t>12 </a:t>
            </a:r>
            <a:r>
              <a:rPr sz="3950" spc="-880" dirty="0">
                <a:latin typeface="Calibri Light"/>
                <a:cs typeface="Calibri Light"/>
              </a:rPr>
              <a:t> </a:t>
            </a:r>
            <a:r>
              <a:rPr sz="3950" spc="10" dirty="0">
                <a:latin typeface="Calibri Light"/>
                <a:cs typeface="Calibri Light"/>
              </a:rPr>
              <a:t>Combination:</a:t>
            </a:r>
            <a:r>
              <a:rPr sz="3950" spc="-5" dirty="0">
                <a:latin typeface="Calibri Light"/>
                <a:cs typeface="Calibri Light"/>
              </a:rPr>
              <a:t> </a:t>
            </a:r>
            <a:r>
              <a:rPr sz="3950" spc="5" dirty="0">
                <a:latin typeface="Calibri Light"/>
                <a:cs typeface="Calibri Light"/>
              </a:rPr>
              <a:t>C6,2</a:t>
            </a:r>
            <a:r>
              <a:rPr sz="3950" spc="85" dirty="0">
                <a:latin typeface="Calibri Light"/>
                <a:cs typeface="Calibri Light"/>
              </a:rPr>
              <a:t> </a:t>
            </a:r>
            <a:r>
              <a:rPr sz="3950" spc="15" dirty="0">
                <a:latin typeface="Calibri Light"/>
                <a:cs typeface="Calibri Light"/>
              </a:rPr>
              <a:t>=</a:t>
            </a:r>
            <a:r>
              <a:rPr sz="3950" spc="-30" dirty="0">
                <a:latin typeface="Calibri Light"/>
                <a:cs typeface="Calibri Light"/>
              </a:rPr>
              <a:t> </a:t>
            </a:r>
            <a:r>
              <a:rPr sz="3950" spc="15" dirty="0">
                <a:latin typeface="Calibri Light"/>
                <a:cs typeface="Calibri Light"/>
              </a:rPr>
              <a:t>6</a:t>
            </a:r>
            <a:endParaRPr sz="3950">
              <a:latin typeface="Calibri Light"/>
              <a:cs typeface="Calibri Light"/>
            </a:endParaRPr>
          </a:p>
          <a:p>
            <a:pPr>
              <a:lnSpc>
                <a:spcPct val="100000"/>
              </a:lnSpc>
            </a:pPr>
            <a:endParaRPr sz="3200">
              <a:latin typeface="Calibri Light"/>
              <a:cs typeface="Calibri Light"/>
            </a:endParaRPr>
          </a:p>
          <a:p>
            <a:pPr marL="12700">
              <a:lnSpc>
                <a:spcPct val="100000"/>
              </a:lnSpc>
              <a:spcBef>
                <a:spcPts val="5"/>
              </a:spcBef>
            </a:pPr>
            <a:r>
              <a:rPr sz="3950" dirty="0">
                <a:latin typeface="Calibri Light"/>
                <a:cs typeface="Calibri Light"/>
              </a:rPr>
              <a:t>Remember</a:t>
            </a:r>
            <a:r>
              <a:rPr sz="3950" spc="120" dirty="0">
                <a:latin typeface="Calibri Light"/>
                <a:cs typeface="Calibri Light"/>
              </a:rPr>
              <a:t> </a:t>
            </a:r>
            <a:r>
              <a:rPr sz="3950" spc="-10" dirty="0">
                <a:latin typeface="Calibri Light"/>
                <a:cs typeface="Calibri Light"/>
              </a:rPr>
              <a:t>Permutation</a:t>
            </a:r>
            <a:r>
              <a:rPr sz="3950" spc="100" dirty="0">
                <a:latin typeface="Calibri Light"/>
                <a:cs typeface="Calibri Light"/>
              </a:rPr>
              <a:t> </a:t>
            </a:r>
            <a:r>
              <a:rPr sz="3950" spc="15" dirty="0">
                <a:latin typeface="Calibri Light"/>
                <a:cs typeface="Calibri Light"/>
              </a:rPr>
              <a:t>is</a:t>
            </a:r>
            <a:r>
              <a:rPr sz="3950" spc="30" dirty="0">
                <a:latin typeface="Calibri Light"/>
                <a:cs typeface="Calibri Light"/>
              </a:rPr>
              <a:t> </a:t>
            </a:r>
            <a:r>
              <a:rPr sz="3950" dirty="0">
                <a:latin typeface="Calibri Light"/>
                <a:cs typeface="Calibri Light"/>
              </a:rPr>
              <a:t>larger</a:t>
            </a:r>
            <a:r>
              <a:rPr sz="3950" spc="45" dirty="0">
                <a:latin typeface="Calibri Light"/>
                <a:cs typeface="Calibri Light"/>
              </a:rPr>
              <a:t> </a:t>
            </a:r>
            <a:r>
              <a:rPr sz="3950" spc="10" dirty="0">
                <a:latin typeface="Calibri Light"/>
                <a:cs typeface="Calibri Light"/>
              </a:rPr>
              <a:t>than</a:t>
            </a:r>
            <a:r>
              <a:rPr sz="3950" spc="30" dirty="0">
                <a:latin typeface="Calibri Light"/>
                <a:cs typeface="Calibri Light"/>
              </a:rPr>
              <a:t> </a:t>
            </a:r>
            <a:r>
              <a:rPr sz="3950" spc="10" dirty="0">
                <a:latin typeface="Calibri Light"/>
                <a:cs typeface="Calibri Light"/>
              </a:rPr>
              <a:t>combination</a:t>
            </a:r>
            <a:endParaRPr sz="3950">
              <a:latin typeface="Calibri Light"/>
              <a:cs typeface="Calibri Light"/>
            </a:endParaRPr>
          </a:p>
        </p:txBody>
      </p:sp>
      <p:pic>
        <p:nvPicPr>
          <p:cNvPr id="3" name="object 3"/>
          <p:cNvPicPr/>
          <p:nvPr/>
        </p:nvPicPr>
        <p:blipFill>
          <a:blip r:embed="rId2" cstate="print"/>
          <a:stretch>
            <a:fillRect/>
          </a:stretch>
        </p:blipFill>
        <p:spPr>
          <a:xfrm>
            <a:off x="695325" y="3629025"/>
            <a:ext cx="11049000" cy="30861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2326005" cy="701040"/>
          </a:xfrm>
          <a:prstGeom prst="rect">
            <a:avLst/>
          </a:prstGeom>
        </p:spPr>
        <p:txBody>
          <a:bodyPr vert="horz" wrap="square" lIns="0" tIns="16510" rIns="0" bIns="0" rtlCol="0">
            <a:spAutoFit/>
          </a:bodyPr>
          <a:lstStyle/>
          <a:p>
            <a:pPr marL="12700">
              <a:lnSpc>
                <a:spcPct val="100000"/>
              </a:lnSpc>
              <a:spcBef>
                <a:spcPts val="130"/>
              </a:spcBef>
            </a:pPr>
            <a:r>
              <a:rPr sz="4400" spc="20" dirty="0">
                <a:latin typeface="Calibri Light"/>
                <a:cs typeface="Calibri Light"/>
              </a:rPr>
              <a:t>S</a:t>
            </a:r>
            <a:r>
              <a:rPr sz="4400" spc="35" dirty="0">
                <a:latin typeface="Calibri Light"/>
                <a:cs typeface="Calibri Light"/>
              </a:rPr>
              <a:t>umm</a:t>
            </a:r>
            <a:r>
              <a:rPr sz="4400" spc="25" dirty="0">
                <a:latin typeface="Calibri Light"/>
                <a:cs typeface="Calibri Light"/>
              </a:rPr>
              <a:t>a</a:t>
            </a:r>
            <a:r>
              <a:rPr sz="4400" spc="-20" dirty="0">
                <a:latin typeface="Calibri Light"/>
                <a:cs typeface="Calibri Light"/>
              </a:rPr>
              <a:t>r</a:t>
            </a:r>
            <a:r>
              <a:rPr sz="4400" spc="10" dirty="0">
                <a:latin typeface="Calibri Light"/>
                <a:cs typeface="Calibri Light"/>
              </a:rPr>
              <a:t>y:</a:t>
            </a:r>
            <a:endParaRPr sz="4400">
              <a:latin typeface="Calibri Light"/>
              <a:cs typeface="Calibri Light"/>
            </a:endParaRPr>
          </a:p>
        </p:txBody>
      </p:sp>
      <p:sp>
        <p:nvSpPr>
          <p:cNvPr id="3" name="object 3"/>
          <p:cNvSpPr txBox="1"/>
          <p:nvPr/>
        </p:nvSpPr>
        <p:spPr>
          <a:xfrm>
            <a:off x="917575" y="1794827"/>
            <a:ext cx="7385684" cy="448945"/>
          </a:xfrm>
          <a:prstGeom prst="rect">
            <a:avLst/>
          </a:prstGeom>
        </p:spPr>
        <p:txBody>
          <a:bodyPr vert="horz" wrap="square" lIns="0" tIns="15875" rIns="0" bIns="0" rtlCol="0">
            <a:spAutoFit/>
          </a:bodyPr>
          <a:lstStyle/>
          <a:p>
            <a:pPr marL="241300" indent="-229235">
              <a:lnSpc>
                <a:spcPct val="100000"/>
              </a:lnSpc>
              <a:spcBef>
                <a:spcPts val="125"/>
              </a:spcBef>
              <a:buFont typeface="Arial MT"/>
              <a:buChar char="•"/>
              <a:tabLst>
                <a:tab pos="241935" algn="l"/>
                <a:tab pos="4819015" algn="l"/>
              </a:tabLst>
            </a:pPr>
            <a:r>
              <a:rPr sz="2750" spc="10" dirty="0">
                <a:latin typeface="Calibri"/>
                <a:cs typeface="Calibri"/>
              </a:rPr>
              <a:t>So</a:t>
            </a:r>
            <a:r>
              <a:rPr sz="2750" spc="15" dirty="0">
                <a:latin typeface="Calibri"/>
                <a:cs typeface="Calibri"/>
              </a:rPr>
              <a:t> </a:t>
            </a:r>
            <a:r>
              <a:rPr sz="2750" spc="-5" dirty="0">
                <a:latin typeface="Calibri"/>
                <a:cs typeface="Calibri"/>
              </a:rPr>
              <a:t>formula</a:t>
            </a:r>
            <a:r>
              <a:rPr sz="2750" spc="145" dirty="0">
                <a:latin typeface="Calibri"/>
                <a:cs typeface="Calibri"/>
              </a:rPr>
              <a:t> </a:t>
            </a:r>
            <a:r>
              <a:rPr sz="2750" spc="-15" dirty="0">
                <a:latin typeface="Calibri"/>
                <a:cs typeface="Calibri"/>
              </a:rPr>
              <a:t>for</a:t>
            </a:r>
            <a:r>
              <a:rPr sz="2750" spc="60" dirty="0">
                <a:latin typeface="Calibri"/>
                <a:cs typeface="Calibri"/>
              </a:rPr>
              <a:t> </a:t>
            </a:r>
            <a:r>
              <a:rPr sz="2750" spc="-5" dirty="0">
                <a:latin typeface="Calibri"/>
                <a:cs typeface="Calibri"/>
              </a:rPr>
              <a:t>Permutation</a:t>
            </a:r>
            <a:r>
              <a:rPr sz="2750" spc="175" dirty="0">
                <a:latin typeface="Calibri"/>
                <a:cs typeface="Calibri"/>
              </a:rPr>
              <a:t> </a:t>
            </a:r>
            <a:r>
              <a:rPr sz="2750" spc="-15" dirty="0">
                <a:latin typeface="Calibri"/>
                <a:cs typeface="Calibri"/>
              </a:rPr>
              <a:t>is</a:t>
            </a:r>
            <a:r>
              <a:rPr sz="2750" spc="15" dirty="0">
                <a:latin typeface="Calibri"/>
                <a:cs typeface="Calibri"/>
              </a:rPr>
              <a:t> </a:t>
            </a:r>
            <a:r>
              <a:rPr sz="2750" spc="5" dirty="0">
                <a:latin typeface="Calibri"/>
                <a:cs typeface="Calibri"/>
              </a:rPr>
              <a:t>:	</a:t>
            </a:r>
            <a:r>
              <a:rPr sz="2750" spc="-10" dirty="0">
                <a:latin typeface="Calibri"/>
                <a:cs typeface="Calibri"/>
              </a:rPr>
              <a:t>(order</a:t>
            </a:r>
            <a:r>
              <a:rPr sz="2750" spc="95" dirty="0">
                <a:latin typeface="Calibri"/>
                <a:cs typeface="Calibri"/>
              </a:rPr>
              <a:t> </a:t>
            </a:r>
            <a:r>
              <a:rPr sz="2750" spc="-15" dirty="0">
                <a:latin typeface="Calibri"/>
                <a:cs typeface="Calibri"/>
              </a:rPr>
              <a:t>is</a:t>
            </a:r>
            <a:r>
              <a:rPr sz="2750" spc="55" dirty="0">
                <a:latin typeface="Calibri"/>
                <a:cs typeface="Calibri"/>
              </a:rPr>
              <a:t> </a:t>
            </a:r>
            <a:r>
              <a:rPr sz="2750" spc="-15" dirty="0">
                <a:latin typeface="Calibri"/>
                <a:cs typeface="Calibri"/>
              </a:rPr>
              <a:t>relevant)</a:t>
            </a:r>
            <a:endParaRPr sz="2750">
              <a:latin typeface="Calibri"/>
              <a:cs typeface="Calibri"/>
            </a:endParaRPr>
          </a:p>
        </p:txBody>
      </p:sp>
      <p:sp>
        <p:nvSpPr>
          <p:cNvPr id="4" name="object 4"/>
          <p:cNvSpPr txBox="1"/>
          <p:nvPr/>
        </p:nvSpPr>
        <p:spPr>
          <a:xfrm>
            <a:off x="917575" y="4360481"/>
            <a:ext cx="7527925" cy="448945"/>
          </a:xfrm>
          <a:prstGeom prst="rect">
            <a:avLst/>
          </a:prstGeom>
        </p:spPr>
        <p:txBody>
          <a:bodyPr vert="horz" wrap="square" lIns="0" tIns="15875" rIns="0" bIns="0" rtlCol="0">
            <a:spAutoFit/>
          </a:bodyPr>
          <a:lstStyle/>
          <a:p>
            <a:pPr marL="241300" indent="-229235">
              <a:lnSpc>
                <a:spcPct val="100000"/>
              </a:lnSpc>
              <a:spcBef>
                <a:spcPts val="125"/>
              </a:spcBef>
              <a:buFont typeface="Arial MT"/>
              <a:buChar char="•"/>
              <a:tabLst>
                <a:tab pos="241935" algn="l"/>
              </a:tabLst>
            </a:pPr>
            <a:r>
              <a:rPr sz="2750" dirty="0">
                <a:latin typeface="Calibri"/>
                <a:cs typeface="Calibri"/>
              </a:rPr>
              <a:t>Formula</a:t>
            </a:r>
            <a:r>
              <a:rPr sz="2750" spc="135" dirty="0">
                <a:latin typeface="Calibri"/>
                <a:cs typeface="Calibri"/>
              </a:rPr>
              <a:t> </a:t>
            </a:r>
            <a:r>
              <a:rPr sz="2750" spc="-15" dirty="0">
                <a:latin typeface="Calibri"/>
                <a:cs typeface="Calibri"/>
              </a:rPr>
              <a:t>for</a:t>
            </a:r>
            <a:r>
              <a:rPr sz="2750" spc="-20" dirty="0">
                <a:latin typeface="Calibri"/>
                <a:cs typeface="Calibri"/>
              </a:rPr>
              <a:t> </a:t>
            </a:r>
            <a:r>
              <a:rPr sz="2750" spc="5" dirty="0">
                <a:latin typeface="Calibri"/>
                <a:cs typeface="Calibri"/>
              </a:rPr>
              <a:t>Combination</a:t>
            </a:r>
            <a:r>
              <a:rPr sz="2750" spc="160" dirty="0">
                <a:latin typeface="Calibri"/>
                <a:cs typeface="Calibri"/>
              </a:rPr>
              <a:t> </a:t>
            </a:r>
            <a:r>
              <a:rPr sz="2750" spc="-20" dirty="0">
                <a:latin typeface="Calibri"/>
                <a:cs typeface="Calibri"/>
              </a:rPr>
              <a:t>is:</a:t>
            </a:r>
            <a:r>
              <a:rPr sz="2750" spc="130" dirty="0">
                <a:latin typeface="Calibri"/>
                <a:cs typeface="Calibri"/>
              </a:rPr>
              <a:t> </a:t>
            </a:r>
            <a:r>
              <a:rPr sz="2750" spc="-10" dirty="0">
                <a:latin typeface="Calibri"/>
                <a:cs typeface="Calibri"/>
              </a:rPr>
              <a:t>(Order</a:t>
            </a:r>
            <a:r>
              <a:rPr sz="2750" spc="125" dirty="0">
                <a:latin typeface="Calibri"/>
                <a:cs typeface="Calibri"/>
              </a:rPr>
              <a:t> </a:t>
            </a:r>
            <a:r>
              <a:rPr sz="2750" spc="-15" dirty="0">
                <a:latin typeface="Calibri"/>
                <a:cs typeface="Calibri"/>
              </a:rPr>
              <a:t>is</a:t>
            </a:r>
            <a:r>
              <a:rPr sz="2750" spc="5" dirty="0">
                <a:latin typeface="Calibri"/>
                <a:cs typeface="Calibri"/>
              </a:rPr>
              <a:t> </a:t>
            </a:r>
            <a:r>
              <a:rPr sz="2750" spc="10" dirty="0">
                <a:latin typeface="Calibri"/>
                <a:cs typeface="Calibri"/>
              </a:rPr>
              <a:t>not</a:t>
            </a:r>
            <a:r>
              <a:rPr sz="2750" spc="90" dirty="0">
                <a:latin typeface="Calibri"/>
                <a:cs typeface="Calibri"/>
              </a:rPr>
              <a:t> </a:t>
            </a:r>
            <a:r>
              <a:rPr sz="2750" spc="-15" dirty="0">
                <a:latin typeface="Calibri"/>
                <a:cs typeface="Calibri"/>
              </a:rPr>
              <a:t>relevant)</a:t>
            </a:r>
            <a:endParaRPr sz="2750">
              <a:latin typeface="Calibri"/>
              <a:cs typeface="Calibri"/>
            </a:endParaRPr>
          </a:p>
        </p:txBody>
      </p:sp>
      <p:pic>
        <p:nvPicPr>
          <p:cNvPr id="5" name="object 5"/>
          <p:cNvPicPr/>
          <p:nvPr/>
        </p:nvPicPr>
        <p:blipFill>
          <a:blip r:embed="rId2" cstate="print"/>
          <a:stretch>
            <a:fillRect/>
          </a:stretch>
        </p:blipFill>
        <p:spPr>
          <a:xfrm>
            <a:off x="5267325" y="2409825"/>
            <a:ext cx="1781175" cy="1019175"/>
          </a:xfrm>
          <a:prstGeom prst="rect">
            <a:avLst/>
          </a:prstGeom>
        </p:spPr>
      </p:pic>
      <p:pic>
        <p:nvPicPr>
          <p:cNvPr id="6" name="object 6"/>
          <p:cNvPicPr/>
          <p:nvPr/>
        </p:nvPicPr>
        <p:blipFill>
          <a:blip r:embed="rId3" cstate="print"/>
          <a:stretch>
            <a:fillRect/>
          </a:stretch>
        </p:blipFill>
        <p:spPr>
          <a:xfrm>
            <a:off x="5200650" y="4857750"/>
            <a:ext cx="2009775" cy="10191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9896" y="2488945"/>
            <a:ext cx="4712970" cy="941705"/>
          </a:xfrm>
          <a:prstGeom prst="rect">
            <a:avLst/>
          </a:prstGeom>
        </p:spPr>
        <p:txBody>
          <a:bodyPr vert="horz" wrap="square" lIns="0" tIns="13970" rIns="0" bIns="0" rtlCol="0">
            <a:spAutoFit/>
          </a:bodyPr>
          <a:lstStyle/>
          <a:p>
            <a:pPr marL="12700">
              <a:lnSpc>
                <a:spcPct val="100000"/>
              </a:lnSpc>
              <a:spcBef>
                <a:spcPts val="110"/>
              </a:spcBef>
            </a:pPr>
            <a:r>
              <a:rPr sz="6000" spc="-55" dirty="0">
                <a:latin typeface="Calibri Light"/>
                <a:cs typeface="Calibri Light"/>
              </a:rPr>
              <a:t>Event</a:t>
            </a:r>
            <a:r>
              <a:rPr sz="6000" spc="-15" dirty="0">
                <a:latin typeface="Calibri Light"/>
                <a:cs typeface="Calibri Light"/>
              </a:rPr>
              <a:t> </a:t>
            </a:r>
            <a:r>
              <a:rPr sz="6000" spc="-10" dirty="0">
                <a:latin typeface="Calibri Light"/>
                <a:cs typeface="Calibri Light"/>
              </a:rPr>
              <a:t>Relations</a:t>
            </a:r>
            <a:endParaRPr sz="6000">
              <a:latin typeface="Calibri Light"/>
              <a:cs typeface="Calibri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1591" y="609282"/>
            <a:ext cx="3188335" cy="701040"/>
          </a:xfrm>
          <a:prstGeom prst="rect">
            <a:avLst/>
          </a:prstGeom>
        </p:spPr>
        <p:txBody>
          <a:bodyPr vert="horz" wrap="square" lIns="0" tIns="16510" rIns="0" bIns="0" rtlCol="0">
            <a:spAutoFit/>
          </a:bodyPr>
          <a:lstStyle/>
          <a:p>
            <a:pPr marL="12700">
              <a:lnSpc>
                <a:spcPct val="100000"/>
              </a:lnSpc>
              <a:spcBef>
                <a:spcPts val="130"/>
              </a:spcBef>
            </a:pPr>
            <a:r>
              <a:rPr sz="4400" spc="10" dirty="0">
                <a:latin typeface="Calibri Light"/>
                <a:cs typeface="Calibri Light"/>
              </a:rPr>
              <a:t>Special</a:t>
            </a:r>
            <a:r>
              <a:rPr sz="4400" spc="-145" dirty="0">
                <a:latin typeface="Calibri Light"/>
                <a:cs typeface="Calibri Light"/>
              </a:rPr>
              <a:t> </a:t>
            </a:r>
            <a:r>
              <a:rPr sz="4400" spc="-30" dirty="0">
                <a:latin typeface="Calibri Light"/>
                <a:cs typeface="Calibri Light"/>
              </a:rPr>
              <a:t>Events</a:t>
            </a:r>
            <a:endParaRPr sz="4400">
              <a:latin typeface="Calibri Light"/>
              <a:cs typeface="Calibri Light"/>
            </a:endParaRPr>
          </a:p>
        </p:txBody>
      </p:sp>
      <p:sp>
        <p:nvSpPr>
          <p:cNvPr id="3" name="object 3"/>
          <p:cNvSpPr txBox="1"/>
          <p:nvPr/>
        </p:nvSpPr>
        <p:spPr>
          <a:xfrm>
            <a:off x="2061591" y="1539874"/>
            <a:ext cx="7556500" cy="3532504"/>
          </a:xfrm>
          <a:prstGeom prst="rect">
            <a:avLst/>
          </a:prstGeom>
        </p:spPr>
        <p:txBody>
          <a:bodyPr vert="horz" wrap="square" lIns="0" tIns="109855" rIns="0" bIns="0" rtlCol="0">
            <a:spAutoFit/>
          </a:bodyPr>
          <a:lstStyle/>
          <a:p>
            <a:pPr marL="241300" marR="1022985" indent="-229235">
              <a:lnSpc>
                <a:spcPct val="77700"/>
              </a:lnSpc>
              <a:spcBef>
                <a:spcPts val="865"/>
              </a:spcBef>
            </a:pPr>
            <a:r>
              <a:rPr sz="2750" b="1" spc="5" dirty="0">
                <a:latin typeface="Calibri"/>
                <a:cs typeface="Calibri"/>
              </a:rPr>
              <a:t>The</a:t>
            </a:r>
            <a:r>
              <a:rPr sz="2750" b="1" spc="65" dirty="0">
                <a:latin typeface="Calibri"/>
                <a:cs typeface="Calibri"/>
              </a:rPr>
              <a:t> </a:t>
            </a:r>
            <a:r>
              <a:rPr sz="2750" b="1" dirty="0">
                <a:latin typeface="Calibri"/>
                <a:cs typeface="Calibri"/>
              </a:rPr>
              <a:t>Null</a:t>
            </a:r>
            <a:r>
              <a:rPr sz="2750" b="1" spc="40" dirty="0">
                <a:latin typeface="Calibri"/>
                <a:cs typeface="Calibri"/>
              </a:rPr>
              <a:t> </a:t>
            </a:r>
            <a:r>
              <a:rPr sz="2750" b="1" spc="10" dirty="0">
                <a:latin typeface="Calibri"/>
                <a:cs typeface="Calibri"/>
              </a:rPr>
              <a:t>Event,</a:t>
            </a:r>
            <a:r>
              <a:rPr sz="2750" b="1" spc="5" dirty="0">
                <a:latin typeface="Calibri"/>
                <a:cs typeface="Calibri"/>
              </a:rPr>
              <a:t> </a:t>
            </a:r>
            <a:r>
              <a:rPr sz="2750" b="1" dirty="0">
                <a:latin typeface="Calibri"/>
                <a:cs typeface="Calibri"/>
              </a:rPr>
              <a:t>is</a:t>
            </a:r>
            <a:r>
              <a:rPr sz="2750" b="1" spc="-10" dirty="0">
                <a:latin typeface="Calibri"/>
                <a:cs typeface="Calibri"/>
              </a:rPr>
              <a:t> </a:t>
            </a:r>
            <a:r>
              <a:rPr sz="2750" b="1" spc="5" dirty="0">
                <a:latin typeface="Calibri"/>
                <a:cs typeface="Calibri"/>
              </a:rPr>
              <a:t>also</a:t>
            </a:r>
            <a:r>
              <a:rPr sz="2750" b="1" spc="50" dirty="0">
                <a:latin typeface="Calibri"/>
                <a:cs typeface="Calibri"/>
              </a:rPr>
              <a:t> </a:t>
            </a:r>
            <a:r>
              <a:rPr sz="2750" b="1" dirty="0">
                <a:latin typeface="Calibri"/>
                <a:cs typeface="Calibri"/>
              </a:rPr>
              <a:t>called</a:t>
            </a:r>
            <a:r>
              <a:rPr sz="2750" b="1" spc="130" dirty="0">
                <a:latin typeface="Calibri"/>
                <a:cs typeface="Calibri"/>
              </a:rPr>
              <a:t> </a:t>
            </a:r>
            <a:r>
              <a:rPr sz="2750" b="1" dirty="0">
                <a:latin typeface="Calibri"/>
                <a:cs typeface="Calibri"/>
              </a:rPr>
              <a:t>as</a:t>
            </a:r>
            <a:r>
              <a:rPr sz="2750" b="1" spc="-10" dirty="0">
                <a:latin typeface="Calibri"/>
                <a:cs typeface="Calibri"/>
              </a:rPr>
              <a:t> </a:t>
            </a:r>
            <a:r>
              <a:rPr sz="2750" b="1" spc="15" dirty="0">
                <a:latin typeface="Calibri"/>
                <a:cs typeface="Calibri"/>
              </a:rPr>
              <a:t>empty</a:t>
            </a:r>
            <a:r>
              <a:rPr sz="2750" b="1" spc="85" dirty="0">
                <a:latin typeface="Calibri"/>
                <a:cs typeface="Calibri"/>
              </a:rPr>
              <a:t> </a:t>
            </a:r>
            <a:r>
              <a:rPr sz="2750" b="1" spc="30" dirty="0">
                <a:latin typeface="Calibri"/>
                <a:cs typeface="Calibri"/>
              </a:rPr>
              <a:t>event </a:t>
            </a:r>
            <a:r>
              <a:rPr sz="2750" b="1" spc="-610" dirty="0">
                <a:latin typeface="Calibri"/>
                <a:cs typeface="Calibri"/>
              </a:rPr>
              <a:t> </a:t>
            </a:r>
            <a:r>
              <a:rPr sz="2750" b="1" spc="20" dirty="0">
                <a:latin typeface="Calibri"/>
                <a:cs typeface="Calibri"/>
              </a:rPr>
              <a:t>represented</a:t>
            </a:r>
            <a:r>
              <a:rPr sz="2750" b="1" spc="-95" dirty="0">
                <a:latin typeface="Calibri"/>
                <a:cs typeface="Calibri"/>
              </a:rPr>
              <a:t> </a:t>
            </a:r>
            <a:r>
              <a:rPr sz="2750" b="1" spc="15" dirty="0">
                <a:latin typeface="Calibri"/>
                <a:cs typeface="Calibri"/>
              </a:rPr>
              <a:t>by</a:t>
            </a:r>
            <a:r>
              <a:rPr sz="2750" b="1" spc="35" dirty="0">
                <a:latin typeface="Calibri"/>
                <a:cs typeface="Calibri"/>
              </a:rPr>
              <a:t> </a:t>
            </a:r>
            <a:r>
              <a:rPr sz="2750" spc="5" dirty="0">
                <a:latin typeface="Calibri"/>
                <a:cs typeface="Calibri"/>
              </a:rPr>
              <a:t>-</a:t>
            </a:r>
            <a:r>
              <a:rPr sz="2750" spc="30" dirty="0">
                <a:latin typeface="Calibri"/>
                <a:cs typeface="Calibri"/>
              </a:rPr>
              <a:t> </a:t>
            </a:r>
            <a:r>
              <a:rPr sz="3800" spc="-105" dirty="0">
                <a:latin typeface="Symbol"/>
                <a:cs typeface="Symbol"/>
              </a:rPr>
              <a:t></a:t>
            </a:r>
            <a:endParaRPr sz="3800">
              <a:latin typeface="Symbol"/>
              <a:cs typeface="Symbol"/>
            </a:endParaRPr>
          </a:p>
          <a:p>
            <a:pPr marL="165100">
              <a:lnSpc>
                <a:spcPct val="100000"/>
              </a:lnSpc>
              <a:spcBef>
                <a:spcPts val="170"/>
              </a:spcBef>
            </a:pPr>
            <a:r>
              <a:rPr sz="3800" spc="-105" dirty="0">
                <a:latin typeface="Symbol"/>
                <a:cs typeface="Symbol"/>
              </a:rPr>
              <a:t></a:t>
            </a:r>
            <a:r>
              <a:rPr sz="3800" spc="-135" dirty="0">
                <a:latin typeface="Times New Roman"/>
                <a:cs typeface="Times New Roman"/>
              </a:rPr>
              <a:t> </a:t>
            </a:r>
            <a:r>
              <a:rPr sz="3200" spc="15" dirty="0">
                <a:latin typeface="Times New Roman"/>
                <a:cs typeface="Times New Roman"/>
              </a:rPr>
              <a:t>=</a:t>
            </a:r>
            <a:r>
              <a:rPr sz="3200" spc="-70" dirty="0">
                <a:latin typeface="Times New Roman"/>
                <a:cs typeface="Times New Roman"/>
              </a:rPr>
              <a:t> </a:t>
            </a:r>
            <a:r>
              <a:rPr sz="3200" spc="10" dirty="0">
                <a:latin typeface="Times New Roman"/>
                <a:cs typeface="Times New Roman"/>
              </a:rPr>
              <a:t>{</a:t>
            </a:r>
            <a:r>
              <a:rPr sz="3200" spc="-25" dirty="0">
                <a:latin typeface="Times New Roman"/>
                <a:cs typeface="Times New Roman"/>
              </a:rPr>
              <a:t> </a:t>
            </a:r>
            <a:r>
              <a:rPr sz="3200" spc="10" dirty="0">
                <a:latin typeface="Times New Roman"/>
                <a:cs typeface="Times New Roman"/>
              </a:rPr>
              <a:t>}</a:t>
            </a:r>
            <a:r>
              <a:rPr sz="3200" spc="45" dirty="0">
                <a:latin typeface="Times New Roman"/>
                <a:cs typeface="Times New Roman"/>
              </a:rPr>
              <a:t> </a:t>
            </a:r>
            <a:r>
              <a:rPr sz="3200" spc="15" dirty="0">
                <a:latin typeface="Times New Roman"/>
                <a:cs typeface="Times New Roman"/>
              </a:rPr>
              <a:t>=</a:t>
            </a:r>
            <a:r>
              <a:rPr sz="3200" spc="-70" dirty="0">
                <a:latin typeface="Times New Roman"/>
                <a:cs typeface="Times New Roman"/>
              </a:rPr>
              <a:t> </a:t>
            </a:r>
            <a:r>
              <a:rPr sz="3200" dirty="0">
                <a:latin typeface="Times New Roman"/>
                <a:cs typeface="Times New Roman"/>
              </a:rPr>
              <a:t>the</a:t>
            </a:r>
            <a:r>
              <a:rPr sz="3200" spc="15" dirty="0">
                <a:latin typeface="Times New Roman"/>
                <a:cs typeface="Times New Roman"/>
              </a:rPr>
              <a:t> </a:t>
            </a:r>
            <a:r>
              <a:rPr sz="3200" spc="-40" dirty="0">
                <a:latin typeface="Times New Roman"/>
                <a:cs typeface="Times New Roman"/>
              </a:rPr>
              <a:t>event</a:t>
            </a:r>
            <a:r>
              <a:rPr sz="3200" spc="175" dirty="0">
                <a:latin typeface="Times New Roman"/>
                <a:cs typeface="Times New Roman"/>
              </a:rPr>
              <a:t> </a:t>
            </a:r>
            <a:r>
              <a:rPr sz="3200" dirty="0">
                <a:latin typeface="Times New Roman"/>
                <a:cs typeface="Times New Roman"/>
              </a:rPr>
              <a:t>that</a:t>
            </a:r>
            <a:r>
              <a:rPr sz="3200" spc="20" dirty="0">
                <a:latin typeface="Times New Roman"/>
                <a:cs typeface="Times New Roman"/>
              </a:rPr>
              <a:t> </a:t>
            </a:r>
            <a:r>
              <a:rPr sz="3200" spc="-15" dirty="0">
                <a:latin typeface="Times New Roman"/>
                <a:cs typeface="Times New Roman"/>
              </a:rPr>
              <a:t>contains</a:t>
            </a:r>
            <a:r>
              <a:rPr sz="3200" spc="114" dirty="0">
                <a:latin typeface="Times New Roman"/>
                <a:cs typeface="Times New Roman"/>
              </a:rPr>
              <a:t> </a:t>
            </a:r>
            <a:r>
              <a:rPr sz="3200" spc="-5" dirty="0">
                <a:latin typeface="Times New Roman"/>
                <a:cs typeface="Times New Roman"/>
              </a:rPr>
              <a:t>no</a:t>
            </a:r>
            <a:r>
              <a:rPr sz="3200" spc="-20" dirty="0">
                <a:latin typeface="Times New Roman"/>
                <a:cs typeface="Times New Roman"/>
              </a:rPr>
              <a:t> </a:t>
            </a:r>
            <a:r>
              <a:rPr sz="3200" spc="-40" dirty="0">
                <a:latin typeface="Times New Roman"/>
                <a:cs typeface="Times New Roman"/>
              </a:rPr>
              <a:t>outcomes</a:t>
            </a:r>
            <a:endParaRPr sz="3200">
              <a:latin typeface="Times New Roman"/>
              <a:cs typeface="Times New Roman"/>
            </a:endParaRPr>
          </a:p>
          <a:p>
            <a:pPr marL="165100" marR="610235" indent="-153035">
              <a:lnSpc>
                <a:spcPct val="161000"/>
              </a:lnSpc>
              <a:spcBef>
                <a:spcPts val="3590"/>
              </a:spcBef>
            </a:pPr>
            <a:r>
              <a:rPr sz="3200" b="1" spc="20" dirty="0">
                <a:latin typeface="Times New Roman"/>
                <a:cs typeface="Times New Roman"/>
              </a:rPr>
              <a:t>The</a:t>
            </a:r>
            <a:r>
              <a:rPr sz="3200" b="1" spc="-55" dirty="0">
                <a:latin typeface="Times New Roman"/>
                <a:cs typeface="Times New Roman"/>
              </a:rPr>
              <a:t> </a:t>
            </a:r>
            <a:r>
              <a:rPr sz="3200" b="1" spc="-5" dirty="0">
                <a:latin typeface="Times New Roman"/>
                <a:cs typeface="Times New Roman"/>
              </a:rPr>
              <a:t>Entire</a:t>
            </a:r>
            <a:r>
              <a:rPr sz="3200" b="1" spc="-55" dirty="0">
                <a:latin typeface="Times New Roman"/>
                <a:cs typeface="Times New Roman"/>
              </a:rPr>
              <a:t> </a:t>
            </a:r>
            <a:r>
              <a:rPr sz="3200" b="1" spc="15" dirty="0">
                <a:latin typeface="Times New Roman"/>
                <a:cs typeface="Times New Roman"/>
              </a:rPr>
              <a:t>Event,</a:t>
            </a:r>
            <a:r>
              <a:rPr sz="3200" b="1" spc="-190" dirty="0">
                <a:latin typeface="Times New Roman"/>
                <a:cs typeface="Times New Roman"/>
              </a:rPr>
              <a:t> </a:t>
            </a:r>
            <a:r>
              <a:rPr sz="3200" b="1" spc="20" dirty="0">
                <a:latin typeface="Times New Roman"/>
                <a:cs typeface="Times New Roman"/>
              </a:rPr>
              <a:t>The</a:t>
            </a:r>
            <a:r>
              <a:rPr sz="3200" b="1" spc="-50" dirty="0">
                <a:latin typeface="Times New Roman"/>
                <a:cs typeface="Times New Roman"/>
              </a:rPr>
              <a:t> </a:t>
            </a:r>
            <a:r>
              <a:rPr sz="3200" b="1" spc="20" dirty="0">
                <a:latin typeface="Times New Roman"/>
                <a:cs typeface="Times New Roman"/>
              </a:rPr>
              <a:t>Sample</a:t>
            </a:r>
            <a:r>
              <a:rPr sz="3200" b="1" spc="-135" dirty="0">
                <a:latin typeface="Times New Roman"/>
                <a:cs typeface="Times New Roman"/>
              </a:rPr>
              <a:t> </a:t>
            </a:r>
            <a:r>
              <a:rPr sz="3200" b="1" spc="20" dirty="0">
                <a:latin typeface="Times New Roman"/>
                <a:cs typeface="Times New Roman"/>
              </a:rPr>
              <a:t>Space</a:t>
            </a:r>
            <a:r>
              <a:rPr sz="3200" b="1" spc="-130" dirty="0">
                <a:latin typeface="Times New Roman"/>
                <a:cs typeface="Times New Roman"/>
              </a:rPr>
              <a:t> </a:t>
            </a:r>
            <a:r>
              <a:rPr sz="3200" spc="5" dirty="0">
                <a:latin typeface="Times New Roman"/>
                <a:cs typeface="Times New Roman"/>
              </a:rPr>
              <a:t>-</a:t>
            </a:r>
            <a:r>
              <a:rPr sz="3200" dirty="0">
                <a:latin typeface="Times New Roman"/>
                <a:cs typeface="Times New Roman"/>
              </a:rPr>
              <a:t> </a:t>
            </a:r>
            <a:r>
              <a:rPr sz="3200" i="1" spc="10" dirty="0">
                <a:latin typeface="Times New Roman"/>
                <a:cs typeface="Times New Roman"/>
              </a:rPr>
              <a:t>S </a:t>
            </a:r>
            <a:r>
              <a:rPr sz="3200" i="1" spc="-785" dirty="0">
                <a:latin typeface="Times New Roman"/>
                <a:cs typeface="Times New Roman"/>
              </a:rPr>
              <a:t> </a:t>
            </a:r>
            <a:r>
              <a:rPr sz="3200" i="1" spc="15" dirty="0">
                <a:latin typeface="Times New Roman"/>
                <a:cs typeface="Times New Roman"/>
              </a:rPr>
              <a:t>S</a:t>
            </a:r>
            <a:r>
              <a:rPr sz="3200" i="1" spc="-20" dirty="0">
                <a:latin typeface="Times New Roman"/>
                <a:cs typeface="Times New Roman"/>
              </a:rPr>
              <a:t> </a:t>
            </a:r>
            <a:r>
              <a:rPr sz="3200" spc="15" dirty="0">
                <a:latin typeface="Times New Roman"/>
                <a:cs typeface="Times New Roman"/>
              </a:rPr>
              <a:t>=</a:t>
            </a:r>
            <a:r>
              <a:rPr sz="3200" dirty="0">
                <a:latin typeface="Times New Roman"/>
                <a:cs typeface="Times New Roman"/>
              </a:rPr>
              <a:t> the</a:t>
            </a:r>
            <a:r>
              <a:rPr sz="3200" spc="-60" dirty="0">
                <a:latin typeface="Times New Roman"/>
                <a:cs typeface="Times New Roman"/>
              </a:rPr>
              <a:t> </a:t>
            </a:r>
            <a:r>
              <a:rPr sz="3200" spc="-40" dirty="0">
                <a:latin typeface="Times New Roman"/>
                <a:cs typeface="Times New Roman"/>
              </a:rPr>
              <a:t>event</a:t>
            </a:r>
            <a:r>
              <a:rPr sz="3200" spc="245" dirty="0">
                <a:latin typeface="Times New Roman"/>
                <a:cs typeface="Times New Roman"/>
              </a:rPr>
              <a:t> </a:t>
            </a:r>
            <a:r>
              <a:rPr sz="3200" dirty="0">
                <a:latin typeface="Times New Roman"/>
                <a:cs typeface="Times New Roman"/>
              </a:rPr>
              <a:t>that</a:t>
            </a:r>
            <a:r>
              <a:rPr sz="3200" spc="-55" dirty="0">
                <a:latin typeface="Times New Roman"/>
                <a:cs typeface="Times New Roman"/>
              </a:rPr>
              <a:t> </a:t>
            </a:r>
            <a:r>
              <a:rPr sz="3200" spc="-15" dirty="0">
                <a:latin typeface="Times New Roman"/>
                <a:cs typeface="Times New Roman"/>
              </a:rPr>
              <a:t>contains</a:t>
            </a:r>
            <a:r>
              <a:rPr sz="3200" spc="110" dirty="0">
                <a:latin typeface="Times New Roman"/>
                <a:cs typeface="Times New Roman"/>
              </a:rPr>
              <a:t> </a:t>
            </a:r>
            <a:r>
              <a:rPr sz="3200" spc="10" dirty="0">
                <a:latin typeface="Times New Roman"/>
                <a:cs typeface="Times New Roman"/>
              </a:rPr>
              <a:t>all</a:t>
            </a:r>
            <a:r>
              <a:rPr sz="3200" spc="25" dirty="0">
                <a:latin typeface="Times New Roman"/>
                <a:cs typeface="Times New Roman"/>
              </a:rPr>
              <a:t> </a:t>
            </a:r>
            <a:r>
              <a:rPr sz="3200" spc="-40" dirty="0">
                <a:latin typeface="Times New Roman"/>
                <a:cs typeface="Times New Roman"/>
              </a:rPr>
              <a:t>outcomes</a:t>
            </a:r>
            <a:endParaRPr sz="3200">
              <a:latin typeface="Times New Roman"/>
              <a:cs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1591" y="576897"/>
            <a:ext cx="6918959" cy="941069"/>
          </a:xfrm>
          <a:prstGeom prst="rect">
            <a:avLst/>
          </a:prstGeom>
        </p:spPr>
        <p:txBody>
          <a:bodyPr vert="horz" wrap="square" lIns="0" tIns="13335" rIns="0" bIns="0" rtlCol="0">
            <a:spAutoFit/>
          </a:bodyPr>
          <a:lstStyle/>
          <a:p>
            <a:pPr marL="12700">
              <a:lnSpc>
                <a:spcPct val="100000"/>
              </a:lnSpc>
              <a:spcBef>
                <a:spcPts val="105"/>
              </a:spcBef>
            </a:pPr>
            <a:r>
              <a:rPr sz="6000" dirty="0"/>
              <a:t>3 </a:t>
            </a:r>
            <a:r>
              <a:rPr sz="6000" spc="-10" dirty="0"/>
              <a:t>Basic</a:t>
            </a:r>
            <a:r>
              <a:rPr sz="6000" spc="-20" dirty="0"/>
              <a:t> </a:t>
            </a:r>
            <a:r>
              <a:rPr sz="6000" spc="-60" dirty="0"/>
              <a:t>Event</a:t>
            </a:r>
            <a:r>
              <a:rPr sz="6000" spc="55" dirty="0"/>
              <a:t> </a:t>
            </a:r>
            <a:r>
              <a:rPr sz="6000" spc="-25" dirty="0"/>
              <a:t>relations</a:t>
            </a:r>
            <a:endParaRPr sz="6000"/>
          </a:p>
        </p:txBody>
      </p:sp>
      <p:sp>
        <p:nvSpPr>
          <p:cNvPr id="3" name="object 3"/>
          <p:cNvSpPr txBox="1"/>
          <p:nvPr/>
        </p:nvSpPr>
        <p:spPr>
          <a:xfrm>
            <a:off x="2267204" y="2357069"/>
            <a:ext cx="6858000" cy="1790064"/>
          </a:xfrm>
          <a:prstGeom prst="rect">
            <a:avLst/>
          </a:prstGeom>
        </p:spPr>
        <p:txBody>
          <a:bodyPr vert="horz" wrap="square" lIns="0" tIns="114935" rIns="0" bIns="0" rtlCol="0">
            <a:spAutoFit/>
          </a:bodyPr>
          <a:lstStyle/>
          <a:p>
            <a:pPr marL="622300" indent="-610235">
              <a:lnSpc>
                <a:spcPct val="100000"/>
              </a:lnSpc>
              <a:spcBef>
                <a:spcPts val="905"/>
              </a:spcBef>
              <a:buAutoNum type="arabicPeriod"/>
              <a:tabLst>
                <a:tab pos="622300" algn="l"/>
                <a:tab pos="622935" algn="l"/>
              </a:tabLst>
            </a:pPr>
            <a:r>
              <a:rPr sz="3200" b="1" spc="5" dirty="0">
                <a:latin typeface="Times New Roman"/>
                <a:cs typeface="Times New Roman"/>
              </a:rPr>
              <a:t>Union</a:t>
            </a:r>
            <a:r>
              <a:rPr sz="3200" b="1" spc="-50" dirty="0">
                <a:latin typeface="Times New Roman"/>
                <a:cs typeface="Times New Roman"/>
              </a:rPr>
              <a:t> </a:t>
            </a:r>
            <a:r>
              <a:rPr sz="3200" spc="5" dirty="0">
                <a:latin typeface="Times New Roman"/>
                <a:cs typeface="Times New Roman"/>
              </a:rPr>
              <a:t>if</a:t>
            </a:r>
            <a:r>
              <a:rPr sz="3200" spc="-5" dirty="0">
                <a:latin typeface="Times New Roman"/>
                <a:cs typeface="Times New Roman"/>
              </a:rPr>
              <a:t> </a:t>
            </a:r>
            <a:r>
              <a:rPr sz="3200" spc="-65" dirty="0">
                <a:latin typeface="Times New Roman"/>
                <a:cs typeface="Times New Roman"/>
              </a:rPr>
              <a:t>you</a:t>
            </a:r>
            <a:r>
              <a:rPr sz="3200" spc="125" dirty="0">
                <a:latin typeface="Times New Roman"/>
                <a:cs typeface="Times New Roman"/>
              </a:rPr>
              <a:t> </a:t>
            </a:r>
            <a:r>
              <a:rPr sz="3200" spc="-15" dirty="0">
                <a:latin typeface="Times New Roman"/>
                <a:cs typeface="Times New Roman"/>
              </a:rPr>
              <a:t>see</a:t>
            </a:r>
            <a:r>
              <a:rPr sz="3200" spc="80" dirty="0">
                <a:latin typeface="Times New Roman"/>
                <a:cs typeface="Times New Roman"/>
              </a:rPr>
              <a:t> </a:t>
            </a:r>
            <a:r>
              <a:rPr sz="3200" spc="-5" dirty="0">
                <a:latin typeface="Times New Roman"/>
                <a:cs typeface="Times New Roman"/>
              </a:rPr>
              <a:t>the</a:t>
            </a:r>
            <a:r>
              <a:rPr sz="3200" spc="-70" dirty="0">
                <a:latin typeface="Times New Roman"/>
                <a:cs typeface="Times New Roman"/>
              </a:rPr>
              <a:t> </a:t>
            </a:r>
            <a:r>
              <a:rPr sz="3200" spc="-25" dirty="0">
                <a:latin typeface="Times New Roman"/>
                <a:cs typeface="Times New Roman"/>
              </a:rPr>
              <a:t>word</a:t>
            </a:r>
            <a:r>
              <a:rPr sz="3200" spc="165" dirty="0">
                <a:latin typeface="Times New Roman"/>
                <a:cs typeface="Times New Roman"/>
              </a:rPr>
              <a:t> </a:t>
            </a:r>
            <a:r>
              <a:rPr sz="3200" b="1" spc="-10" dirty="0">
                <a:latin typeface="Times New Roman"/>
                <a:cs typeface="Times New Roman"/>
              </a:rPr>
              <a:t>or</a:t>
            </a:r>
            <a:r>
              <a:rPr sz="3200" spc="-10" dirty="0">
                <a:latin typeface="Times New Roman"/>
                <a:cs typeface="Times New Roman"/>
              </a:rPr>
              <a:t>,</a:t>
            </a:r>
            <a:endParaRPr sz="3200">
              <a:latin typeface="Times New Roman"/>
              <a:cs typeface="Times New Roman"/>
            </a:endParaRPr>
          </a:p>
          <a:p>
            <a:pPr marL="622300" indent="-610235">
              <a:lnSpc>
                <a:spcPct val="100000"/>
              </a:lnSpc>
              <a:spcBef>
                <a:spcPts val="815"/>
              </a:spcBef>
              <a:buAutoNum type="arabicPeriod"/>
              <a:tabLst>
                <a:tab pos="622300" algn="l"/>
                <a:tab pos="622935" algn="l"/>
              </a:tabLst>
            </a:pPr>
            <a:r>
              <a:rPr sz="3200" b="1" spc="5" dirty="0">
                <a:latin typeface="Times New Roman"/>
                <a:cs typeface="Times New Roman"/>
              </a:rPr>
              <a:t>Intersection</a:t>
            </a:r>
            <a:r>
              <a:rPr sz="3200" b="1" spc="-50" dirty="0">
                <a:latin typeface="Times New Roman"/>
                <a:cs typeface="Times New Roman"/>
              </a:rPr>
              <a:t> </a:t>
            </a:r>
            <a:r>
              <a:rPr sz="3200" spc="5" dirty="0">
                <a:latin typeface="Times New Roman"/>
                <a:cs typeface="Times New Roman"/>
              </a:rPr>
              <a:t>if</a:t>
            </a:r>
            <a:r>
              <a:rPr sz="3200" spc="-85" dirty="0">
                <a:latin typeface="Times New Roman"/>
                <a:cs typeface="Times New Roman"/>
              </a:rPr>
              <a:t> </a:t>
            </a:r>
            <a:r>
              <a:rPr sz="3200" spc="-65" dirty="0">
                <a:latin typeface="Times New Roman"/>
                <a:cs typeface="Times New Roman"/>
              </a:rPr>
              <a:t>you</a:t>
            </a:r>
            <a:r>
              <a:rPr sz="3200" spc="195" dirty="0">
                <a:latin typeface="Times New Roman"/>
                <a:cs typeface="Times New Roman"/>
              </a:rPr>
              <a:t> </a:t>
            </a:r>
            <a:r>
              <a:rPr sz="3200" spc="-15" dirty="0">
                <a:latin typeface="Times New Roman"/>
                <a:cs typeface="Times New Roman"/>
              </a:rPr>
              <a:t>see</a:t>
            </a:r>
            <a:r>
              <a:rPr sz="3200" dirty="0">
                <a:latin typeface="Times New Roman"/>
                <a:cs typeface="Times New Roman"/>
              </a:rPr>
              <a:t> </a:t>
            </a:r>
            <a:r>
              <a:rPr sz="3200" spc="-5" dirty="0">
                <a:latin typeface="Times New Roman"/>
                <a:cs typeface="Times New Roman"/>
              </a:rPr>
              <a:t>the</a:t>
            </a:r>
            <a:r>
              <a:rPr sz="3200" dirty="0">
                <a:latin typeface="Times New Roman"/>
                <a:cs typeface="Times New Roman"/>
              </a:rPr>
              <a:t> </a:t>
            </a:r>
            <a:r>
              <a:rPr sz="3200" spc="-25" dirty="0">
                <a:latin typeface="Times New Roman"/>
                <a:cs typeface="Times New Roman"/>
              </a:rPr>
              <a:t>word</a:t>
            </a:r>
            <a:r>
              <a:rPr sz="3200" spc="160" dirty="0">
                <a:latin typeface="Times New Roman"/>
                <a:cs typeface="Times New Roman"/>
              </a:rPr>
              <a:t> </a:t>
            </a:r>
            <a:r>
              <a:rPr sz="3200" b="1" spc="25" dirty="0">
                <a:latin typeface="Times New Roman"/>
                <a:cs typeface="Times New Roman"/>
              </a:rPr>
              <a:t>and</a:t>
            </a:r>
            <a:r>
              <a:rPr sz="3200" spc="25" dirty="0">
                <a:latin typeface="Times New Roman"/>
                <a:cs typeface="Times New Roman"/>
              </a:rPr>
              <a:t>,</a:t>
            </a:r>
            <a:endParaRPr sz="3200">
              <a:latin typeface="Times New Roman"/>
              <a:cs typeface="Times New Roman"/>
            </a:endParaRPr>
          </a:p>
          <a:p>
            <a:pPr marL="622300" indent="-610235">
              <a:lnSpc>
                <a:spcPct val="100000"/>
              </a:lnSpc>
              <a:spcBef>
                <a:spcPts val="745"/>
              </a:spcBef>
              <a:buAutoNum type="arabicPeriod"/>
              <a:tabLst>
                <a:tab pos="622300" algn="l"/>
                <a:tab pos="622935" algn="l"/>
              </a:tabLst>
            </a:pPr>
            <a:r>
              <a:rPr sz="3200" b="1" spc="10" dirty="0">
                <a:latin typeface="Times New Roman"/>
                <a:cs typeface="Times New Roman"/>
              </a:rPr>
              <a:t>Complement</a:t>
            </a:r>
            <a:r>
              <a:rPr sz="3200" b="1" spc="-155" dirty="0">
                <a:latin typeface="Times New Roman"/>
                <a:cs typeface="Times New Roman"/>
              </a:rPr>
              <a:t> </a:t>
            </a:r>
            <a:r>
              <a:rPr sz="3200" spc="5" dirty="0">
                <a:latin typeface="Times New Roman"/>
                <a:cs typeface="Times New Roman"/>
              </a:rPr>
              <a:t>if</a:t>
            </a:r>
            <a:r>
              <a:rPr sz="3200" spc="-10" dirty="0">
                <a:latin typeface="Times New Roman"/>
                <a:cs typeface="Times New Roman"/>
              </a:rPr>
              <a:t> </a:t>
            </a:r>
            <a:r>
              <a:rPr sz="3200" spc="-65" dirty="0">
                <a:latin typeface="Times New Roman"/>
                <a:cs typeface="Times New Roman"/>
              </a:rPr>
              <a:t>you</a:t>
            </a:r>
            <a:r>
              <a:rPr sz="3200" spc="125" dirty="0">
                <a:latin typeface="Times New Roman"/>
                <a:cs typeface="Times New Roman"/>
              </a:rPr>
              <a:t> </a:t>
            </a:r>
            <a:r>
              <a:rPr sz="3200" spc="-15" dirty="0">
                <a:latin typeface="Times New Roman"/>
                <a:cs typeface="Times New Roman"/>
              </a:rPr>
              <a:t>see</a:t>
            </a:r>
            <a:r>
              <a:rPr sz="3200" spc="85" dirty="0">
                <a:latin typeface="Times New Roman"/>
                <a:cs typeface="Times New Roman"/>
              </a:rPr>
              <a:t> </a:t>
            </a:r>
            <a:r>
              <a:rPr sz="3200" spc="-5" dirty="0">
                <a:latin typeface="Times New Roman"/>
                <a:cs typeface="Times New Roman"/>
              </a:rPr>
              <a:t>the</a:t>
            </a:r>
            <a:r>
              <a:rPr sz="3200" spc="5" dirty="0">
                <a:latin typeface="Times New Roman"/>
                <a:cs typeface="Times New Roman"/>
              </a:rPr>
              <a:t> </a:t>
            </a:r>
            <a:r>
              <a:rPr sz="3200" spc="-25" dirty="0">
                <a:latin typeface="Times New Roman"/>
                <a:cs typeface="Times New Roman"/>
              </a:rPr>
              <a:t>word</a:t>
            </a:r>
            <a:r>
              <a:rPr sz="3200" spc="85" dirty="0">
                <a:latin typeface="Times New Roman"/>
                <a:cs typeface="Times New Roman"/>
              </a:rPr>
              <a:t> </a:t>
            </a:r>
            <a:r>
              <a:rPr sz="3200" b="1" spc="-5" dirty="0">
                <a:latin typeface="Times New Roman"/>
                <a:cs typeface="Times New Roman"/>
              </a:rPr>
              <a:t>not</a:t>
            </a:r>
            <a:r>
              <a:rPr sz="3200" spc="-5" dirty="0">
                <a:latin typeface="Times New Roman"/>
                <a:cs typeface="Times New Roman"/>
              </a:rPr>
              <a:t>.</a:t>
            </a:r>
            <a:endParaRPr sz="3200">
              <a:latin typeface="Times New Roman"/>
              <a:cs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421126" y="3649662"/>
            <a:ext cx="5283200" cy="2921000"/>
            <a:chOff x="3421126" y="3649662"/>
            <a:chExt cx="5283200" cy="2921000"/>
          </a:xfrm>
        </p:grpSpPr>
        <p:sp>
          <p:nvSpPr>
            <p:cNvPr id="3" name="object 3"/>
            <p:cNvSpPr/>
            <p:nvPr/>
          </p:nvSpPr>
          <p:spPr>
            <a:xfrm>
              <a:off x="4267200" y="4343399"/>
              <a:ext cx="3200400" cy="1447800"/>
            </a:xfrm>
            <a:custGeom>
              <a:avLst/>
              <a:gdLst/>
              <a:ahLst/>
              <a:cxnLst/>
              <a:rect l="l" t="t" r="r" b="b"/>
              <a:pathLst>
                <a:path w="3200400" h="1447800">
                  <a:moveTo>
                    <a:pt x="3200400" y="723900"/>
                  </a:moveTo>
                  <a:lnTo>
                    <a:pt x="3198838" y="681367"/>
                  </a:lnTo>
                  <a:lnTo>
                    <a:pt x="3194240" y="639483"/>
                  </a:lnTo>
                  <a:lnTo>
                    <a:pt x="3186684" y="598309"/>
                  </a:lnTo>
                  <a:lnTo>
                    <a:pt x="3176244" y="557923"/>
                  </a:lnTo>
                  <a:lnTo>
                    <a:pt x="3163011" y="518388"/>
                  </a:lnTo>
                  <a:lnTo>
                    <a:pt x="3147085" y="479767"/>
                  </a:lnTo>
                  <a:lnTo>
                    <a:pt x="3128530" y="442137"/>
                  </a:lnTo>
                  <a:lnTo>
                    <a:pt x="3107448" y="405549"/>
                  </a:lnTo>
                  <a:lnTo>
                    <a:pt x="3083915" y="370103"/>
                  </a:lnTo>
                  <a:lnTo>
                    <a:pt x="3058020" y="335838"/>
                  </a:lnTo>
                  <a:lnTo>
                    <a:pt x="3029851" y="302831"/>
                  </a:lnTo>
                  <a:lnTo>
                    <a:pt x="2999486" y="271145"/>
                  </a:lnTo>
                  <a:lnTo>
                    <a:pt x="2967024" y="240855"/>
                  </a:lnTo>
                  <a:lnTo>
                    <a:pt x="2932557" y="212039"/>
                  </a:lnTo>
                  <a:lnTo>
                    <a:pt x="2896133" y="184734"/>
                  </a:lnTo>
                  <a:lnTo>
                    <a:pt x="2857881" y="159042"/>
                  </a:lnTo>
                  <a:lnTo>
                    <a:pt x="2817863" y="135013"/>
                  </a:lnTo>
                  <a:lnTo>
                    <a:pt x="2776169" y="112712"/>
                  </a:lnTo>
                  <a:lnTo>
                    <a:pt x="2732887" y="92214"/>
                  </a:lnTo>
                  <a:lnTo>
                    <a:pt x="2688094" y="73583"/>
                  </a:lnTo>
                  <a:lnTo>
                    <a:pt x="2641892" y="56896"/>
                  </a:lnTo>
                  <a:lnTo>
                    <a:pt x="2594356" y="42214"/>
                  </a:lnTo>
                  <a:lnTo>
                    <a:pt x="2545575" y="29591"/>
                  </a:lnTo>
                  <a:lnTo>
                    <a:pt x="2495639" y="19126"/>
                  </a:lnTo>
                  <a:lnTo>
                    <a:pt x="2444623" y="10858"/>
                  </a:lnTo>
                  <a:lnTo>
                    <a:pt x="2392616" y="4876"/>
                  </a:lnTo>
                  <a:lnTo>
                    <a:pt x="2339721" y="1231"/>
                  </a:lnTo>
                  <a:lnTo>
                    <a:pt x="2286000" y="0"/>
                  </a:lnTo>
                  <a:lnTo>
                    <a:pt x="2232266" y="1231"/>
                  </a:lnTo>
                  <a:lnTo>
                    <a:pt x="2179370" y="4876"/>
                  </a:lnTo>
                  <a:lnTo>
                    <a:pt x="2127364" y="10858"/>
                  </a:lnTo>
                  <a:lnTo>
                    <a:pt x="2076348" y="19126"/>
                  </a:lnTo>
                  <a:lnTo>
                    <a:pt x="2026412" y="29591"/>
                  </a:lnTo>
                  <a:lnTo>
                    <a:pt x="1977631" y="42214"/>
                  </a:lnTo>
                  <a:lnTo>
                    <a:pt x="1930095" y="56896"/>
                  </a:lnTo>
                  <a:lnTo>
                    <a:pt x="1883892" y="73583"/>
                  </a:lnTo>
                  <a:lnTo>
                    <a:pt x="1839099" y="92214"/>
                  </a:lnTo>
                  <a:lnTo>
                    <a:pt x="1795818" y="112712"/>
                  </a:lnTo>
                  <a:lnTo>
                    <a:pt x="1754124" y="135013"/>
                  </a:lnTo>
                  <a:lnTo>
                    <a:pt x="1714106" y="159042"/>
                  </a:lnTo>
                  <a:lnTo>
                    <a:pt x="1675853" y="184734"/>
                  </a:lnTo>
                  <a:lnTo>
                    <a:pt x="1639443" y="212026"/>
                  </a:lnTo>
                  <a:lnTo>
                    <a:pt x="1604962" y="240855"/>
                  </a:lnTo>
                  <a:lnTo>
                    <a:pt x="1600187" y="245313"/>
                  </a:lnTo>
                  <a:lnTo>
                    <a:pt x="1595424" y="240855"/>
                  </a:lnTo>
                  <a:lnTo>
                    <a:pt x="1560957" y="212039"/>
                  </a:lnTo>
                  <a:lnTo>
                    <a:pt x="1524533" y="184734"/>
                  </a:lnTo>
                  <a:lnTo>
                    <a:pt x="1486281" y="159042"/>
                  </a:lnTo>
                  <a:lnTo>
                    <a:pt x="1446263" y="135013"/>
                  </a:lnTo>
                  <a:lnTo>
                    <a:pt x="1404569" y="112712"/>
                  </a:lnTo>
                  <a:lnTo>
                    <a:pt x="1361287" y="92214"/>
                  </a:lnTo>
                  <a:lnTo>
                    <a:pt x="1316494" y="73583"/>
                  </a:lnTo>
                  <a:lnTo>
                    <a:pt x="1270292" y="56896"/>
                  </a:lnTo>
                  <a:lnTo>
                    <a:pt x="1222756" y="42214"/>
                  </a:lnTo>
                  <a:lnTo>
                    <a:pt x="1173975" y="29591"/>
                  </a:lnTo>
                  <a:lnTo>
                    <a:pt x="1124038" y="19126"/>
                  </a:lnTo>
                  <a:lnTo>
                    <a:pt x="1073023" y="10858"/>
                  </a:lnTo>
                  <a:lnTo>
                    <a:pt x="1021016" y="4876"/>
                  </a:lnTo>
                  <a:lnTo>
                    <a:pt x="968121" y="1231"/>
                  </a:lnTo>
                  <a:lnTo>
                    <a:pt x="914400" y="0"/>
                  </a:lnTo>
                  <a:lnTo>
                    <a:pt x="860666" y="1231"/>
                  </a:lnTo>
                  <a:lnTo>
                    <a:pt x="807770" y="4876"/>
                  </a:lnTo>
                  <a:lnTo>
                    <a:pt x="755764" y="10858"/>
                  </a:lnTo>
                  <a:lnTo>
                    <a:pt x="704748" y="19126"/>
                  </a:lnTo>
                  <a:lnTo>
                    <a:pt x="654812" y="29591"/>
                  </a:lnTo>
                  <a:lnTo>
                    <a:pt x="606031" y="42214"/>
                  </a:lnTo>
                  <a:lnTo>
                    <a:pt x="558495" y="56896"/>
                  </a:lnTo>
                  <a:lnTo>
                    <a:pt x="512292" y="73583"/>
                  </a:lnTo>
                  <a:lnTo>
                    <a:pt x="467499" y="92214"/>
                  </a:lnTo>
                  <a:lnTo>
                    <a:pt x="424218" y="112712"/>
                  </a:lnTo>
                  <a:lnTo>
                    <a:pt x="382524" y="135013"/>
                  </a:lnTo>
                  <a:lnTo>
                    <a:pt x="342506" y="159042"/>
                  </a:lnTo>
                  <a:lnTo>
                    <a:pt x="304253" y="184734"/>
                  </a:lnTo>
                  <a:lnTo>
                    <a:pt x="267843" y="212026"/>
                  </a:lnTo>
                  <a:lnTo>
                    <a:pt x="233362" y="240855"/>
                  </a:lnTo>
                  <a:lnTo>
                    <a:pt x="200901" y="271145"/>
                  </a:lnTo>
                  <a:lnTo>
                    <a:pt x="170535" y="302831"/>
                  </a:lnTo>
                  <a:lnTo>
                    <a:pt x="142367" y="335838"/>
                  </a:lnTo>
                  <a:lnTo>
                    <a:pt x="116471" y="370103"/>
                  </a:lnTo>
                  <a:lnTo>
                    <a:pt x="92938" y="405549"/>
                  </a:lnTo>
                  <a:lnTo>
                    <a:pt x="71856" y="442137"/>
                  </a:lnTo>
                  <a:lnTo>
                    <a:pt x="53301" y="479767"/>
                  </a:lnTo>
                  <a:lnTo>
                    <a:pt x="37376" y="518388"/>
                  </a:lnTo>
                  <a:lnTo>
                    <a:pt x="24142" y="557923"/>
                  </a:lnTo>
                  <a:lnTo>
                    <a:pt x="13703" y="598309"/>
                  </a:lnTo>
                  <a:lnTo>
                    <a:pt x="6146" y="639483"/>
                  </a:lnTo>
                  <a:lnTo>
                    <a:pt x="1549" y="681367"/>
                  </a:lnTo>
                  <a:lnTo>
                    <a:pt x="0" y="723900"/>
                  </a:lnTo>
                  <a:lnTo>
                    <a:pt x="1549" y="766445"/>
                  </a:lnTo>
                  <a:lnTo>
                    <a:pt x="6146" y="808329"/>
                  </a:lnTo>
                  <a:lnTo>
                    <a:pt x="13703" y="849503"/>
                  </a:lnTo>
                  <a:lnTo>
                    <a:pt x="24142" y="889889"/>
                  </a:lnTo>
                  <a:lnTo>
                    <a:pt x="37376" y="929424"/>
                  </a:lnTo>
                  <a:lnTo>
                    <a:pt x="53301" y="968044"/>
                  </a:lnTo>
                  <a:lnTo>
                    <a:pt x="71856" y="1005674"/>
                  </a:lnTo>
                  <a:lnTo>
                    <a:pt x="92938" y="1042263"/>
                  </a:lnTo>
                  <a:lnTo>
                    <a:pt x="116471" y="1077709"/>
                  </a:lnTo>
                  <a:lnTo>
                    <a:pt x="142367" y="1111973"/>
                  </a:lnTo>
                  <a:lnTo>
                    <a:pt x="170535" y="1144981"/>
                  </a:lnTo>
                  <a:lnTo>
                    <a:pt x="200901" y="1176667"/>
                  </a:lnTo>
                  <a:lnTo>
                    <a:pt x="233362" y="1206957"/>
                  </a:lnTo>
                  <a:lnTo>
                    <a:pt x="267843" y="1235773"/>
                  </a:lnTo>
                  <a:lnTo>
                    <a:pt x="304253" y="1263078"/>
                  </a:lnTo>
                  <a:lnTo>
                    <a:pt x="342506" y="1288770"/>
                  </a:lnTo>
                  <a:lnTo>
                    <a:pt x="382524" y="1312799"/>
                  </a:lnTo>
                  <a:lnTo>
                    <a:pt x="424218" y="1335100"/>
                  </a:lnTo>
                  <a:lnTo>
                    <a:pt x="467499" y="1355598"/>
                  </a:lnTo>
                  <a:lnTo>
                    <a:pt x="512292" y="1374228"/>
                  </a:lnTo>
                  <a:lnTo>
                    <a:pt x="558495" y="1390916"/>
                  </a:lnTo>
                  <a:lnTo>
                    <a:pt x="606031" y="1405597"/>
                  </a:lnTo>
                  <a:lnTo>
                    <a:pt x="654812" y="1418221"/>
                  </a:lnTo>
                  <a:lnTo>
                    <a:pt x="704748" y="1428686"/>
                  </a:lnTo>
                  <a:lnTo>
                    <a:pt x="755764" y="1436954"/>
                  </a:lnTo>
                  <a:lnTo>
                    <a:pt x="807770" y="1442935"/>
                  </a:lnTo>
                  <a:lnTo>
                    <a:pt x="860666" y="1446580"/>
                  </a:lnTo>
                  <a:lnTo>
                    <a:pt x="914400" y="1447800"/>
                  </a:lnTo>
                  <a:lnTo>
                    <a:pt x="968121" y="1446580"/>
                  </a:lnTo>
                  <a:lnTo>
                    <a:pt x="1021016" y="1442935"/>
                  </a:lnTo>
                  <a:lnTo>
                    <a:pt x="1073023" y="1436954"/>
                  </a:lnTo>
                  <a:lnTo>
                    <a:pt x="1124038" y="1428686"/>
                  </a:lnTo>
                  <a:lnTo>
                    <a:pt x="1173975" y="1418221"/>
                  </a:lnTo>
                  <a:lnTo>
                    <a:pt x="1222756" y="1405597"/>
                  </a:lnTo>
                  <a:lnTo>
                    <a:pt x="1270292" y="1390916"/>
                  </a:lnTo>
                  <a:lnTo>
                    <a:pt x="1316494" y="1374228"/>
                  </a:lnTo>
                  <a:lnTo>
                    <a:pt x="1361287" y="1355598"/>
                  </a:lnTo>
                  <a:lnTo>
                    <a:pt x="1404569" y="1335100"/>
                  </a:lnTo>
                  <a:lnTo>
                    <a:pt x="1446263" y="1312799"/>
                  </a:lnTo>
                  <a:lnTo>
                    <a:pt x="1486281" y="1288770"/>
                  </a:lnTo>
                  <a:lnTo>
                    <a:pt x="1524533" y="1263078"/>
                  </a:lnTo>
                  <a:lnTo>
                    <a:pt x="1560957" y="1235773"/>
                  </a:lnTo>
                  <a:lnTo>
                    <a:pt x="1595424" y="1206957"/>
                  </a:lnTo>
                  <a:lnTo>
                    <a:pt x="1600187" y="1202512"/>
                  </a:lnTo>
                  <a:lnTo>
                    <a:pt x="1604962" y="1206957"/>
                  </a:lnTo>
                  <a:lnTo>
                    <a:pt x="1639443" y="1235773"/>
                  </a:lnTo>
                  <a:lnTo>
                    <a:pt x="1675853" y="1263078"/>
                  </a:lnTo>
                  <a:lnTo>
                    <a:pt x="1714106" y="1288770"/>
                  </a:lnTo>
                  <a:lnTo>
                    <a:pt x="1754124" y="1312799"/>
                  </a:lnTo>
                  <a:lnTo>
                    <a:pt x="1795818" y="1335100"/>
                  </a:lnTo>
                  <a:lnTo>
                    <a:pt x="1839099" y="1355598"/>
                  </a:lnTo>
                  <a:lnTo>
                    <a:pt x="1883892" y="1374228"/>
                  </a:lnTo>
                  <a:lnTo>
                    <a:pt x="1930095" y="1390916"/>
                  </a:lnTo>
                  <a:lnTo>
                    <a:pt x="1977631" y="1405597"/>
                  </a:lnTo>
                  <a:lnTo>
                    <a:pt x="2026412" y="1418221"/>
                  </a:lnTo>
                  <a:lnTo>
                    <a:pt x="2076348" y="1428686"/>
                  </a:lnTo>
                  <a:lnTo>
                    <a:pt x="2127364" y="1436954"/>
                  </a:lnTo>
                  <a:lnTo>
                    <a:pt x="2179370" y="1442935"/>
                  </a:lnTo>
                  <a:lnTo>
                    <a:pt x="2232266" y="1446580"/>
                  </a:lnTo>
                  <a:lnTo>
                    <a:pt x="2286000" y="1447800"/>
                  </a:lnTo>
                  <a:lnTo>
                    <a:pt x="2339721" y="1446580"/>
                  </a:lnTo>
                  <a:lnTo>
                    <a:pt x="2392616" y="1442935"/>
                  </a:lnTo>
                  <a:lnTo>
                    <a:pt x="2444623" y="1436954"/>
                  </a:lnTo>
                  <a:lnTo>
                    <a:pt x="2495639" y="1428686"/>
                  </a:lnTo>
                  <a:lnTo>
                    <a:pt x="2545575" y="1418221"/>
                  </a:lnTo>
                  <a:lnTo>
                    <a:pt x="2594356" y="1405597"/>
                  </a:lnTo>
                  <a:lnTo>
                    <a:pt x="2641892" y="1390916"/>
                  </a:lnTo>
                  <a:lnTo>
                    <a:pt x="2688094" y="1374228"/>
                  </a:lnTo>
                  <a:lnTo>
                    <a:pt x="2732887" y="1355598"/>
                  </a:lnTo>
                  <a:lnTo>
                    <a:pt x="2776169" y="1335100"/>
                  </a:lnTo>
                  <a:lnTo>
                    <a:pt x="2817863" y="1312799"/>
                  </a:lnTo>
                  <a:lnTo>
                    <a:pt x="2857881" y="1288770"/>
                  </a:lnTo>
                  <a:lnTo>
                    <a:pt x="2896133" y="1263078"/>
                  </a:lnTo>
                  <a:lnTo>
                    <a:pt x="2932557" y="1235773"/>
                  </a:lnTo>
                  <a:lnTo>
                    <a:pt x="2967024" y="1206957"/>
                  </a:lnTo>
                  <a:lnTo>
                    <a:pt x="2999486" y="1176667"/>
                  </a:lnTo>
                  <a:lnTo>
                    <a:pt x="3029851" y="1144981"/>
                  </a:lnTo>
                  <a:lnTo>
                    <a:pt x="3058020" y="1111973"/>
                  </a:lnTo>
                  <a:lnTo>
                    <a:pt x="3083915" y="1077709"/>
                  </a:lnTo>
                  <a:lnTo>
                    <a:pt x="3107448" y="1042263"/>
                  </a:lnTo>
                  <a:lnTo>
                    <a:pt x="3128530" y="1005674"/>
                  </a:lnTo>
                  <a:lnTo>
                    <a:pt x="3147085" y="968044"/>
                  </a:lnTo>
                  <a:lnTo>
                    <a:pt x="3163011" y="929424"/>
                  </a:lnTo>
                  <a:lnTo>
                    <a:pt x="3176244" y="889889"/>
                  </a:lnTo>
                  <a:lnTo>
                    <a:pt x="3186684" y="849503"/>
                  </a:lnTo>
                  <a:lnTo>
                    <a:pt x="3194240" y="808329"/>
                  </a:lnTo>
                  <a:lnTo>
                    <a:pt x="3198838" y="766445"/>
                  </a:lnTo>
                  <a:lnTo>
                    <a:pt x="3200400" y="723900"/>
                  </a:lnTo>
                  <a:close/>
                </a:path>
              </a:pathLst>
            </a:custGeom>
            <a:solidFill>
              <a:srgbClr val="C0C0C0"/>
            </a:solidFill>
          </p:spPr>
          <p:txBody>
            <a:bodyPr wrap="square" lIns="0" tIns="0" rIns="0" bIns="0" rtlCol="0"/>
            <a:lstStyle/>
            <a:p>
              <a:endParaRPr/>
            </a:p>
          </p:txBody>
        </p:sp>
        <p:sp>
          <p:nvSpPr>
            <p:cNvPr id="4" name="object 4"/>
            <p:cNvSpPr/>
            <p:nvPr/>
          </p:nvSpPr>
          <p:spPr>
            <a:xfrm>
              <a:off x="3433826" y="3662362"/>
              <a:ext cx="5257800" cy="2895600"/>
            </a:xfrm>
            <a:custGeom>
              <a:avLst/>
              <a:gdLst/>
              <a:ahLst/>
              <a:cxnLst/>
              <a:rect l="l" t="t" r="r" b="b"/>
              <a:pathLst>
                <a:path w="5257800" h="2895600">
                  <a:moveTo>
                    <a:pt x="0" y="2895600"/>
                  </a:moveTo>
                  <a:lnTo>
                    <a:pt x="5257800" y="2895600"/>
                  </a:lnTo>
                  <a:lnTo>
                    <a:pt x="5257800" y="0"/>
                  </a:lnTo>
                  <a:lnTo>
                    <a:pt x="0" y="0"/>
                  </a:lnTo>
                  <a:lnTo>
                    <a:pt x="0" y="2895600"/>
                  </a:lnTo>
                  <a:close/>
                </a:path>
              </a:pathLst>
            </a:custGeom>
            <a:ln w="25400">
              <a:solidFill>
                <a:srgbClr val="000000"/>
              </a:solidFill>
            </a:ln>
          </p:spPr>
          <p:txBody>
            <a:bodyPr wrap="square" lIns="0" tIns="0" rIns="0" bIns="0" rtlCol="0"/>
            <a:lstStyle/>
            <a:p>
              <a:endParaRPr/>
            </a:p>
          </p:txBody>
        </p:sp>
        <p:sp>
          <p:nvSpPr>
            <p:cNvPr id="5" name="object 5"/>
            <p:cNvSpPr/>
            <p:nvPr/>
          </p:nvSpPr>
          <p:spPr>
            <a:xfrm>
              <a:off x="4272026" y="4348226"/>
              <a:ext cx="3200400" cy="1447800"/>
            </a:xfrm>
            <a:custGeom>
              <a:avLst/>
              <a:gdLst/>
              <a:ahLst/>
              <a:cxnLst/>
              <a:rect l="l" t="t" r="r" b="b"/>
              <a:pathLst>
                <a:path w="3200400" h="1447800">
                  <a:moveTo>
                    <a:pt x="0" y="723900"/>
                  </a:moveTo>
                  <a:lnTo>
                    <a:pt x="1551" y="681353"/>
                  </a:lnTo>
                  <a:lnTo>
                    <a:pt x="6150" y="639455"/>
                  </a:lnTo>
                  <a:lnTo>
                    <a:pt x="13710" y="598273"/>
                  </a:lnTo>
                  <a:lnTo>
                    <a:pt x="24146" y="557877"/>
                  </a:lnTo>
                  <a:lnTo>
                    <a:pt x="37371" y="518333"/>
                  </a:lnTo>
                  <a:lnTo>
                    <a:pt x="53300" y="479709"/>
                  </a:lnTo>
                  <a:lnTo>
                    <a:pt x="71848" y="442073"/>
                  </a:lnTo>
                  <a:lnTo>
                    <a:pt x="92928" y="405492"/>
                  </a:lnTo>
                  <a:lnTo>
                    <a:pt x="116455" y="370036"/>
                  </a:lnTo>
                  <a:lnTo>
                    <a:pt x="142343" y="335770"/>
                  </a:lnTo>
                  <a:lnTo>
                    <a:pt x="170507" y="302764"/>
                  </a:lnTo>
                  <a:lnTo>
                    <a:pt x="200861" y="271085"/>
                  </a:lnTo>
                  <a:lnTo>
                    <a:pt x="233319" y="240800"/>
                  </a:lnTo>
                  <a:lnTo>
                    <a:pt x="267795" y="211978"/>
                  </a:lnTo>
                  <a:lnTo>
                    <a:pt x="304204" y="184687"/>
                  </a:lnTo>
                  <a:lnTo>
                    <a:pt x="342460" y="158993"/>
                  </a:lnTo>
                  <a:lnTo>
                    <a:pt x="382477" y="134965"/>
                  </a:lnTo>
                  <a:lnTo>
                    <a:pt x="424170" y="112672"/>
                  </a:lnTo>
                  <a:lnTo>
                    <a:pt x="467452" y="92179"/>
                  </a:lnTo>
                  <a:lnTo>
                    <a:pt x="512239" y="73556"/>
                  </a:lnTo>
                  <a:lnTo>
                    <a:pt x="558444" y="56870"/>
                  </a:lnTo>
                  <a:lnTo>
                    <a:pt x="605982" y="42188"/>
                  </a:lnTo>
                  <a:lnTo>
                    <a:pt x="654767" y="29580"/>
                  </a:lnTo>
                  <a:lnTo>
                    <a:pt x="704714" y="19112"/>
                  </a:lnTo>
                  <a:lnTo>
                    <a:pt x="755736" y="10852"/>
                  </a:lnTo>
                  <a:lnTo>
                    <a:pt x="807748" y="4868"/>
                  </a:lnTo>
                  <a:lnTo>
                    <a:pt x="860665" y="1228"/>
                  </a:lnTo>
                  <a:lnTo>
                    <a:pt x="914400" y="0"/>
                  </a:lnTo>
                  <a:lnTo>
                    <a:pt x="968122" y="1228"/>
                  </a:lnTo>
                  <a:lnTo>
                    <a:pt x="1021027" y="4868"/>
                  </a:lnTo>
                  <a:lnTo>
                    <a:pt x="1073030" y="10852"/>
                  </a:lnTo>
                  <a:lnTo>
                    <a:pt x="1124045" y="19112"/>
                  </a:lnTo>
                  <a:lnTo>
                    <a:pt x="1173986" y="29580"/>
                  </a:lnTo>
                  <a:lnTo>
                    <a:pt x="1222766" y="42188"/>
                  </a:lnTo>
                  <a:lnTo>
                    <a:pt x="1270301" y="56870"/>
                  </a:lnTo>
                  <a:lnTo>
                    <a:pt x="1316504" y="73556"/>
                  </a:lnTo>
                  <a:lnTo>
                    <a:pt x="1361290" y="92179"/>
                  </a:lnTo>
                  <a:lnTo>
                    <a:pt x="1404573" y="112672"/>
                  </a:lnTo>
                  <a:lnTo>
                    <a:pt x="1446267" y="134965"/>
                  </a:lnTo>
                  <a:lnTo>
                    <a:pt x="1486286" y="158993"/>
                  </a:lnTo>
                  <a:lnTo>
                    <a:pt x="1524544" y="184687"/>
                  </a:lnTo>
                  <a:lnTo>
                    <a:pt x="1560957" y="211978"/>
                  </a:lnTo>
                  <a:lnTo>
                    <a:pt x="1595436" y="240800"/>
                  </a:lnTo>
                  <a:lnTo>
                    <a:pt x="1627898" y="271085"/>
                  </a:lnTo>
                  <a:lnTo>
                    <a:pt x="1658256" y="302764"/>
                  </a:lnTo>
                  <a:lnTo>
                    <a:pt x="1686424" y="335770"/>
                  </a:lnTo>
                  <a:lnTo>
                    <a:pt x="1712317" y="370036"/>
                  </a:lnTo>
                  <a:lnTo>
                    <a:pt x="1735849" y="405492"/>
                  </a:lnTo>
                  <a:lnTo>
                    <a:pt x="1756933" y="442073"/>
                  </a:lnTo>
                  <a:lnTo>
                    <a:pt x="1775485" y="479709"/>
                  </a:lnTo>
                  <a:lnTo>
                    <a:pt x="1791418" y="518333"/>
                  </a:lnTo>
                  <a:lnTo>
                    <a:pt x="1804647" y="557877"/>
                  </a:lnTo>
                  <a:lnTo>
                    <a:pt x="1815085" y="598273"/>
                  </a:lnTo>
                  <a:lnTo>
                    <a:pt x="1822647" y="639455"/>
                  </a:lnTo>
                  <a:lnTo>
                    <a:pt x="1827247" y="681353"/>
                  </a:lnTo>
                  <a:lnTo>
                    <a:pt x="1828800" y="723900"/>
                  </a:lnTo>
                  <a:lnTo>
                    <a:pt x="1827247" y="766434"/>
                  </a:lnTo>
                  <a:lnTo>
                    <a:pt x="1822647" y="808320"/>
                  </a:lnTo>
                  <a:lnTo>
                    <a:pt x="1815085" y="849491"/>
                  </a:lnTo>
                  <a:lnTo>
                    <a:pt x="1804647" y="889879"/>
                  </a:lnTo>
                  <a:lnTo>
                    <a:pt x="1791418" y="929415"/>
                  </a:lnTo>
                  <a:lnTo>
                    <a:pt x="1775485" y="968032"/>
                  </a:lnTo>
                  <a:lnTo>
                    <a:pt x="1756933" y="1005663"/>
                  </a:lnTo>
                  <a:lnTo>
                    <a:pt x="1735849" y="1042239"/>
                  </a:lnTo>
                  <a:lnTo>
                    <a:pt x="1712317" y="1077691"/>
                  </a:lnTo>
                  <a:lnTo>
                    <a:pt x="1686424" y="1111954"/>
                  </a:lnTo>
                  <a:lnTo>
                    <a:pt x="1658256" y="1144958"/>
                  </a:lnTo>
                  <a:lnTo>
                    <a:pt x="1627898" y="1176636"/>
                  </a:lnTo>
                  <a:lnTo>
                    <a:pt x="1595436" y="1206920"/>
                  </a:lnTo>
                  <a:lnTo>
                    <a:pt x="1560957" y="1235741"/>
                  </a:lnTo>
                  <a:lnTo>
                    <a:pt x="1524544" y="1263033"/>
                  </a:lnTo>
                  <a:lnTo>
                    <a:pt x="1486286" y="1288727"/>
                  </a:lnTo>
                  <a:lnTo>
                    <a:pt x="1446267" y="1312756"/>
                  </a:lnTo>
                  <a:lnTo>
                    <a:pt x="1404573" y="1335051"/>
                  </a:lnTo>
                  <a:lnTo>
                    <a:pt x="1361290" y="1355545"/>
                  </a:lnTo>
                  <a:lnTo>
                    <a:pt x="1316504" y="1374170"/>
                  </a:lnTo>
                  <a:lnTo>
                    <a:pt x="1270301" y="1390858"/>
                  </a:lnTo>
                  <a:lnTo>
                    <a:pt x="1222766" y="1405541"/>
                  </a:lnTo>
                  <a:lnTo>
                    <a:pt x="1173986" y="1418151"/>
                  </a:lnTo>
                  <a:lnTo>
                    <a:pt x="1124045" y="1428621"/>
                  </a:lnTo>
                  <a:lnTo>
                    <a:pt x="1073030" y="1436882"/>
                  </a:lnTo>
                  <a:lnTo>
                    <a:pt x="1021027" y="1442867"/>
                  </a:lnTo>
                  <a:lnTo>
                    <a:pt x="968122" y="1446507"/>
                  </a:lnTo>
                  <a:lnTo>
                    <a:pt x="914400" y="1447736"/>
                  </a:lnTo>
                  <a:lnTo>
                    <a:pt x="860665" y="1446507"/>
                  </a:lnTo>
                  <a:lnTo>
                    <a:pt x="807748" y="1442867"/>
                  </a:lnTo>
                  <a:lnTo>
                    <a:pt x="755736" y="1436882"/>
                  </a:lnTo>
                  <a:lnTo>
                    <a:pt x="704714" y="1428621"/>
                  </a:lnTo>
                  <a:lnTo>
                    <a:pt x="654767" y="1418151"/>
                  </a:lnTo>
                  <a:lnTo>
                    <a:pt x="605982" y="1405541"/>
                  </a:lnTo>
                  <a:lnTo>
                    <a:pt x="558444" y="1390858"/>
                  </a:lnTo>
                  <a:lnTo>
                    <a:pt x="512239" y="1374170"/>
                  </a:lnTo>
                  <a:lnTo>
                    <a:pt x="467452" y="1355545"/>
                  </a:lnTo>
                  <a:lnTo>
                    <a:pt x="424170" y="1335051"/>
                  </a:lnTo>
                  <a:lnTo>
                    <a:pt x="382477" y="1312756"/>
                  </a:lnTo>
                  <a:lnTo>
                    <a:pt x="342460" y="1288727"/>
                  </a:lnTo>
                  <a:lnTo>
                    <a:pt x="304204" y="1263033"/>
                  </a:lnTo>
                  <a:lnTo>
                    <a:pt x="267795" y="1235741"/>
                  </a:lnTo>
                  <a:lnTo>
                    <a:pt x="233319" y="1206920"/>
                  </a:lnTo>
                  <a:lnTo>
                    <a:pt x="200861" y="1176636"/>
                  </a:lnTo>
                  <a:lnTo>
                    <a:pt x="170507" y="1144958"/>
                  </a:lnTo>
                  <a:lnTo>
                    <a:pt x="142343" y="1111954"/>
                  </a:lnTo>
                  <a:lnTo>
                    <a:pt x="116455" y="1077691"/>
                  </a:lnTo>
                  <a:lnTo>
                    <a:pt x="92928" y="1042239"/>
                  </a:lnTo>
                  <a:lnTo>
                    <a:pt x="71848" y="1005663"/>
                  </a:lnTo>
                  <a:lnTo>
                    <a:pt x="53300" y="968032"/>
                  </a:lnTo>
                  <a:lnTo>
                    <a:pt x="37371" y="929415"/>
                  </a:lnTo>
                  <a:lnTo>
                    <a:pt x="24146" y="889879"/>
                  </a:lnTo>
                  <a:lnTo>
                    <a:pt x="13710" y="849491"/>
                  </a:lnTo>
                  <a:lnTo>
                    <a:pt x="6150" y="808320"/>
                  </a:lnTo>
                  <a:lnTo>
                    <a:pt x="1551" y="766434"/>
                  </a:lnTo>
                  <a:lnTo>
                    <a:pt x="0" y="723900"/>
                  </a:lnTo>
                  <a:close/>
                </a:path>
                <a:path w="3200400" h="1447800">
                  <a:moveTo>
                    <a:pt x="1371600" y="723900"/>
                  </a:moveTo>
                  <a:lnTo>
                    <a:pt x="1373151" y="681353"/>
                  </a:lnTo>
                  <a:lnTo>
                    <a:pt x="1377750" y="639455"/>
                  </a:lnTo>
                  <a:lnTo>
                    <a:pt x="1385310" y="598273"/>
                  </a:lnTo>
                  <a:lnTo>
                    <a:pt x="1395746" y="557877"/>
                  </a:lnTo>
                  <a:lnTo>
                    <a:pt x="1408971" y="518333"/>
                  </a:lnTo>
                  <a:lnTo>
                    <a:pt x="1424900" y="479709"/>
                  </a:lnTo>
                  <a:lnTo>
                    <a:pt x="1443448" y="442073"/>
                  </a:lnTo>
                  <a:lnTo>
                    <a:pt x="1464528" y="405492"/>
                  </a:lnTo>
                  <a:lnTo>
                    <a:pt x="1488055" y="370036"/>
                  </a:lnTo>
                  <a:lnTo>
                    <a:pt x="1513943" y="335770"/>
                  </a:lnTo>
                  <a:lnTo>
                    <a:pt x="1542107" y="302764"/>
                  </a:lnTo>
                  <a:lnTo>
                    <a:pt x="1572461" y="271085"/>
                  </a:lnTo>
                  <a:lnTo>
                    <a:pt x="1604919" y="240800"/>
                  </a:lnTo>
                  <a:lnTo>
                    <a:pt x="1639395" y="211978"/>
                  </a:lnTo>
                  <a:lnTo>
                    <a:pt x="1675804" y="184687"/>
                  </a:lnTo>
                  <a:lnTo>
                    <a:pt x="1714060" y="158993"/>
                  </a:lnTo>
                  <a:lnTo>
                    <a:pt x="1754077" y="134965"/>
                  </a:lnTo>
                  <a:lnTo>
                    <a:pt x="1795770" y="112672"/>
                  </a:lnTo>
                  <a:lnTo>
                    <a:pt x="1839052" y="92179"/>
                  </a:lnTo>
                  <a:lnTo>
                    <a:pt x="1883839" y="73556"/>
                  </a:lnTo>
                  <a:lnTo>
                    <a:pt x="1930044" y="56870"/>
                  </a:lnTo>
                  <a:lnTo>
                    <a:pt x="1977582" y="42188"/>
                  </a:lnTo>
                  <a:lnTo>
                    <a:pt x="2026367" y="29580"/>
                  </a:lnTo>
                  <a:lnTo>
                    <a:pt x="2076314" y="19112"/>
                  </a:lnTo>
                  <a:lnTo>
                    <a:pt x="2127336" y="10852"/>
                  </a:lnTo>
                  <a:lnTo>
                    <a:pt x="2179348" y="4868"/>
                  </a:lnTo>
                  <a:lnTo>
                    <a:pt x="2232265" y="1228"/>
                  </a:lnTo>
                  <a:lnTo>
                    <a:pt x="2286000" y="0"/>
                  </a:lnTo>
                  <a:lnTo>
                    <a:pt x="2339722" y="1228"/>
                  </a:lnTo>
                  <a:lnTo>
                    <a:pt x="2392627" y="4868"/>
                  </a:lnTo>
                  <a:lnTo>
                    <a:pt x="2444630" y="10852"/>
                  </a:lnTo>
                  <a:lnTo>
                    <a:pt x="2495645" y="19112"/>
                  </a:lnTo>
                  <a:lnTo>
                    <a:pt x="2545586" y="29580"/>
                  </a:lnTo>
                  <a:lnTo>
                    <a:pt x="2594366" y="42188"/>
                  </a:lnTo>
                  <a:lnTo>
                    <a:pt x="2641901" y="56870"/>
                  </a:lnTo>
                  <a:lnTo>
                    <a:pt x="2688104" y="73556"/>
                  </a:lnTo>
                  <a:lnTo>
                    <a:pt x="2732890" y="92179"/>
                  </a:lnTo>
                  <a:lnTo>
                    <a:pt x="2776173" y="112672"/>
                  </a:lnTo>
                  <a:lnTo>
                    <a:pt x="2817867" y="134965"/>
                  </a:lnTo>
                  <a:lnTo>
                    <a:pt x="2857886" y="158993"/>
                  </a:lnTo>
                  <a:lnTo>
                    <a:pt x="2896144" y="184687"/>
                  </a:lnTo>
                  <a:lnTo>
                    <a:pt x="2932557" y="211978"/>
                  </a:lnTo>
                  <a:lnTo>
                    <a:pt x="2967036" y="240800"/>
                  </a:lnTo>
                  <a:lnTo>
                    <a:pt x="2999498" y="271085"/>
                  </a:lnTo>
                  <a:lnTo>
                    <a:pt x="3029856" y="302764"/>
                  </a:lnTo>
                  <a:lnTo>
                    <a:pt x="3058024" y="335770"/>
                  </a:lnTo>
                  <a:lnTo>
                    <a:pt x="3083917" y="370036"/>
                  </a:lnTo>
                  <a:lnTo>
                    <a:pt x="3107449" y="405492"/>
                  </a:lnTo>
                  <a:lnTo>
                    <a:pt x="3128533" y="442073"/>
                  </a:lnTo>
                  <a:lnTo>
                    <a:pt x="3147085" y="479709"/>
                  </a:lnTo>
                  <a:lnTo>
                    <a:pt x="3163018" y="518333"/>
                  </a:lnTo>
                  <a:lnTo>
                    <a:pt x="3176247" y="557877"/>
                  </a:lnTo>
                  <a:lnTo>
                    <a:pt x="3186685" y="598273"/>
                  </a:lnTo>
                  <a:lnTo>
                    <a:pt x="3194247" y="639455"/>
                  </a:lnTo>
                  <a:lnTo>
                    <a:pt x="3198847" y="681353"/>
                  </a:lnTo>
                  <a:lnTo>
                    <a:pt x="3200400" y="723900"/>
                  </a:lnTo>
                  <a:lnTo>
                    <a:pt x="3198847" y="766434"/>
                  </a:lnTo>
                  <a:lnTo>
                    <a:pt x="3194247" y="808320"/>
                  </a:lnTo>
                  <a:lnTo>
                    <a:pt x="3186685" y="849491"/>
                  </a:lnTo>
                  <a:lnTo>
                    <a:pt x="3176247" y="889879"/>
                  </a:lnTo>
                  <a:lnTo>
                    <a:pt x="3163018" y="929415"/>
                  </a:lnTo>
                  <a:lnTo>
                    <a:pt x="3147085" y="968032"/>
                  </a:lnTo>
                  <a:lnTo>
                    <a:pt x="3128533" y="1005663"/>
                  </a:lnTo>
                  <a:lnTo>
                    <a:pt x="3107449" y="1042239"/>
                  </a:lnTo>
                  <a:lnTo>
                    <a:pt x="3083917" y="1077691"/>
                  </a:lnTo>
                  <a:lnTo>
                    <a:pt x="3058024" y="1111954"/>
                  </a:lnTo>
                  <a:lnTo>
                    <a:pt x="3029856" y="1144958"/>
                  </a:lnTo>
                  <a:lnTo>
                    <a:pt x="2999498" y="1176636"/>
                  </a:lnTo>
                  <a:lnTo>
                    <a:pt x="2967036" y="1206920"/>
                  </a:lnTo>
                  <a:lnTo>
                    <a:pt x="2932556" y="1235741"/>
                  </a:lnTo>
                  <a:lnTo>
                    <a:pt x="2896144" y="1263033"/>
                  </a:lnTo>
                  <a:lnTo>
                    <a:pt x="2857886" y="1288727"/>
                  </a:lnTo>
                  <a:lnTo>
                    <a:pt x="2817867" y="1312756"/>
                  </a:lnTo>
                  <a:lnTo>
                    <a:pt x="2776173" y="1335051"/>
                  </a:lnTo>
                  <a:lnTo>
                    <a:pt x="2732890" y="1355545"/>
                  </a:lnTo>
                  <a:lnTo>
                    <a:pt x="2688104" y="1374170"/>
                  </a:lnTo>
                  <a:lnTo>
                    <a:pt x="2641901" y="1390858"/>
                  </a:lnTo>
                  <a:lnTo>
                    <a:pt x="2594366" y="1405541"/>
                  </a:lnTo>
                  <a:lnTo>
                    <a:pt x="2545586" y="1418151"/>
                  </a:lnTo>
                  <a:lnTo>
                    <a:pt x="2495645" y="1428621"/>
                  </a:lnTo>
                  <a:lnTo>
                    <a:pt x="2444630" y="1436882"/>
                  </a:lnTo>
                  <a:lnTo>
                    <a:pt x="2392627" y="1442867"/>
                  </a:lnTo>
                  <a:lnTo>
                    <a:pt x="2339722" y="1446507"/>
                  </a:lnTo>
                  <a:lnTo>
                    <a:pt x="2286000" y="1447736"/>
                  </a:lnTo>
                  <a:lnTo>
                    <a:pt x="2232265" y="1446507"/>
                  </a:lnTo>
                  <a:lnTo>
                    <a:pt x="2179348" y="1442867"/>
                  </a:lnTo>
                  <a:lnTo>
                    <a:pt x="2127336" y="1436882"/>
                  </a:lnTo>
                  <a:lnTo>
                    <a:pt x="2076314" y="1428621"/>
                  </a:lnTo>
                  <a:lnTo>
                    <a:pt x="2026367" y="1418151"/>
                  </a:lnTo>
                  <a:lnTo>
                    <a:pt x="1977582" y="1405541"/>
                  </a:lnTo>
                  <a:lnTo>
                    <a:pt x="1930044" y="1390858"/>
                  </a:lnTo>
                  <a:lnTo>
                    <a:pt x="1883839" y="1374170"/>
                  </a:lnTo>
                  <a:lnTo>
                    <a:pt x="1839052" y="1355545"/>
                  </a:lnTo>
                  <a:lnTo>
                    <a:pt x="1795770" y="1335051"/>
                  </a:lnTo>
                  <a:lnTo>
                    <a:pt x="1754077" y="1312756"/>
                  </a:lnTo>
                  <a:lnTo>
                    <a:pt x="1714060" y="1288727"/>
                  </a:lnTo>
                  <a:lnTo>
                    <a:pt x="1675804" y="1263033"/>
                  </a:lnTo>
                  <a:lnTo>
                    <a:pt x="1639395" y="1235741"/>
                  </a:lnTo>
                  <a:lnTo>
                    <a:pt x="1604919" y="1206920"/>
                  </a:lnTo>
                  <a:lnTo>
                    <a:pt x="1572461" y="1176636"/>
                  </a:lnTo>
                  <a:lnTo>
                    <a:pt x="1542107" y="1144958"/>
                  </a:lnTo>
                  <a:lnTo>
                    <a:pt x="1513943" y="1111954"/>
                  </a:lnTo>
                  <a:lnTo>
                    <a:pt x="1488055" y="1077691"/>
                  </a:lnTo>
                  <a:lnTo>
                    <a:pt x="1464528" y="1042239"/>
                  </a:lnTo>
                  <a:lnTo>
                    <a:pt x="1443448" y="1005663"/>
                  </a:lnTo>
                  <a:lnTo>
                    <a:pt x="1424900" y="968032"/>
                  </a:lnTo>
                  <a:lnTo>
                    <a:pt x="1408971" y="929415"/>
                  </a:lnTo>
                  <a:lnTo>
                    <a:pt x="1395746" y="889879"/>
                  </a:lnTo>
                  <a:lnTo>
                    <a:pt x="1385310" y="849491"/>
                  </a:lnTo>
                  <a:lnTo>
                    <a:pt x="1377750" y="808320"/>
                  </a:lnTo>
                  <a:lnTo>
                    <a:pt x="1373151" y="766434"/>
                  </a:lnTo>
                  <a:lnTo>
                    <a:pt x="1371600" y="723900"/>
                  </a:lnTo>
                  <a:close/>
                </a:path>
              </a:pathLst>
            </a:custGeom>
            <a:ln w="25400">
              <a:solidFill>
                <a:srgbClr val="000000"/>
              </a:solidFill>
            </a:ln>
          </p:spPr>
          <p:txBody>
            <a:bodyPr wrap="square" lIns="0" tIns="0" rIns="0" bIns="0" rtlCol="0"/>
            <a:lstStyle/>
            <a:p>
              <a:endParaRPr/>
            </a:p>
          </p:txBody>
        </p:sp>
      </p:grpSp>
      <p:sp>
        <p:nvSpPr>
          <p:cNvPr id="6" name="object 6"/>
          <p:cNvSpPr txBox="1"/>
          <p:nvPr/>
        </p:nvSpPr>
        <p:spPr>
          <a:xfrm>
            <a:off x="1985391" y="878522"/>
            <a:ext cx="910590" cy="448945"/>
          </a:xfrm>
          <a:prstGeom prst="rect">
            <a:avLst/>
          </a:prstGeom>
        </p:spPr>
        <p:txBody>
          <a:bodyPr vert="horz" wrap="square" lIns="0" tIns="15875" rIns="0" bIns="0" rtlCol="0">
            <a:spAutoFit/>
          </a:bodyPr>
          <a:lstStyle/>
          <a:p>
            <a:pPr marL="12700">
              <a:lnSpc>
                <a:spcPct val="100000"/>
              </a:lnSpc>
              <a:spcBef>
                <a:spcPts val="125"/>
              </a:spcBef>
            </a:pPr>
            <a:r>
              <a:rPr sz="2750" b="1" dirty="0">
                <a:latin typeface="Calibri"/>
                <a:cs typeface="Calibri"/>
              </a:rPr>
              <a:t>U</a:t>
            </a:r>
            <a:r>
              <a:rPr sz="2750" b="1" spc="15" dirty="0">
                <a:latin typeface="Calibri"/>
                <a:cs typeface="Calibri"/>
              </a:rPr>
              <a:t>n</a:t>
            </a:r>
            <a:r>
              <a:rPr sz="2750" b="1" spc="10" dirty="0">
                <a:latin typeface="Calibri"/>
                <a:cs typeface="Calibri"/>
              </a:rPr>
              <a:t>ion</a:t>
            </a:r>
            <a:endParaRPr sz="2750">
              <a:latin typeface="Calibri"/>
              <a:cs typeface="Calibri"/>
            </a:endParaRPr>
          </a:p>
        </p:txBody>
      </p:sp>
      <p:sp>
        <p:nvSpPr>
          <p:cNvPr id="7" name="object 7"/>
          <p:cNvSpPr txBox="1">
            <a:spLocks noGrp="1"/>
          </p:cNvSpPr>
          <p:nvPr>
            <p:ph type="title"/>
          </p:nvPr>
        </p:nvSpPr>
        <p:spPr>
          <a:xfrm>
            <a:off x="2061591" y="1692655"/>
            <a:ext cx="7924800" cy="1014094"/>
          </a:xfrm>
          <a:prstGeom prst="rect">
            <a:avLst/>
          </a:prstGeom>
        </p:spPr>
        <p:txBody>
          <a:bodyPr vert="horz" wrap="square" lIns="0" tIns="16510" rIns="0" bIns="0" rtlCol="0">
            <a:spAutoFit/>
          </a:bodyPr>
          <a:lstStyle/>
          <a:p>
            <a:pPr marL="12700">
              <a:lnSpc>
                <a:spcPct val="100000"/>
              </a:lnSpc>
              <a:spcBef>
                <a:spcPts val="130"/>
              </a:spcBef>
              <a:tabLst>
                <a:tab pos="7075805" algn="l"/>
              </a:tabLst>
            </a:pPr>
            <a:r>
              <a:rPr sz="3200" spc="-25" dirty="0">
                <a:latin typeface="Times New Roman"/>
                <a:cs typeface="Times New Roman"/>
              </a:rPr>
              <a:t>Let</a:t>
            </a:r>
            <a:r>
              <a:rPr sz="3200" spc="30" dirty="0">
                <a:latin typeface="Times New Roman"/>
                <a:cs typeface="Times New Roman"/>
              </a:rPr>
              <a:t> </a:t>
            </a:r>
            <a:r>
              <a:rPr sz="3200" i="1" spc="15" dirty="0">
                <a:latin typeface="Times New Roman"/>
                <a:cs typeface="Times New Roman"/>
              </a:rPr>
              <a:t>A</a:t>
            </a:r>
            <a:r>
              <a:rPr sz="3200" i="1" spc="-65" dirty="0">
                <a:latin typeface="Times New Roman"/>
                <a:cs typeface="Times New Roman"/>
              </a:rPr>
              <a:t> </a:t>
            </a:r>
            <a:r>
              <a:rPr sz="3200" spc="-5" dirty="0">
                <a:latin typeface="Times New Roman"/>
                <a:cs typeface="Times New Roman"/>
              </a:rPr>
              <a:t>and</a:t>
            </a:r>
            <a:r>
              <a:rPr sz="3200" spc="65" dirty="0">
                <a:latin typeface="Times New Roman"/>
                <a:cs typeface="Times New Roman"/>
              </a:rPr>
              <a:t> </a:t>
            </a:r>
            <a:r>
              <a:rPr sz="3200" i="1" spc="15" dirty="0">
                <a:latin typeface="Times New Roman"/>
                <a:cs typeface="Times New Roman"/>
              </a:rPr>
              <a:t>B</a:t>
            </a:r>
            <a:r>
              <a:rPr sz="3200" i="1" spc="-65" dirty="0">
                <a:latin typeface="Times New Roman"/>
                <a:cs typeface="Times New Roman"/>
              </a:rPr>
              <a:t> </a:t>
            </a:r>
            <a:r>
              <a:rPr sz="3200" spc="30" dirty="0">
                <a:latin typeface="Times New Roman"/>
                <a:cs typeface="Times New Roman"/>
              </a:rPr>
              <a:t>be</a:t>
            </a:r>
            <a:r>
              <a:rPr sz="3200" spc="-60" dirty="0">
                <a:latin typeface="Times New Roman"/>
                <a:cs typeface="Times New Roman"/>
              </a:rPr>
              <a:t> </a:t>
            </a:r>
            <a:r>
              <a:rPr sz="3200" spc="-15" dirty="0">
                <a:latin typeface="Times New Roman"/>
                <a:cs typeface="Times New Roman"/>
              </a:rPr>
              <a:t>two</a:t>
            </a:r>
            <a:r>
              <a:rPr sz="3200" spc="65" dirty="0">
                <a:latin typeface="Times New Roman"/>
                <a:cs typeface="Times New Roman"/>
              </a:rPr>
              <a:t> </a:t>
            </a:r>
            <a:r>
              <a:rPr sz="3200" spc="-25" dirty="0">
                <a:latin typeface="Times New Roman"/>
                <a:cs typeface="Times New Roman"/>
              </a:rPr>
              <a:t>events,</a:t>
            </a:r>
            <a:r>
              <a:rPr sz="3200" spc="195" dirty="0">
                <a:latin typeface="Times New Roman"/>
                <a:cs typeface="Times New Roman"/>
              </a:rPr>
              <a:t> </a:t>
            </a:r>
            <a:r>
              <a:rPr sz="3200" spc="-20" dirty="0">
                <a:latin typeface="Times New Roman"/>
                <a:cs typeface="Times New Roman"/>
              </a:rPr>
              <a:t>then</a:t>
            </a:r>
            <a:r>
              <a:rPr sz="3200" spc="60" dirty="0">
                <a:latin typeface="Times New Roman"/>
                <a:cs typeface="Times New Roman"/>
              </a:rPr>
              <a:t> </a:t>
            </a:r>
            <a:r>
              <a:rPr sz="3200" spc="-5" dirty="0">
                <a:latin typeface="Times New Roman"/>
                <a:cs typeface="Times New Roman"/>
              </a:rPr>
              <a:t>the</a:t>
            </a:r>
            <a:r>
              <a:rPr sz="3200" spc="40" dirty="0">
                <a:latin typeface="Times New Roman"/>
                <a:cs typeface="Times New Roman"/>
              </a:rPr>
              <a:t> </a:t>
            </a:r>
            <a:r>
              <a:rPr sz="3200" b="1" spc="5" dirty="0">
                <a:latin typeface="Times New Roman"/>
                <a:cs typeface="Times New Roman"/>
              </a:rPr>
              <a:t>union	</a:t>
            </a:r>
            <a:r>
              <a:rPr sz="3200" spc="-10" dirty="0">
                <a:latin typeface="Times New Roman"/>
                <a:cs typeface="Times New Roman"/>
              </a:rPr>
              <a:t>of</a:t>
            </a:r>
            <a:r>
              <a:rPr sz="3200" spc="-40" dirty="0">
                <a:latin typeface="Times New Roman"/>
                <a:cs typeface="Times New Roman"/>
              </a:rPr>
              <a:t> </a:t>
            </a:r>
            <a:r>
              <a:rPr sz="3200" i="1" spc="15" dirty="0">
                <a:latin typeface="Times New Roman"/>
                <a:cs typeface="Times New Roman"/>
              </a:rPr>
              <a:t>A</a:t>
            </a:r>
            <a:endParaRPr sz="3200">
              <a:latin typeface="Times New Roman"/>
              <a:cs typeface="Times New Roman"/>
            </a:endParaRPr>
          </a:p>
          <a:p>
            <a:pPr marL="12700">
              <a:lnSpc>
                <a:spcPct val="100000"/>
              </a:lnSpc>
              <a:spcBef>
                <a:spcPts val="65"/>
              </a:spcBef>
            </a:pPr>
            <a:r>
              <a:rPr sz="3200" spc="-5" dirty="0">
                <a:latin typeface="Times New Roman"/>
                <a:cs typeface="Times New Roman"/>
              </a:rPr>
              <a:t>and</a:t>
            </a:r>
            <a:r>
              <a:rPr sz="3200" spc="-20" dirty="0">
                <a:latin typeface="Times New Roman"/>
                <a:cs typeface="Times New Roman"/>
              </a:rPr>
              <a:t> </a:t>
            </a:r>
            <a:r>
              <a:rPr sz="3200" i="1" spc="15" dirty="0">
                <a:latin typeface="Times New Roman"/>
                <a:cs typeface="Times New Roman"/>
              </a:rPr>
              <a:t>B</a:t>
            </a:r>
            <a:r>
              <a:rPr sz="3200" i="1" spc="5" dirty="0">
                <a:latin typeface="Times New Roman"/>
                <a:cs typeface="Times New Roman"/>
              </a:rPr>
              <a:t> </a:t>
            </a:r>
            <a:r>
              <a:rPr sz="3200" spc="5" dirty="0">
                <a:latin typeface="Times New Roman"/>
                <a:cs typeface="Times New Roman"/>
              </a:rPr>
              <a:t>is</a:t>
            </a:r>
            <a:r>
              <a:rPr sz="3200" spc="-35" dirty="0">
                <a:latin typeface="Times New Roman"/>
                <a:cs typeface="Times New Roman"/>
              </a:rPr>
              <a:t> </a:t>
            </a:r>
            <a:r>
              <a:rPr sz="3200" spc="-5" dirty="0">
                <a:latin typeface="Times New Roman"/>
                <a:cs typeface="Times New Roman"/>
              </a:rPr>
              <a:t>the</a:t>
            </a:r>
            <a:r>
              <a:rPr sz="3200" spc="10" dirty="0">
                <a:latin typeface="Times New Roman"/>
                <a:cs typeface="Times New Roman"/>
              </a:rPr>
              <a:t> </a:t>
            </a:r>
            <a:r>
              <a:rPr sz="3200" spc="-40" dirty="0">
                <a:latin typeface="Times New Roman"/>
                <a:cs typeface="Times New Roman"/>
              </a:rPr>
              <a:t>event</a:t>
            </a:r>
            <a:r>
              <a:rPr sz="3200" spc="175" dirty="0">
                <a:latin typeface="Times New Roman"/>
                <a:cs typeface="Times New Roman"/>
              </a:rPr>
              <a:t> </a:t>
            </a:r>
            <a:r>
              <a:rPr sz="3200" spc="-30" dirty="0">
                <a:latin typeface="Times New Roman"/>
                <a:cs typeface="Times New Roman"/>
              </a:rPr>
              <a:t>(denoted</a:t>
            </a:r>
            <a:r>
              <a:rPr sz="3200" spc="204" dirty="0">
                <a:latin typeface="Times New Roman"/>
                <a:cs typeface="Times New Roman"/>
              </a:rPr>
              <a:t> </a:t>
            </a:r>
            <a:r>
              <a:rPr sz="3200" spc="25" dirty="0">
                <a:latin typeface="Times New Roman"/>
                <a:cs typeface="Times New Roman"/>
              </a:rPr>
              <a:t>by</a:t>
            </a:r>
            <a:r>
              <a:rPr sz="3200" spc="-45" dirty="0">
                <a:latin typeface="Times New Roman"/>
                <a:cs typeface="Times New Roman"/>
              </a:rPr>
              <a:t> </a:t>
            </a:r>
            <a:r>
              <a:rPr sz="3200" i="1" dirty="0">
                <a:latin typeface="Times New Roman"/>
                <a:cs typeface="Times New Roman"/>
              </a:rPr>
              <a:t>A</a:t>
            </a:r>
            <a:r>
              <a:rPr sz="3200" dirty="0">
                <a:latin typeface="Symbol"/>
                <a:cs typeface="Symbol"/>
              </a:rPr>
              <a:t></a:t>
            </a:r>
            <a:r>
              <a:rPr sz="3200" i="1" dirty="0">
                <a:latin typeface="Times New Roman"/>
                <a:cs typeface="Times New Roman"/>
              </a:rPr>
              <a:t>B</a:t>
            </a:r>
            <a:r>
              <a:rPr sz="3200" dirty="0">
                <a:latin typeface="Times New Roman"/>
                <a:cs typeface="Times New Roman"/>
              </a:rPr>
              <a:t>)</a:t>
            </a:r>
            <a:r>
              <a:rPr sz="3200" spc="-5" dirty="0">
                <a:latin typeface="Times New Roman"/>
                <a:cs typeface="Times New Roman"/>
              </a:rPr>
              <a:t> </a:t>
            </a:r>
            <a:r>
              <a:rPr sz="3200" spc="-40" dirty="0">
                <a:latin typeface="Times New Roman"/>
                <a:cs typeface="Times New Roman"/>
              </a:rPr>
              <a:t>defined</a:t>
            </a:r>
            <a:r>
              <a:rPr sz="3200" spc="280" dirty="0">
                <a:latin typeface="Times New Roman"/>
                <a:cs typeface="Times New Roman"/>
              </a:rPr>
              <a:t> </a:t>
            </a:r>
            <a:r>
              <a:rPr sz="3200" spc="-45" dirty="0">
                <a:latin typeface="Times New Roman"/>
                <a:cs typeface="Times New Roman"/>
              </a:rPr>
              <a:t>by:</a:t>
            </a:r>
            <a:endParaRPr sz="3200">
              <a:latin typeface="Times New Roman"/>
              <a:cs typeface="Times New Roman"/>
            </a:endParaRPr>
          </a:p>
        </p:txBody>
      </p:sp>
      <p:sp>
        <p:nvSpPr>
          <p:cNvPr id="8" name="object 8"/>
          <p:cNvSpPr txBox="1"/>
          <p:nvPr/>
        </p:nvSpPr>
        <p:spPr>
          <a:xfrm>
            <a:off x="2214245" y="2913761"/>
            <a:ext cx="7428865" cy="1356995"/>
          </a:xfrm>
          <a:prstGeom prst="rect">
            <a:avLst/>
          </a:prstGeom>
        </p:spPr>
        <p:txBody>
          <a:bodyPr vert="horz" wrap="square" lIns="0" tIns="16510" rIns="0" bIns="0" rtlCol="0">
            <a:spAutoFit/>
          </a:bodyPr>
          <a:lstStyle/>
          <a:p>
            <a:pPr marL="12700">
              <a:lnSpc>
                <a:spcPct val="100000"/>
              </a:lnSpc>
              <a:spcBef>
                <a:spcPts val="130"/>
              </a:spcBef>
            </a:pPr>
            <a:r>
              <a:rPr sz="3200" i="1" spc="15" dirty="0">
                <a:latin typeface="Times New Roman"/>
                <a:cs typeface="Times New Roman"/>
              </a:rPr>
              <a:t>A</a:t>
            </a:r>
            <a:r>
              <a:rPr sz="3200" i="1" spc="-75" dirty="0">
                <a:latin typeface="Times New Roman"/>
                <a:cs typeface="Times New Roman"/>
              </a:rPr>
              <a:t> </a:t>
            </a:r>
            <a:r>
              <a:rPr sz="3200" spc="20" dirty="0">
                <a:latin typeface="Symbol"/>
                <a:cs typeface="Symbol"/>
              </a:rPr>
              <a:t></a:t>
            </a:r>
            <a:r>
              <a:rPr sz="3200" spc="-55" dirty="0">
                <a:latin typeface="Times New Roman"/>
                <a:cs typeface="Times New Roman"/>
              </a:rPr>
              <a:t> </a:t>
            </a:r>
            <a:r>
              <a:rPr sz="3200" i="1" spc="15" dirty="0">
                <a:latin typeface="Times New Roman"/>
                <a:cs typeface="Times New Roman"/>
              </a:rPr>
              <a:t>B</a:t>
            </a:r>
            <a:r>
              <a:rPr sz="3200" i="1" dirty="0">
                <a:latin typeface="Times New Roman"/>
                <a:cs typeface="Times New Roman"/>
              </a:rPr>
              <a:t> </a:t>
            </a:r>
            <a:r>
              <a:rPr sz="3200" spc="15" dirty="0">
                <a:latin typeface="Times New Roman"/>
                <a:cs typeface="Times New Roman"/>
              </a:rPr>
              <a:t>=</a:t>
            </a:r>
            <a:r>
              <a:rPr sz="3200" dirty="0">
                <a:latin typeface="Times New Roman"/>
                <a:cs typeface="Times New Roman"/>
              </a:rPr>
              <a:t> </a:t>
            </a:r>
            <a:r>
              <a:rPr sz="3200" spc="15" dirty="0">
                <a:latin typeface="Times New Roman"/>
                <a:cs typeface="Times New Roman"/>
              </a:rPr>
              <a:t>{</a:t>
            </a:r>
            <a:r>
              <a:rPr sz="3200" i="1" spc="15" dirty="0">
                <a:latin typeface="Times New Roman"/>
                <a:cs typeface="Times New Roman"/>
              </a:rPr>
              <a:t>e</a:t>
            </a:r>
            <a:r>
              <a:rPr sz="3200" spc="15" dirty="0">
                <a:latin typeface="Times New Roman"/>
                <a:cs typeface="Times New Roman"/>
              </a:rPr>
              <a:t>|</a:t>
            </a:r>
            <a:r>
              <a:rPr sz="3200" spc="-100" dirty="0">
                <a:latin typeface="Times New Roman"/>
                <a:cs typeface="Times New Roman"/>
              </a:rPr>
              <a:t> </a:t>
            </a:r>
            <a:r>
              <a:rPr sz="3200" i="1" spc="10" dirty="0">
                <a:latin typeface="Times New Roman"/>
                <a:cs typeface="Times New Roman"/>
              </a:rPr>
              <a:t>e</a:t>
            </a:r>
            <a:r>
              <a:rPr sz="3200" i="1" spc="15" dirty="0">
                <a:latin typeface="Times New Roman"/>
                <a:cs typeface="Times New Roman"/>
              </a:rPr>
              <a:t> </a:t>
            </a:r>
            <a:r>
              <a:rPr sz="3200" spc="-15" dirty="0">
                <a:latin typeface="Times New Roman"/>
                <a:cs typeface="Times New Roman"/>
              </a:rPr>
              <a:t>belongs</a:t>
            </a:r>
            <a:r>
              <a:rPr sz="3200" spc="114" dirty="0">
                <a:latin typeface="Times New Roman"/>
                <a:cs typeface="Times New Roman"/>
              </a:rPr>
              <a:t> </a:t>
            </a:r>
            <a:r>
              <a:rPr sz="3200" spc="10" dirty="0">
                <a:latin typeface="Times New Roman"/>
                <a:cs typeface="Times New Roman"/>
              </a:rPr>
              <a:t>to</a:t>
            </a:r>
            <a:r>
              <a:rPr sz="3200" spc="-85" dirty="0">
                <a:latin typeface="Times New Roman"/>
                <a:cs typeface="Times New Roman"/>
              </a:rPr>
              <a:t> </a:t>
            </a:r>
            <a:r>
              <a:rPr sz="3200" i="1" spc="15" dirty="0">
                <a:latin typeface="Times New Roman"/>
                <a:cs typeface="Times New Roman"/>
              </a:rPr>
              <a:t>A</a:t>
            </a:r>
            <a:r>
              <a:rPr sz="3200" i="1" spc="-70" dirty="0">
                <a:latin typeface="Times New Roman"/>
                <a:cs typeface="Times New Roman"/>
              </a:rPr>
              <a:t> </a:t>
            </a:r>
            <a:r>
              <a:rPr sz="3200" b="1" spc="-10" dirty="0">
                <a:latin typeface="Times New Roman"/>
                <a:cs typeface="Times New Roman"/>
              </a:rPr>
              <a:t>or</a:t>
            </a:r>
            <a:r>
              <a:rPr sz="3200" b="1" spc="15" dirty="0">
                <a:latin typeface="Times New Roman"/>
                <a:cs typeface="Times New Roman"/>
              </a:rPr>
              <a:t> </a:t>
            </a:r>
            <a:r>
              <a:rPr sz="3200" i="1" spc="10" dirty="0">
                <a:latin typeface="Times New Roman"/>
                <a:cs typeface="Times New Roman"/>
              </a:rPr>
              <a:t>e</a:t>
            </a:r>
            <a:r>
              <a:rPr sz="3200" i="1" spc="15" dirty="0">
                <a:latin typeface="Times New Roman"/>
                <a:cs typeface="Times New Roman"/>
              </a:rPr>
              <a:t> </a:t>
            </a:r>
            <a:r>
              <a:rPr sz="3200" spc="-15" dirty="0">
                <a:latin typeface="Times New Roman"/>
                <a:cs typeface="Times New Roman"/>
              </a:rPr>
              <a:t>belongs</a:t>
            </a:r>
            <a:r>
              <a:rPr sz="3200" spc="40" dirty="0">
                <a:latin typeface="Times New Roman"/>
                <a:cs typeface="Times New Roman"/>
              </a:rPr>
              <a:t> </a:t>
            </a:r>
            <a:r>
              <a:rPr sz="3200" spc="10" dirty="0">
                <a:latin typeface="Times New Roman"/>
                <a:cs typeface="Times New Roman"/>
              </a:rPr>
              <a:t>to</a:t>
            </a:r>
            <a:r>
              <a:rPr sz="3200" spc="-15" dirty="0">
                <a:latin typeface="Times New Roman"/>
                <a:cs typeface="Times New Roman"/>
              </a:rPr>
              <a:t> </a:t>
            </a:r>
            <a:r>
              <a:rPr sz="3200" i="1" dirty="0">
                <a:latin typeface="Times New Roman"/>
                <a:cs typeface="Times New Roman"/>
              </a:rPr>
              <a:t>B</a:t>
            </a:r>
            <a:r>
              <a:rPr sz="3200" dirty="0">
                <a:latin typeface="Times New Roman"/>
                <a:cs typeface="Times New Roman"/>
              </a:rPr>
              <a:t>}</a:t>
            </a:r>
            <a:endParaRPr sz="3200">
              <a:latin typeface="Times New Roman"/>
              <a:cs typeface="Times New Roman"/>
            </a:endParaRPr>
          </a:p>
          <a:p>
            <a:pPr marR="139065" algn="ctr">
              <a:lnSpc>
                <a:spcPct val="100000"/>
              </a:lnSpc>
              <a:spcBef>
                <a:spcPts val="2765"/>
              </a:spcBef>
            </a:pPr>
            <a:r>
              <a:rPr sz="3200" i="1" spc="15" dirty="0">
                <a:latin typeface="Times New Roman"/>
                <a:cs typeface="Times New Roman"/>
              </a:rPr>
              <a:t>A</a:t>
            </a:r>
            <a:r>
              <a:rPr sz="3200" i="1" spc="-105" dirty="0">
                <a:latin typeface="Times New Roman"/>
                <a:cs typeface="Times New Roman"/>
              </a:rPr>
              <a:t> </a:t>
            </a:r>
            <a:r>
              <a:rPr sz="3200" spc="20" dirty="0">
                <a:latin typeface="Symbol"/>
                <a:cs typeface="Symbol"/>
              </a:rPr>
              <a:t></a:t>
            </a:r>
            <a:r>
              <a:rPr sz="3200" spc="-80" dirty="0">
                <a:latin typeface="Times New Roman"/>
                <a:cs typeface="Times New Roman"/>
              </a:rPr>
              <a:t> </a:t>
            </a:r>
            <a:r>
              <a:rPr sz="3200" i="1" spc="15" dirty="0">
                <a:latin typeface="Times New Roman"/>
                <a:cs typeface="Times New Roman"/>
              </a:rPr>
              <a:t>B</a:t>
            </a:r>
            <a:endParaRPr sz="3200">
              <a:latin typeface="Times New Roman"/>
              <a:cs typeface="Times New Roman"/>
            </a:endParaRPr>
          </a:p>
        </p:txBody>
      </p:sp>
      <p:sp>
        <p:nvSpPr>
          <p:cNvPr id="9" name="object 9"/>
          <p:cNvSpPr txBox="1"/>
          <p:nvPr/>
        </p:nvSpPr>
        <p:spPr>
          <a:xfrm>
            <a:off x="3980815" y="5431790"/>
            <a:ext cx="263525" cy="518159"/>
          </a:xfrm>
          <a:prstGeom prst="rect">
            <a:avLst/>
          </a:prstGeom>
        </p:spPr>
        <p:txBody>
          <a:bodyPr vert="horz" wrap="square" lIns="0" tIns="16510" rIns="0" bIns="0" rtlCol="0">
            <a:spAutoFit/>
          </a:bodyPr>
          <a:lstStyle/>
          <a:p>
            <a:pPr>
              <a:lnSpc>
                <a:spcPct val="100000"/>
              </a:lnSpc>
              <a:spcBef>
                <a:spcPts val="130"/>
              </a:spcBef>
            </a:pPr>
            <a:r>
              <a:rPr sz="3200" i="1" spc="15" dirty="0">
                <a:latin typeface="Times New Roman"/>
                <a:cs typeface="Times New Roman"/>
              </a:rPr>
              <a:t>A</a:t>
            </a:r>
            <a:endParaRPr sz="3200">
              <a:latin typeface="Times New Roman"/>
              <a:cs typeface="Times New Roman"/>
            </a:endParaRPr>
          </a:p>
        </p:txBody>
      </p:sp>
      <p:sp>
        <p:nvSpPr>
          <p:cNvPr id="10" name="object 10"/>
          <p:cNvSpPr txBox="1"/>
          <p:nvPr/>
        </p:nvSpPr>
        <p:spPr>
          <a:xfrm>
            <a:off x="7565008" y="5431790"/>
            <a:ext cx="263525" cy="518159"/>
          </a:xfrm>
          <a:prstGeom prst="rect">
            <a:avLst/>
          </a:prstGeom>
        </p:spPr>
        <p:txBody>
          <a:bodyPr vert="horz" wrap="square" lIns="0" tIns="16510" rIns="0" bIns="0" rtlCol="0">
            <a:spAutoFit/>
          </a:bodyPr>
          <a:lstStyle/>
          <a:p>
            <a:pPr>
              <a:lnSpc>
                <a:spcPct val="100000"/>
              </a:lnSpc>
              <a:spcBef>
                <a:spcPts val="130"/>
              </a:spcBef>
            </a:pPr>
            <a:r>
              <a:rPr sz="3200" i="1" spc="15" dirty="0">
                <a:latin typeface="Times New Roman"/>
                <a:cs typeface="Times New Roman"/>
              </a:rPr>
              <a:t>B</a:t>
            </a:r>
            <a:endParaRPr sz="32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4617085" cy="701040"/>
          </a:xfrm>
          <a:prstGeom prst="rect">
            <a:avLst/>
          </a:prstGeom>
        </p:spPr>
        <p:txBody>
          <a:bodyPr vert="horz" wrap="square" lIns="0" tIns="16510" rIns="0" bIns="0" rtlCol="0">
            <a:spAutoFit/>
          </a:bodyPr>
          <a:lstStyle/>
          <a:p>
            <a:pPr marL="12700">
              <a:lnSpc>
                <a:spcPct val="100000"/>
              </a:lnSpc>
              <a:spcBef>
                <a:spcPts val="130"/>
              </a:spcBef>
            </a:pPr>
            <a:r>
              <a:rPr sz="4400" spc="-25" dirty="0">
                <a:latin typeface="Calibri Light"/>
                <a:cs typeface="Calibri Light"/>
              </a:rPr>
              <a:t>Features</a:t>
            </a:r>
            <a:r>
              <a:rPr sz="4400" spc="-45" dirty="0">
                <a:latin typeface="Calibri Light"/>
                <a:cs typeface="Calibri Light"/>
              </a:rPr>
              <a:t> </a:t>
            </a:r>
            <a:r>
              <a:rPr sz="4400" spc="20" dirty="0">
                <a:latin typeface="Calibri Light"/>
                <a:cs typeface="Calibri Light"/>
              </a:rPr>
              <a:t>and</a:t>
            </a:r>
            <a:r>
              <a:rPr sz="4400" spc="-100" dirty="0">
                <a:latin typeface="Calibri Light"/>
                <a:cs typeface="Calibri Light"/>
              </a:rPr>
              <a:t> </a:t>
            </a:r>
            <a:r>
              <a:rPr sz="4400" spc="10" dirty="0">
                <a:latin typeface="Calibri Light"/>
                <a:cs typeface="Calibri Light"/>
              </a:rPr>
              <a:t>classes</a:t>
            </a:r>
            <a:endParaRPr sz="4400">
              <a:latin typeface="Calibri Light"/>
              <a:cs typeface="Calibri Light"/>
            </a:endParaRPr>
          </a:p>
        </p:txBody>
      </p:sp>
      <p:sp>
        <p:nvSpPr>
          <p:cNvPr id="3" name="object 3"/>
          <p:cNvSpPr txBox="1"/>
          <p:nvPr/>
        </p:nvSpPr>
        <p:spPr>
          <a:xfrm>
            <a:off x="917575" y="1775523"/>
            <a:ext cx="8717915" cy="1578610"/>
          </a:xfrm>
          <a:prstGeom prst="rect">
            <a:avLst/>
          </a:prstGeom>
        </p:spPr>
        <p:txBody>
          <a:bodyPr vert="horz" wrap="square" lIns="0" tIns="12700" rIns="0" bIns="0" rtlCol="0">
            <a:spAutoFit/>
          </a:bodyPr>
          <a:lstStyle/>
          <a:p>
            <a:pPr marL="241300" indent="-229235">
              <a:lnSpc>
                <a:spcPct val="100000"/>
              </a:lnSpc>
              <a:spcBef>
                <a:spcPts val="100"/>
              </a:spcBef>
              <a:buFont typeface="Arial MT"/>
              <a:buChar char="•"/>
              <a:tabLst>
                <a:tab pos="241300" algn="l"/>
                <a:tab pos="241935" algn="l"/>
              </a:tabLst>
            </a:pPr>
            <a:r>
              <a:rPr sz="1800" spc="-5" dirty="0">
                <a:solidFill>
                  <a:srgbClr val="FF0000"/>
                </a:solidFill>
                <a:latin typeface="Calibri"/>
                <a:cs typeface="Calibri"/>
              </a:rPr>
              <a:t>Properties</a:t>
            </a:r>
            <a:r>
              <a:rPr sz="1800" spc="-50" dirty="0">
                <a:solidFill>
                  <a:srgbClr val="FF0000"/>
                </a:solidFill>
                <a:latin typeface="Calibri"/>
                <a:cs typeface="Calibri"/>
              </a:rPr>
              <a:t> </a:t>
            </a:r>
            <a:r>
              <a:rPr sz="1800" spc="10" dirty="0">
                <a:latin typeface="Calibri"/>
                <a:cs typeface="Calibri"/>
              </a:rPr>
              <a:t>or</a:t>
            </a:r>
            <a:r>
              <a:rPr sz="1800" spc="20" dirty="0">
                <a:latin typeface="Calibri"/>
                <a:cs typeface="Calibri"/>
              </a:rPr>
              <a:t> </a:t>
            </a:r>
            <a:r>
              <a:rPr sz="1800" spc="20" dirty="0">
                <a:solidFill>
                  <a:srgbClr val="FF0000"/>
                </a:solidFill>
                <a:latin typeface="Calibri"/>
                <a:cs typeface="Calibri"/>
              </a:rPr>
              <a:t>attributes</a:t>
            </a:r>
            <a:r>
              <a:rPr sz="1800" spc="20" dirty="0">
                <a:latin typeface="Calibri"/>
                <a:cs typeface="Calibri"/>
              </a:rPr>
              <a:t>used</a:t>
            </a:r>
            <a:r>
              <a:rPr sz="1800" spc="75" dirty="0">
                <a:latin typeface="Calibri"/>
                <a:cs typeface="Calibri"/>
              </a:rPr>
              <a:t> </a:t>
            </a:r>
            <a:r>
              <a:rPr sz="1800" dirty="0">
                <a:latin typeface="Calibri"/>
                <a:cs typeface="Calibri"/>
              </a:rPr>
              <a:t>to</a:t>
            </a:r>
            <a:r>
              <a:rPr sz="1800" spc="-5" dirty="0">
                <a:latin typeface="Calibri"/>
                <a:cs typeface="Calibri"/>
              </a:rPr>
              <a:t> </a:t>
            </a:r>
            <a:r>
              <a:rPr sz="1800" dirty="0">
                <a:latin typeface="Calibri"/>
                <a:cs typeface="Calibri"/>
              </a:rPr>
              <a:t>classify</a:t>
            </a:r>
            <a:r>
              <a:rPr sz="1800" spc="-25"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objects</a:t>
            </a:r>
            <a:r>
              <a:rPr sz="1800" spc="-60" dirty="0">
                <a:latin typeface="Calibri"/>
                <a:cs typeface="Calibri"/>
              </a:rPr>
              <a:t> </a:t>
            </a:r>
            <a:r>
              <a:rPr sz="1800" dirty="0">
                <a:latin typeface="Calibri"/>
                <a:cs typeface="Calibri"/>
              </a:rPr>
              <a:t>are</a:t>
            </a:r>
            <a:r>
              <a:rPr sz="1800" spc="-20" dirty="0">
                <a:latin typeface="Calibri"/>
                <a:cs typeface="Calibri"/>
              </a:rPr>
              <a:t> </a:t>
            </a:r>
            <a:r>
              <a:rPr sz="1800" spc="15" dirty="0">
                <a:latin typeface="Calibri"/>
                <a:cs typeface="Calibri"/>
              </a:rPr>
              <a:t>called</a:t>
            </a:r>
            <a:r>
              <a:rPr sz="1800" spc="-190" dirty="0">
                <a:latin typeface="Calibri"/>
                <a:cs typeface="Calibri"/>
              </a:rPr>
              <a:t> </a:t>
            </a:r>
            <a:r>
              <a:rPr sz="1800" b="1" spc="5" dirty="0">
                <a:latin typeface="Calibri"/>
                <a:cs typeface="Calibri"/>
              </a:rPr>
              <a:t>features.</a:t>
            </a:r>
            <a:endParaRPr sz="1800">
              <a:latin typeface="Calibri"/>
              <a:cs typeface="Calibri"/>
            </a:endParaRPr>
          </a:p>
          <a:p>
            <a:pPr>
              <a:lnSpc>
                <a:spcPct val="100000"/>
              </a:lnSpc>
              <a:spcBef>
                <a:spcPts val="5"/>
              </a:spcBef>
              <a:buChar char="•"/>
            </a:pPr>
            <a:endParaRPr sz="2350">
              <a:latin typeface="Calibri"/>
              <a:cs typeface="Calibri"/>
            </a:endParaRPr>
          </a:p>
          <a:p>
            <a:pPr marL="241300" indent="-229235">
              <a:lnSpc>
                <a:spcPct val="100000"/>
              </a:lnSpc>
              <a:buFont typeface="Arial MT"/>
              <a:buChar char="•"/>
              <a:tabLst>
                <a:tab pos="241300" algn="l"/>
                <a:tab pos="241935" algn="l"/>
              </a:tabLst>
            </a:pPr>
            <a:r>
              <a:rPr sz="1800" dirty="0">
                <a:latin typeface="Calibri"/>
                <a:cs typeface="Calibri"/>
              </a:rPr>
              <a:t>A</a:t>
            </a:r>
            <a:r>
              <a:rPr sz="1800" spc="-25" dirty="0">
                <a:latin typeface="Calibri"/>
                <a:cs typeface="Calibri"/>
              </a:rPr>
              <a:t> </a:t>
            </a:r>
            <a:r>
              <a:rPr sz="1800" spc="10" dirty="0">
                <a:latin typeface="Calibri"/>
                <a:cs typeface="Calibri"/>
              </a:rPr>
              <a:t>collection</a:t>
            </a:r>
            <a:r>
              <a:rPr sz="1800" spc="-155" dirty="0">
                <a:latin typeface="Calibri"/>
                <a:cs typeface="Calibri"/>
              </a:rPr>
              <a:t> </a:t>
            </a:r>
            <a:r>
              <a:rPr sz="1800" spc="10" dirty="0">
                <a:latin typeface="Calibri"/>
                <a:cs typeface="Calibri"/>
              </a:rPr>
              <a:t>of</a:t>
            </a:r>
            <a:r>
              <a:rPr sz="1800" spc="25" dirty="0">
                <a:latin typeface="Calibri"/>
                <a:cs typeface="Calibri"/>
              </a:rPr>
              <a:t> </a:t>
            </a:r>
            <a:r>
              <a:rPr sz="1800" spc="5" dirty="0">
                <a:latin typeface="Calibri"/>
                <a:cs typeface="Calibri"/>
              </a:rPr>
              <a:t>“</a:t>
            </a:r>
            <a:r>
              <a:rPr sz="1800" spc="5" dirty="0">
                <a:solidFill>
                  <a:srgbClr val="FF0000"/>
                </a:solidFill>
                <a:latin typeface="Calibri"/>
                <a:cs typeface="Calibri"/>
              </a:rPr>
              <a:t>similar”</a:t>
            </a:r>
            <a:r>
              <a:rPr sz="1800" spc="-30" dirty="0">
                <a:solidFill>
                  <a:srgbClr val="FF0000"/>
                </a:solidFill>
                <a:latin typeface="Calibri"/>
                <a:cs typeface="Calibri"/>
              </a:rPr>
              <a:t> </a:t>
            </a:r>
            <a:r>
              <a:rPr sz="1800" spc="5" dirty="0">
                <a:solidFill>
                  <a:srgbClr val="FF0000"/>
                </a:solidFill>
                <a:latin typeface="Calibri"/>
                <a:cs typeface="Calibri"/>
              </a:rPr>
              <a:t>(not</a:t>
            </a:r>
            <a:r>
              <a:rPr sz="1800" spc="-35" dirty="0">
                <a:solidFill>
                  <a:srgbClr val="FF0000"/>
                </a:solidFill>
                <a:latin typeface="Calibri"/>
                <a:cs typeface="Calibri"/>
              </a:rPr>
              <a:t> </a:t>
            </a:r>
            <a:r>
              <a:rPr sz="1800" dirty="0">
                <a:solidFill>
                  <a:srgbClr val="FF0000"/>
                </a:solidFill>
                <a:latin typeface="Calibri"/>
                <a:cs typeface="Calibri"/>
              </a:rPr>
              <a:t>necessarily</a:t>
            </a:r>
            <a:r>
              <a:rPr sz="1800" spc="-15" dirty="0">
                <a:solidFill>
                  <a:srgbClr val="FF0000"/>
                </a:solidFill>
                <a:latin typeface="Calibri"/>
                <a:cs typeface="Calibri"/>
              </a:rPr>
              <a:t> </a:t>
            </a:r>
            <a:r>
              <a:rPr sz="1800" spc="-5" dirty="0">
                <a:solidFill>
                  <a:srgbClr val="FF0000"/>
                </a:solidFill>
                <a:latin typeface="Calibri"/>
                <a:cs typeface="Calibri"/>
              </a:rPr>
              <a:t>same) </a:t>
            </a:r>
            <a:r>
              <a:rPr sz="1800" spc="5" dirty="0">
                <a:latin typeface="Calibri"/>
                <a:cs typeface="Calibri"/>
              </a:rPr>
              <a:t>objects</a:t>
            </a:r>
            <a:r>
              <a:rPr sz="1800" spc="-65" dirty="0">
                <a:latin typeface="Calibri"/>
                <a:cs typeface="Calibri"/>
              </a:rPr>
              <a:t> </a:t>
            </a:r>
            <a:r>
              <a:rPr sz="1800" dirty="0">
                <a:latin typeface="Calibri"/>
                <a:cs typeface="Calibri"/>
              </a:rPr>
              <a:t>are</a:t>
            </a:r>
            <a:r>
              <a:rPr sz="1800" spc="-20" dirty="0">
                <a:latin typeface="Calibri"/>
                <a:cs typeface="Calibri"/>
              </a:rPr>
              <a:t> </a:t>
            </a:r>
            <a:r>
              <a:rPr sz="1800" dirty="0">
                <a:latin typeface="Calibri"/>
                <a:cs typeface="Calibri"/>
              </a:rPr>
              <a:t>grouped</a:t>
            </a:r>
            <a:r>
              <a:rPr sz="1800" spc="5" dirty="0">
                <a:latin typeface="Calibri"/>
                <a:cs typeface="Calibri"/>
              </a:rPr>
              <a:t> </a:t>
            </a:r>
            <a:r>
              <a:rPr sz="1800" dirty="0">
                <a:latin typeface="Calibri"/>
                <a:cs typeface="Calibri"/>
              </a:rPr>
              <a:t>together</a:t>
            </a:r>
            <a:r>
              <a:rPr sz="1800" spc="-55" dirty="0">
                <a:latin typeface="Calibri"/>
                <a:cs typeface="Calibri"/>
              </a:rPr>
              <a:t> </a:t>
            </a:r>
            <a:r>
              <a:rPr sz="1800" spc="15" dirty="0">
                <a:latin typeface="Calibri"/>
                <a:cs typeface="Calibri"/>
              </a:rPr>
              <a:t>as</a:t>
            </a:r>
            <a:r>
              <a:rPr sz="1800" spc="-25" dirty="0">
                <a:latin typeface="Calibri"/>
                <a:cs typeface="Calibri"/>
              </a:rPr>
              <a:t> </a:t>
            </a:r>
            <a:r>
              <a:rPr sz="1800" spc="15" dirty="0">
                <a:solidFill>
                  <a:srgbClr val="FF0000"/>
                </a:solidFill>
                <a:latin typeface="Calibri"/>
                <a:cs typeface="Calibri"/>
              </a:rPr>
              <a:t>one</a:t>
            </a:r>
            <a:r>
              <a:rPr sz="1800" spc="-25" dirty="0">
                <a:solidFill>
                  <a:srgbClr val="FF0000"/>
                </a:solidFill>
                <a:latin typeface="Calibri"/>
                <a:cs typeface="Calibri"/>
              </a:rPr>
              <a:t> </a:t>
            </a:r>
            <a:r>
              <a:rPr sz="1800" spc="-35" dirty="0">
                <a:solidFill>
                  <a:srgbClr val="FF0000"/>
                </a:solidFill>
                <a:latin typeface="Calibri"/>
                <a:cs typeface="Calibri"/>
              </a:rPr>
              <a:t>“class”.</a:t>
            </a:r>
            <a:endParaRPr sz="1800">
              <a:latin typeface="Calibri"/>
              <a:cs typeface="Calibri"/>
            </a:endParaRPr>
          </a:p>
          <a:p>
            <a:pPr>
              <a:lnSpc>
                <a:spcPct val="100000"/>
              </a:lnSpc>
              <a:spcBef>
                <a:spcPts val="5"/>
              </a:spcBef>
              <a:buChar char="•"/>
            </a:pPr>
            <a:endParaRPr sz="2350">
              <a:latin typeface="Calibri"/>
              <a:cs typeface="Calibri"/>
            </a:endParaRPr>
          </a:p>
          <a:p>
            <a:pPr marL="241300" indent="-229235">
              <a:lnSpc>
                <a:spcPct val="100000"/>
              </a:lnSpc>
              <a:buFont typeface="Arial MT"/>
              <a:buChar char="•"/>
              <a:tabLst>
                <a:tab pos="241300" algn="l"/>
                <a:tab pos="241935" algn="l"/>
              </a:tabLst>
            </a:pPr>
            <a:r>
              <a:rPr sz="1800" spc="5" dirty="0">
                <a:latin typeface="Calibri"/>
                <a:cs typeface="Calibri"/>
              </a:rPr>
              <a:t>For</a:t>
            </a:r>
            <a:r>
              <a:rPr sz="1800" spc="-95" dirty="0">
                <a:latin typeface="Calibri"/>
                <a:cs typeface="Calibri"/>
              </a:rPr>
              <a:t> </a:t>
            </a:r>
            <a:r>
              <a:rPr sz="1800" spc="5" dirty="0">
                <a:latin typeface="Calibri"/>
                <a:cs typeface="Calibri"/>
              </a:rPr>
              <a:t>example:</a:t>
            </a:r>
            <a:endParaRPr sz="1800">
              <a:latin typeface="Calibri"/>
              <a:cs typeface="Calibri"/>
            </a:endParaRPr>
          </a:p>
        </p:txBody>
      </p:sp>
      <p:sp>
        <p:nvSpPr>
          <p:cNvPr id="4" name="object 4"/>
          <p:cNvSpPr txBox="1"/>
          <p:nvPr/>
        </p:nvSpPr>
        <p:spPr>
          <a:xfrm>
            <a:off x="917575" y="4017073"/>
            <a:ext cx="10333355" cy="2084070"/>
          </a:xfrm>
          <a:prstGeom prst="rect">
            <a:avLst/>
          </a:prstGeom>
        </p:spPr>
        <p:txBody>
          <a:bodyPr vert="horz" wrap="square" lIns="0" tIns="12700" rIns="0" bIns="0" rtlCol="0">
            <a:spAutoFit/>
          </a:bodyPr>
          <a:lstStyle/>
          <a:p>
            <a:pPr marL="288925" indent="-276860">
              <a:lnSpc>
                <a:spcPct val="100000"/>
              </a:lnSpc>
              <a:spcBef>
                <a:spcPts val="100"/>
              </a:spcBef>
              <a:buFont typeface="Arial MT"/>
              <a:buChar char="•"/>
              <a:tabLst>
                <a:tab pos="288925" algn="l"/>
                <a:tab pos="289560" algn="l"/>
              </a:tabLst>
            </a:pPr>
            <a:r>
              <a:rPr sz="1800" spc="10" dirty="0">
                <a:latin typeface="Calibri"/>
                <a:cs typeface="Calibri"/>
              </a:rPr>
              <a:t>All</a:t>
            </a:r>
            <a:r>
              <a:rPr sz="1800" dirty="0">
                <a:latin typeface="Calibri"/>
                <a:cs typeface="Calibri"/>
              </a:rPr>
              <a:t> </a:t>
            </a:r>
            <a:r>
              <a:rPr sz="1800" spc="5" dirty="0">
                <a:latin typeface="Calibri"/>
                <a:cs typeface="Calibri"/>
              </a:rPr>
              <a:t>the</a:t>
            </a:r>
            <a:r>
              <a:rPr sz="1800" spc="-30" dirty="0">
                <a:latin typeface="Calibri"/>
                <a:cs typeface="Calibri"/>
              </a:rPr>
              <a:t> </a:t>
            </a:r>
            <a:r>
              <a:rPr sz="1800" spc="15" dirty="0">
                <a:latin typeface="Calibri"/>
                <a:cs typeface="Calibri"/>
              </a:rPr>
              <a:t>above</a:t>
            </a:r>
            <a:r>
              <a:rPr sz="1800" spc="-105" dirty="0">
                <a:latin typeface="Calibri"/>
                <a:cs typeface="Calibri"/>
              </a:rPr>
              <a:t> </a:t>
            </a:r>
            <a:r>
              <a:rPr sz="1800" dirty="0">
                <a:latin typeface="Calibri"/>
                <a:cs typeface="Calibri"/>
              </a:rPr>
              <a:t>are</a:t>
            </a:r>
            <a:r>
              <a:rPr sz="1800" spc="-30" dirty="0">
                <a:latin typeface="Calibri"/>
                <a:cs typeface="Calibri"/>
              </a:rPr>
              <a:t> </a:t>
            </a:r>
            <a:r>
              <a:rPr sz="1800" dirty="0">
                <a:latin typeface="Calibri"/>
                <a:cs typeface="Calibri"/>
              </a:rPr>
              <a:t>classified</a:t>
            </a:r>
            <a:r>
              <a:rPr sz="1800" spc="-80" dirty="0">
                <a:latin typeface="Calibri"/>
                <a:cs typeface="Calibri"/>
              </a:rPr>
              <a:t> </a:t>
            </a:r>
            <a:r>
              <a:rPr sz="1800" spc="15" dirty="0">
                <a:latin typeface="Calibri"/>
                <a:cs typeface="Calibri"/>
              </a:rPr>
              <a:t>as</a:t>
            </a:r>
            <a:r>
              <a:rPr sz="1800" spc="10" dirty="0">
                <a:latin typeface="Calibri"/>
                <a:cs typeface="Calibri"/>
              </a:rPr>
              <a:t> </a:t>
            </a:r>
            <a:r>
              <a:rPr sz="1800" dirty="0">
                <a:latin typeface="Calibri"/>
                <a:cs typeface="Calibri"/>
              </a:rPr>
              <a:t>character</a:t>
            </a:r>
            <a:r>
              <a:rPr sz="1800" spc="-140" dirty="0">
                <a:latin typeface="Calibri"/>
                <a:cs typeface="Calibri"/>
              </a:rPr>
              <a:t> </a:t>
            </a:r>
            <a:r>
              <a:rPr sz="1800" dirty="0">
                <a:latin typeface="Calibri"/>
                <a:cs typeface="Calibri"/>
              </a:rPr>
              <a:t>T</a:t>
            </a:r>
            <a:endParaRPr sz="1800">
              <a:latin typeface="Calibri"/>
              <a:cs typeface="Calibri"/>
            </a:endParaRPr>
          </a:p>
          <a:p>
            <a:pPr>
              <a:lnSpc>
                <a:spcPct val="100000"/>
              </a:lnSpc>
              <a:spcBef>
                <a:spcPts val="5"/>
              </a:spcBef>
              <a:buFont typeface="Arial MT"/>
              <a:buChar char="•"/>
            </a:pPr>
            <a:endParaRPr sz="2350">
              <a:latin typeface="Calibri"/>
              <a:cs typeface="Calibri"/>
            </a:endParaRPr>
          </a:p>
          <a:p>
            <a:pPr marL="241300" indent="-229235">
              <a:lnSpc>
                <a:spcPct val="100000"/>
              </a:lnSpc>
              <a:buFont typeface="Arial MT"/>
              <a:buChar char="•"/>
              <a:tabLst>
                <a:tab pos="241300" algn="l"/>
                <a:tab pos="241935" algn="l"/>
              </a:tabLst>
            </a:pPr>
            <a:r>
              <a:rPr sz="1800" spc="10" dirty="0">
                <a:latin typeface="Calibri"/>
                <a:cs typeface="Calibri"/>
              </a:rPr>
              <a:t>C</a:t>
            </a:r>
            <a:r>
              <a:rPr sz="1800" spc="35" dirty="0">
                <a:latin typeface="Calibri"/>
                <a:cs typeface="Calibri"/>
              </a:rPr>
              <a:t>l</a:t>
            </a:r>
            <a:r>
              <a:rPr sz="1800" spc="30" dirty="0">
                <a:latin typeface="Calibri"/>
                <a:cs typeface="Calibri"/>
              </a:rPr>
              <a:t>a</a:t>
            </a:r>
            <a:r>
              <a:rPr sz="1800" spc="-35" dirty="0">
                <a:latin typeface="Calibri"/>
                <a:cs typeface="Calibri"/>
              </a:rPr>
              <a:t>ss</a:t>
            </a:r>
            <a:r>
              <a:rPr sz="1800" dirty="0">
                <a:latin typeface="Calibri"/>
                <a:cs typeface="Calibri"/>
              </a:rPr>
              <a:t>es</a:t>
            </a:r>
            <a:r>
              <a:rPr sz="1800" spc="-60" dirty="0">
                <a:latin typeface="Calibri"/>
                <a:cs typeface="Calibri"/>
              </a:rPr>
              <a:t> </a:t>
            </a:r>
            <a:r>
              <a:rPr sz="1800" spc="30" dirty="0">
                <a:latin typeface="Calibri"/>
                <a:cs typeface="Calibri"/>
              </a:rPr>
              <a:t>a</a:t>
            </a:r>
            <a:r>
              <a:rPr sz="1800" spc="-30" dirty="0">
                <a:latin typeface="Calibri"/>
                <a:cs typeface="Calibri"/>
              </a:rPr>
              <a:t>r</a:t>
            </a:r>
            <a:r>
              <a:rPr sz="1800" dirty="0">
                <a:latin typeface="Calibri"/>
                <a:cs typeface="Calibri"/>
              </a:rPr>
              <a:t>e</a:t>
            </a:r>
            <a:r>
              <a:rPr sz="1800" spc="-30" dirty="0">
                <a:latin typeface="Calibri"/>
                <a:cs typeface="Calibri"/>
              </a:rPr>
              <a:t> </a:t>
            </a:r>
            <a:r>
              <a:rPr sz="1800" spc="35" dirty="0">
                <a:latin typeface="Calibri"/>
                <a:cs typeface="Calibri"/>
              </a:rPr>
              <a:t>i</a:t>
            </a:r>
            <a:r>
              <a:rPr sz="1800" spc="25" dirty="0">
                <a:latin typeface="Calibri"/>
                <a:cs typeface="Calibri"/>
              </a:rPr>
              <a:t>d</a:t>
            </a:r>
            <a:r>
              <a:rPr sz="1800" dirty="0">
                <a:latin typeface="Calibri"/>
                <a:cs typeface="Calibri"/>
              </a:rPr>
              <a:t>e</a:t>
            </a:r>
            <a:r>
              <a:rPr sz="1800" spc="25" dirty="0">
                <a:latin typeface="Calibri"/>
                <a:cs typeface="Calibri"/>
              </a:rPr>
              <a:t>n</a:t>
            </a:r>
            <a:r>
              <a:rPr sz="1800" dirty="0">
                <a:latin typeface="Calibri"/>
                <a:cs typeface="Calibri"/>
              </a:rPr>
              <a:t>t</a:t>
            </a:r>
            <a:r>
              <a:rPr sz="1800" spc="30" dirty="0">
                <a:latin typeface="Calibri"/>
                <a:cs typeface="Calibri"/>
              </a:rPr>
              <a:t>i</a:t>
            </a:r>
            <a:r>
              <a:rPr sz="1800" spc="-30" dirty="0">
                <a:latin typeface="Calibri"/>
                <a:cs typeface="Calibri"/>
              </a:rPr>
              <a:t>f</a:t>
            </a:r>
            <a:r>
              <a:rPr sz="1800" spc="35" dirty="0">
                <a:latin typeface="Calibri"/>
                <a:cs typeface="Calibri"/>
              </a:rPr>
              <a:t>i</a:t>
            </a:r>
            <a:r>
              <a:rPr sz="1800" dirty="0">
                <a:latin typeface="Calibri"/>
                <a:cs typeface="Calibri"/>
              </a:rPr>
              <a:t>ed</a:t>
            </a:r>
            <a:r>
              <a:rPr sz="1800" spc="-155" dirty="0">
                <a:latin typeface="Calibri"/>
                <a:cs typeface="Calibri"/>
              </a:rPr>
              <a:t> </a:t>
            </a:r>
            <a:r>
              <a:rPr sz="1800" spc="25" dirty="0">
                <a:latin typeface="Calibri"/>
                <a:cs typeface="Calibri"/>
              </a:rPr>
              <a:t>b</a:t>
            </a:r>
            <a:r>
              <a:rPr sz="1800" dirty="0">
                <a:latin typeface="Calibri"/>
                <a:cs typeface="Calibri"/>
              </a:rPr>
              <a:t>y</a:t>
            </a:r>
            <a:r>
              <a:rPr sz="1800" spc="-25" dirty="0">
                <a:latin typeface="Calibri"/>
                <a:cs typeface="Calibri"/>
              </a:rPr>
              <a:t> </a:t>
            </a:r>
            <a:r>
              <a:rPr sz="1800" dirty="0">
                <a:latin typeface="Calibri"/>
                <a:cs typeface="Calibri"/>
              </a:rPr>
              <a:t>a</a:t>
            </a:r>
            <a:r>
              <a:rPr sz="1800" spc="35" dirty="0">
                <a:latin typeface="Calibri"/>
                <a:cs typeface="Calibri"/>
              </a:rPr>
              <a:t> </a:t>
            </a:r>
            <a:r>
              <a:rPr sz="1800" spc="35" dirty="0">
                <a:solidFill>
                  <a:srgbClr val="FF0000"/>
                </a:solidFill>
                <a:latin typeface="Calibri"/>
                <a:cs typeface="Calibri"/>
              </a:rPr>
              <a:t>l</a:t>
            </a:r>
            <a:r>
              <a:rPr sz="1800" spc="30" dirty="0">
                <a:solidFill>
                  <a:srgbClr val="FF0000"/>
                </a:solidFill>
                <a:latin typeface="Calibri"/>
                <a:cs typeface="Calibri"/>
              </a:rPr>
              <a:t>a</a:t>
            </a:r>
            <a:r>
              <a:rPr sz="1800" spc="25" dirty="0">
                <a:solidFill>
                  <a:srgbClr val="FF0000"/>
                </a:solidFill>
                <a:latin typeface="Calibri"/>
                <a:cs typeface="Calibri"/>
              </a:rPr>
              <a:t>b</a:t>
            </a:r>
            <a:r>
              <a:rPr sz="1800" dirty="0">
                <a:solidFill>
                  <a:srgbClr val="FF0000"/>
                </a:solidFill>
                <a:latin typeface="Calibri"/>
                <a:cs typeface="Calibri"/>
              </a:rPr>
              <a:t>e</a:t>
            </a:r>
            <a:r>
              <a:rPr sz="1800" spc="45" dirty="0">
                <a:solidFill>
                  <a:srgbClr val="FF0000"/>
                </a:solidFill>
                <a:latin typeface="Calibri"/>
                <a:cs typeface="Calibri"/>
              </a:rPr>
              <a:t>l</a:t>
            </a:r>
            <a:r>
              <a:rPr sz="1800" b="1" dirty="0">
                <a:solidFill>
                  <a:srgbClr val="FF0000"/>
                </a:solidFill>
                <a:latin typeface="Calibri"/>
                <a:cs typeface="Calibri"/>
              </a:rPr>
              <a:t>.</a:t>
            </a:r>
            <a:endParaRPr sz="1800">
              <a:latin typeface="Calibri"/>
              <a:cs typeface="Calibri"/>
            </a:endParaRPr>
          </a:p>
          <a:p>
            <a:pPr marL="241300" indent="-229235">
              <a:lnSpc>
                <a:spcPct val="100000"/>
              </a:lnSpc>
              <a:spcBef>
                <a:spcPts val="315"/>
              </a:spcBef>
              <a:buFont typeface="Arial MT"/>
              <a:buChar char="•"/>
              <a:tabLst>
                <a:tab pos="241300" algn="l"/>
                <a:tab pos="241935" algn="l"/>
              </a:tabLst>
            </a:pPr>
            <a:r>
              <a:rPr sz="1800" spc="5" dirty="0">
                <a:latin typeface="Calibri"/>
                <a:cs typeface="Calibri"/>
              </a:rPr>
              <a:t>Most</a:t>
            </a:r>
            <a:r>
              <a:rPr sz="1800" spc="-40" dirty="0">
                <a:latin typeface="Calibri"/>
                <a:cs typeface="Calibri"/>
              </a:rPr>
              <a:t> </a:t>
            </a:r>
            <a:r>
              <a:rPr sz="1800" spc="10" dirty="0">
                <a:latin typeface="Calibri"/>
                <a:cs typeface="Calibri"/>
              </a:rPr>
              <a:t>of</a:t>
            </a:r>
            <a:r>
              <a:rPr sz="1800" spc="-60" dirty="0">
                <a:latin typeface="Calibri"/>
                <a:cs typeface="Calibri"/>
              </a:rPr>
              <a:t> </a:t>
            </a:r>
            <a:r>
              <a:rPr sz="1800" spc="5" dirty="0">
                <a:latin typeface="Calibri"/>
                <a:cs typeface="Calibri"/>
              </a:rPr>
              <a:t>the</a:t>
            </a:r>
            <a:r>
              <a:rPr sz="1800" spc="-25" dirty="0">
                <a:latin typeface="Calibri"/>
                <a:cs typeface="Calibri"/>
              </a:rPr>
              <a:t> </a:t>
            </a:r>
            <a:r>
              <a:rPr sz="1800" dirty="0">
                <a:latin typeface="Calibri"/>
                <a:cs typeface="Calibri"/>
              </a:rPr>
              <a:t>pattern</a:t>
            </a:r>
            <a:r>
              <a:rPr sz="1800" spc="-85" dirty="0">
                <a:latin typeface="Calibri"/>
                <a:cs typeface="Calibri"/>
              </a:rPr>
              <a:t> </a:t>
            </a:r>
            <a:r>
              <a:rPr sz="1800" spc="5" dirty="0">
                <a:latin typeface="Calibri"/>
                <a:cs typeface="Calibri"/>
              </a:rPr>
              <a:t>recognition</a:t>
            </a:r>
            <a:r>
              <a:rPr sz="1800" spc="-80" dirty="0">
                <a:latin typeface="Calibri"/>
                <a:cs typeface="Calibri"/>
              </a:rPr>
              <a:t> </a:t>
            </a:r>
            <a:r>
              <a:rPr sz="1800" dirty="0">
                <a:latin typeface="Calibri"/>
                <a:cs typeface="Calibri"/>
              </a:rPr>
              <a:t>tasks</a:t>
            </a:r>
            <a:r>
              <a:rPr sz="1800" spc="-60" dirty="0">
                <a:latin typeface="Calibri"/>
                <a:cs typeface="Calibri"/>
              </a:rPr>
              <a:t> </a:t>
            </a:r>
            <a:r>
              <a:rPr sz="1800" dirty="0">
                <a:latin typeface="Calibri"/>
                <a:cs typeface="Calibri"/>
              </a:rPr>
              <a:t>are</a:t>
            </a:r>
            <a:r>
              <a:rPr sz="1800" spc="-25" dirty="0">
                <a:latin typeface="Calibri"/>
                <a:cs typeface="Calibri"/>
              </a:rPr>
              <a:t> </a:t>
            </a:r>
            <a:r>
              <a:rPr sz="1800" spc="-15" dirty="0">
                <a:latin typeface="Calibri"/>
                <a:cs typeface="Calibri"/>
              </a:rPr>
              <a:t>first</a:t>
            </a:r>
            <a:r>
              <a:rPr sz="1800" spc="-40" dirty="0">
                <a:latin typeface="Calibri"/>
                <a:cs typeface="Calibri"/>
              </a:rPr>
              <a:t> </a:t>
            </a:r>
            <a:r>
              <a:rPr sz="1800" spc="15" dirty="0">
                <a:latin typeface="Calibri"/>
                <a:cs typeface="Calibri"/>
              </a:rPr>
              <a:t>done</a:t>
            </a:r>
            <a:r>
              <a:rPr sz="1800" spc="-25" dirty="0">
                <a:latin typeface="Calibri"/>
                <a:cs typeface="Calibri"/>
              </a:rPr>
              <a:t> </a:t>
            </a:r>
            <a:r>
              <a:rPr sz="1800" spc="10" dirty="0">
                <a:latin typeface="Calibri"/>
                <a:cs typeface="Calibri"/>
              </a:rPr>
              <a:t>by</a:t>
            </a:r>
            <a:r>
              <a:rPr sz="1800" spc="-100" dirty="0">
                <a:latin typeface="Calibri"/>
                <a:cs typeface="Calibri"/>
              </a:rPr>
              <a:t> </a:t>
            </a:r>
            <a:r>
              <a:rPr sz="1800" spc="15" dirty="0">
                <a:latin typeface="Calibri"/>
                <a:cs typeface="Calibri"/>
              </a:rPr>
              <a:t>humans</a:t>
            </a:r>
            <a:r>
              <a:rPr sz="1800" spc="-60" dirty="0">
                <a:latin typeface="Calibri"/>
                <a:cs typeface="Calibri"/>
              </a:rPr>
              <a:t> </a:t>
            </a:r>
            <a:r>
              <a:rPr sz="1800" spc="15" dirty="0">
                <a:latin typeface="Calibri"/>
                <a:cs typeface="Calibri"/>
              </a:rPr>
              <a:t>and</a:t>
            </a:r>
            <a:r>
              <a:rPr sz="1800" spc="-85" dirty="0">
                <a:latin typeface="Calibri"/>
                <a:cs typeface="Calibri"/>
              </a:rPr>
              <a:t> </a:t>
            </a:r>
            <a:r>
              <a:rPr sz="1800" spc="10" dirty="0">
                <a:latin typeface="Calibri"/>
                <a:cs typeface="Calibri"/>
              </a:rPr>
              <a:t>automated</a:t>
            </a:r>
            <a:r>
              <a:rPr sz="1800" spc="-160" dirty="0">
                <a:latin typeface="Calibri"/>
                <a:cs typeface="Calibri"/>
              </a:rPr>
              <a:t> </a:t>
            </a:r>
            <a:r>
              <a:rPr sz="1800" spc="-20" dirty="0">
                <a:latin typeface="Calibri"/>
                <a:cs typeface="Calibri"/>
              </a:rPr>
              <a:t>later.</a:t>
            </a:r>
            <a:endParaRPr sz="1800">
              <a:latin typeface="Calibri"/>
              <a:cs typeface="Calibri"/>
            </a:endParaRPr>
          </a:p>
          <a:p>
            <a:pPr marL="241300" indent="-229235">
              <a:lnSpc>
                <a:spcPct val="100000"/>
              </a:lnSpc>
              <a:spcBef>
                <a:spcPts val="395"/>
              </a:spcBef>
              <a:buFont typeface="Arial MT"/>
              <a:buChar char="•"/>
              <a:tabLst>
                <a:tab pos="241300" algn="l"/>
                <a:tab pos="241935" algn="l"/>
              </a:tabLst>
            </a:pPr>
            <a:r>
              <a:rPr sz="1800" spc="10" dirty="0">
                <a:latin typeface="Calibri"/>
                <a:cs typeface="Calibri"/>
              </a:rPr>
              <a:t>Automating</a:t>
            </a:r>
            <a:r>
              <a:rPr sz="1800" spc="-204" dirty="0">
                <a:latin typeface="Calibri"/>
                <a:cs typeface="Calibri"/>
              </a:rPr>
              <a:t> </a:t>
            </a:r>
            <a:r>
              <a:rPr sz="1800" spc="5" dirty="0">
                <a:latin typeface="Calibri"/>
                <a:cs typeface="Calibri"/>
              </a:rPr>
              <a:t>the</a:t>
            </a:r>
            <a:r>
              <a:rPr sz="1800" spc="55" dirty="0">
                <a:latin typeface="Calibri"/>
                <a:cs typeface="Calibri"/>
              </a:rPr>
              <a:t> </a:t>
            </a:r>
            <a:r>
              <a:rPr sz="1800" spc="5" dirty="0">
                <a:latin typeface="Calibri"/>
                <a:cs typeface="Calibri"/>
              </a:rPr>
              <a:t>classification</a:t>
            </a:r>
            <a:r>
              <a:rPr sz="1800" spc="-155" dirty="0">
                <a:latin typeface="Calibri"/>
                <a:cs typeface="Calibri"/>
              </a:rPr>
              <a:t> </a:t>
            </a:r>
            <a:r>
              <a:rPr sz="1800" spc="10" dirty="0">
                <a:latin typeface="Calibri"/>
                <a:cs typeface="Calibri"/>
              </a:rPr>
              <a:t>of</a:t>
            </a:r>
            <a:r>
              <a:rPr sz="1800" spc="-50" dirty="0">
                <a:latin typeface="Calibri"/>
                <a:cs typeface="Calibri"/>
              </a:rPr>
              <a:t> </a:t>
            </a:r>
            <a:r>
              <a:rPr sz="1800" spc="5" dirty="0">
                <a:latin typeface="Calibri"/>
                <a:cs typeface="Calibri"/>
              </a:rPr>
              <a:t>objects</a:t>
            </a:r>
            <a:r>
              <a:rPr sz="1800" spc="-65" dirty="0">
                <a:latin typeface="Calibri"/>
                <a:cs typeface="Calibri"/>
              </a:rPr>
              <a:t> </a:t>
            </a:r>
            <a:r>
              <a:rPr sz="1800" spc="10" dirty="0">
                <a:latin typeface="Calibri"/>
                <a:cs typeface="Calibri"/>
              </a:rPr>
              <a:t>using</a:t>
            </a:r>
            <a:r>
              <a:rPr sz="1800" spc="-45" dirty="0">
                <a:latin typeface="Calibri"/>
                <a:cs typeface="Calibri"/>
              </a:rPr>
              <a:t> </a:t>
            </a:r>
            <a:r>
              <a:rPr sz="1800" spc="5" dirty="0">
                <a:latin typeface="Calibri"/>
                <a:cs typeface="Calibri"/>
              </a:rPr>
              <a:t>the</a:t>
            </a:r>
            <a:r>
              <a:rPr sz="1800" spc="-20" dirty="0">
                <a:latin typeface="Calibri"/>
                <a:cs typeface="Calibri"/>
              </a:rPr>
              <a:t> </a:t>
            </a:r>
            <a:r>
              <a:rPr sz="1800" spc="-5" dirty="0">
                <a:latin typeface="Calibri"/>
                <a:cs typeface="Calibri"/>
              </a:rPr>
              <a:t>same</a:t>
            </a:r>
            <a:r>
              <a:rPr sz="1800" spc="-25" dirty="0">
                <a:latin typeface="Calibri"/>
                <a:cs typeface="Calibri"/>
              </a:rPr>
              <a:t> </a:t>
            </a:r>
            <a:r>
              <a:rPr sz="1800" spc="-10" dirty="0">
                <a:latin typeface="Calibri"/>
                <a:cs typeface="Calibri"/>
              </a:rPr>
              <a:t>features</a:t>
            </a:r>
            <a:r>
              <a:rPr sz="1800" spc="25" dirty="0">
                <a:latin typeface="Calibri"/>
                <a:cs typeface="Calibri"/>
              </a:rPr>
              <a:t> </a:t>
            </a:r>
            <a:r>
              <a:rPr sz="1800" spc="15" dirty="0">
                <a:latin typeface="Calibri"/>
                <a:cs typeface="Calibri"/>
              </a:rPr>
              <a:t>as</a:t>
            </a:r>
            <a:r>
              <a:rPr sz="1800" spc="-55" dirty="0">
                <a:latin typeface="Calibri"/>
                <a:cs typeface="Calibri"/>
              </a:rPr>
              <a:t> </a:t>
            </a:r>
            <a:r>
              <a:rPr sz="1800" dirty="0">
                <a:latin typeface="Calibri"/>
                <a:cs typeface="Calibri"/>
              </a:rPr>
              <a:t>those</a:t>
            </a:r>
            <a:r>
              <a:rPr sz="1800" spc="-25" dirty="0">
                <a:latin typeface="Calibri"/>
                <a:cs typeface="Calibri"/>
              </a:rPr>
              <a:t> </a:t>
            </a:r>
            <a:r>
              <a:rPr sz="1800" spc="-5" dirty="0">
                <a:latin typeface="Calibri"/>
                <a:cs typeface="Calibri"/>
              </a:rPr>
              <a:t>used</a:t>
            </a:r>
            <a:r>
              <a:rPr sz="1800" spc="80" dirty="0">
                <a:latin typeface="Calibri"/>
                <a:cs typeface="Calibri"/>
              </a:rPr>
              <a:t> </a:t>
            </a:r>
            <a:r>
              <a:rPr sz="1800" spc="10" dirty="0">
                <a:latin typeface="Calibri"/>
                <a:cs typeface="Calibri"/>
              </a:rPr>
              <a:t>by</a:t>
            </a:r>
            <a:r>
              <a:rPr sz="1800" spc="-15" dirty="0">
                <a:latin typeface="Calibri"/>
                <a:cs typeface="Calibri"/>
              </a:rPr>
              <a:t> </a:t>
            </a:r>
            <a:r>
              <a:rPr sz="1800" spc="5" dirty="0">
                <a:latin typeface="Calibri"/>
                <a:cs typeface="Calibri"/>
              </a:rPr>
              <a:t>the</a:t>
            </a:r>
            <a:r>
              <a:rPr sz="1800" spc="-20" dirty="0">
                <a:latin typeface="Calibri"/>
                <a:cs typeface="Calibri"/>
              </a:rPr>
              <a:t> </a:t>
            </a:r>
            <a:r>
              <a:rPr sz="1800" spc="15" dirty="0">
                <a:latin typeface="Calibri"/>
                <a:cs typeface="Calibri"/>
              </a:rPr>
              <a:t>people</a:t>
            </a:r>
            <a:r>
              <a:rPr sz="1800" spc="-100" dirty="0">
                <a:latin typeface="Calibri"/>
                <a:cs typeface="Calibri"/>
              </a:rPr>
              <a:t> </a:t>
            </a:r>
            <a:r>
              <a:rPr sz="1800" spc="5" dirty="0">
                <a:latin typeface="Calibri"/>
                <a:cs typeface="Calibri"/>
              </a:rPr>
              <a:t>can</a:t>
            </a:r>
            <a:r>
              <a:rPr sz="1800" spc="-80" dirty="0">
                <a:latin typeface="Calibri"/>
                <a:cs typeface="Calibri"/>
              </a:rPr>
              <a:t> </a:t>
            </a:r>
            <a:r>
              <a:rPr sz="1800" spc="10" dirty="0">
                <a:latin typeface="Calibri"/>
                <a:cs typeface="Calibri"/>
              </a:rPr>
              <a:t>be</a:t>
            </a:r>
            <a:r>
              <a:rPr sz="1800" spc="55" dirty="0">
                <a:latin typeface="Calibri"/>
                <a:cs typeface="Calibri"/>
              </a:rPr>
              <a:t> </a:t>
            </a:r>
            <a:r>
              <a:rPr sz="1800" spc="5" dirty="0">
                <a:latin typeface="Calibri"/>
                <a:cs typeface="Calibri"/>
              </a:rPr>
              <a:t>difficult.</a:t>
            </a:r>
            <a:endParaRPr sz="1800">
              <a:latin typeface="Calibri"/>
              <a:cs typeface="Calibri"/>
            </a:endParaRPr>
          </a:p>
          <a:p>
            <a:pPr marL="241300" marR="264795" indent="-229235">
              <a:lnSpc>
                <a:spcPct val="69600"/>
              </a:lnSpc>
              <a:spcBef>
                <a:spcPts val="975"/>
              </a:spcBef>
              <a:buFont typeface="Arial MT"/>
              <a:buChar char="•"/>
              <a:tabLst>
                <a:tab pos="241300" algn="l"/>
                <a:tab pos="241935" algn="l"/>
              </a:tabLst>
            </a:pPr>
            <a:r>
              <a:rPr sz="1800" dirty="0">
                <a:latin typeface="Calibri"/>
                <a:cs typeface="Calibri"/>
              </a:rPr>
              <a:t>Some</a:t>
            </a:r>
            <a:r>
              <a:rPr sz="1800" spc="-25" dirty="0">
                <a:latin typeface="Calibri"/>
                <a:cs typeface="Calibri"/>
              </a:rPr>
              <a:t> </a:t>
            </a:r>
            <a:r>
              <a:rPr sz="1800" dirty="0">
                <a:latin typeface="Calibri"/>
                <a:cs typeface="Calibri"/>
              </a:rPr>
              <a:t>times</a:t>
            </a:r>
            <a:r>
              <a:rPr sz="1800" spc="25" dirty="0">
                <a:latin typeface="Calibri"/>
                <a:cs typeface="Calibri"/>
              </a:rPr>
              <a:t> </a:t>
            </a:r>
            <a:r>
              <a:rPr sz="1800" spc="-10" dirty="0">
                <a:latin typeface="Calibri"/>
                <a:cs typeface="Calibri"/>
              </a:rPr>
              <a:t>features</a:t>
            </a:r>
            <a:r>
              <a:rPr sz="1800" spc="-55" dirty="0">
                <a:latin typeface="Calibri"/>
                <a:cs typeface="Calibri"/>
              </a:rPr>
              <a:t> </a:t>
            </a:r>
            <a:r>
              <a:rPr sz="1800" spc="10" dirty="0">
                <a:latin typeface="Calibri"/>
                <a:cs typeface="Calibri"/>
              </a:rPr>
              <a:t>that</a:t>
            </a:r>
            <a:r>
              <a:rPr sz="1800" spc="-30" dirty="0">
                <a:latin typeface="Calibri"/>
                <a:cs typeface="Calibri"/>
              </a:rPr>
              <a:t> </a:t>
            </a:r>
            <a:r>
              <a:rPr sz="1800" spc="10" dirty="0">
                <a:latin typeface="Calibri"/>
                <a:cs typeface="Calibri"/>
              </a:rPr>
              <a:t>would</a:t>
            </a:r>
            <a:r>
              <a:rPr sz="1800" spc="-80" dirty="0">
                <a:latin typeface="Calibri"/>
                <a:cs typeface="Calibri"/>
              </a:rPr>
              <a:t> </a:t>
            </a:r>
            <a:r>
              <a:rPr sz="1800" spc="10" dirty="0">
                <a:latin typeface="Calibri"/>
                <a:cs typeface="Calibri"/>
              </a:rPr>
              <a:t>be</a:t>
            </a:r>
            <a:r>
              <a:rPr sz="1800" spc="-25" dirty="0">
                <a:latin typeface="Calibri"/>
                <a:cs typeface="Calibri"/>
              </a:rPr>
              <a:t> </a:t>
            </a:r>
            <a:r>
              <a:rPr sz="1800" spc="10" dirty="0">
                <a:latin typeface="Calibri"/>
                <a:cs typeface="Calibri"/>
              </a:rPr>
              <a:t>impossible</a:t>
            </a:r>
            <a:r>
              <a:rPr sz="1800" spc="-95" dirty="0">
                <a:latin typeface="Calibri"/>
                <a:cs typeface="Calibri"/>
              </a:rPr>
              <a:t> </a:t>
            </a:r>
            <a:r>
              <a:rPr sz="1800" spc="10" dirty="0">
                <a:latin typeface="Calibri"/>
                <a:cs typeface="Calibri"/>
              </a:rPr>
              <a:t>or</a:t>
            </a:r>
            <a:r>
              <a:rPr sz="1800" spc="-60" dirty="0">
                <a:latin typeface="Calibri"/>
                <a:cs typeface="Calibri"/>
              </a:rPr>
              <a:t> </a:t>
            </a:r>
            <a:r>
              <a:rPr sz="1800" spc="5" dirty="0">
                <a:latin typeface="Calibri"/>
                <a:cs typeface="Calibri"/>
              </a:rPr>
              <a:t>difficult</a:t>
            </a:r>
            <a:r>
              <a:rPr sz="1800" spc="-110" dirty="0">
                <a:latin typeface="Calibri"/>
                <a:cs typeface="Calibri"/>
              </a:rPr>
              <a:t> </a:t>
            </a:r>
            <a:r>
              <a:rPr sz="1800" spc="-30" dirty="0">
                <a:latin typeface="Calibri"/>
                <a:cs typeface="Calibri"/>
              </a:rPr>
              <a:t>for</a:t>
            </a:r>
            <a:r>
              <a:rPr sz="1800" spc="95" dirty="0">
                <a:latin typeface="Calibri"/>
                <a:cs typeface="Calibri"/>
              </a:rPr>
              <a:t> </a:t>
            </a:r>
            <a:r>
              <a:rPr sz="1800" spc="15" dirty="0">
                <a:latin typeface="Calibri"/>
                <a:cs typeface="Calibri"/>
              </a:rPr>
              <a:t>humans</a:t>
            </a:r>
            <a:r>
              <a:rPr sz="1800" spc="-135" dirty="0">
                <a:latin typeface="Calibri"/>
                <a:cs typeface="Calibri"/>
              </a:rPr>
              <a:t> </a:t>
            </a:r>
            <a:r>
              <a:rPr sz="1800" dirty="0">
                <a:latin typeface="Calibri"/>
                <a:cs typeface="Calibri"/>
              </a:rPr>
              <a:t>to</a:t>
            </a:r>
            <a:r>
              <a:rPr sz="1800" spc="-5" dirty="0">
                <a:latin typeface="Calibri"/>
                <a:cs typeface="Calibri"/>
              </a:rPr>
              <a:t> </a:t>
            </a:r>
            <a:r>
              <a:rPr sz="1800" dirty="0">
                <a:latin typeface="Calibri"/>
                <a:cs typeface="Calibri"/>
              </a:rPr>
              <a:t>estimate</a:t>
            </a:r>
            <a:r>
              <a:rPr sz="1800" spc="-105" dirty="0">
                <a:latin typeface="Calibri"/>
                <a:cs typeface="Calibri"/>
              </a:rPr>
              <a:t> </a:t>
            </a:r>
            <a:r>
              <a:rPr sz="1800" dirty="0">
                <a:latin typeface="Calibri"/>
                <a:cs typeface="Calibri"/>
              </a:rPr>
              <a:t>are</a:t>
            </a:r>
            <a:r>
              <a:rPr sz="1800" spc="-25" dirty="0">
                <a:latin typeface="Calibri"/>
                <a:cs typeface="Calibri"/>
              </a:rPr>
              <a:t> </a:t>
            </a:r>
            <a:r>
              <a:rPr sz="1800" spc="-5" dirty="0">
                <a:latin typeface="Calibri"/>
                <a:cs typeface="Calibri"/>
              </a:rPr>
              <a:t>useful</a:t>
            </a:r>
            <a:r>
              <a:rPr sz="1800" spc="10" dirty="0">
                <a:latin typeface="Calibri"/>
                <a:cs typeface="Calibri"/>
              </a:rPr>
              <a:t> </a:t>
            </a:r>
            <a:r>
              <a:rPr sz="1800" spc="15" dirty="0">
                <a:latin typeface="Calibri"/>
                <a:cs typeface="Calibri"/>
              </a:rPr>
              <a:t>in</a:t>
            </a:r>
            <a:r>
              <a:rPr sz="1800" spc="-5" dirty="0">
                <a:latin typeface="Calibri"/>
                <a:cs typeface="Calibri"/>
              </a:rPr>
              <a:t> </a:t>
            </a:r>
            <a:r>
              <a:rPr sz="1800" spc="10" dirty="0">
                <a:latin typeface="Calibri"/>
                <a:cs typeface="Calibri"/>
              </a:rPr>
              <a:t>automated </a:t>
            </a:r>
            <a:r>
              <a:rPr sz="1800" spc="-390" dirty="0">
                <a:latin typeface="Calibri"/>
                <a:cs typeface="Calibri"/>
              </a:rPr>
              <a:t> </a:t>
            </a:r>
            <a:r>
              <a:rPr sz="1800" spc="-15" dirty="0">
                <a:latin typeface="Calibri"/>
                <a:cs typeface="Calibri"/>
              </a:rPr>
              <a:t>system.</a:t>
            </a:r>
            <a:r>
              <a:rPr sz="1800" spc="-40" dirty="0">
                <a:latin typeface="Calibri"/>
                <a:cs typeface="Calibri"/>
              </a:rPr>
              <a:t> </a:t>
            </a:r>
            <a:r>
              <a:rPr sz="1800" spc="5" dirty="0">
                <a:latin typeface="Calibri"/>
                <a:cs typeface="Calibri"/>
              </a:rPr>
              <a:t>For</a:t>
            </a:r>
            <a:r>
              <a:rPr sz="1800" spc="-60" dirty="0">
                <a:latin typeface="Calibri"/>
                <a:cs typeface="Calibri"/>
              </a:rPr>
              <a:t> </a:t>
            </a:r>
            <a:r>
              <a:rPr sz="1800" spc="5" dirty="0">
                <a:latin typeface="Calibri"/>
                <a:cs typeface="Calibri"/>
              </a:rPr>
              <a:t>example</a:t>
            </a:r>
            <a:r>
              <a:rPr sz="1800" spc="-105" dirty="0">
                <a:latin typeface="Calibri"/>
                <a:cs typeface="Calibri"/>
              </a:rPr>
              <a:t> </a:t>
            </a:r>
            <a:r>
              <a:rPr sz="1800" spc="10" dirty="0">
                <a:latin typeface="Calibri"/>
                <a:cs typeface="Calibri"/>
              </a:rPr>
              <a:t>satellite</a:t>
            </a:r>
            <a:r>
              <a:rPr sz="1800" spc="-185" dirty="0">
                <a:latin typeface="Calibri"/>
                <a:cs typeface="Calibri"/>
              </a:rPr>
              <a:t> </a:t>
            </a:r>
            <a:r>
              <a:rPr sz="1800" spc="5" dirty="0">
                <a:latin typeface="Calibri"/>
                <a:cs typeface="Calibri"/>
              </a:rPr>
              <a:t>images</a:t>
            </a:r>
            <a:r>
              <a:rPr sz="1800" spc="-55" dirty="0">
                <a:latin typeface="Calibri"/>
                <a:cs typeface="Calibri"/>
              </a:rPr>
              <a:t> </a:t>
            </a:r>
            <a:r>
              <a:rPr sz="1800" spc="-5" dirty="0">
                <a:latin typeface="Calibri"/>
                <a:cs typeface="Calibri"/>
              </a:rPr>
              <a:t>use</a:t>
            </a:r>
            <a:r>
              <a:rPr sz="1800" spc="45" dirty="0">
                <a:latin typeface="Calibri"/>
                <a:cs typeface="Calibri"/>
              </a:rPr>
              <a:t> </a:t>
            </a:r>
            <a:r>
              <a:rPr sz="1800" spc="5" dirty="0">
                <a:latin typeface="Calibri"/>
                <a:cs typeface="Calibri"/>
              </a:rPr>
              <a:t>wavelengths</a:t>
            </a:r>
            <a:r>
              <a:rPr sz="1800" spc="-210" dirty="0">
                <a:latin typeface="Calibri"/>
                <a:cs typeface="Calibri"/>
              </a:rPr>
              <a:t> </a:t>
            </a:r>
            <a:r>
              <a:rPr sz="1800" spc="10" dirty="0">
                <a:latin typeface="Calibri"/>
                <a:cs typeface="Calibri"/>
              </a:rPr>
              <a:t>of</a:t>
            </a:r>
            <a:r>
              <a:rPr sz="1800" spc="-60" dirty="0">
                <a:latin typeface="Calibri"/>
                <a:cs typeface="Calibri"/>
              </a:rPr>
              <a:t> </a:t>
            </a:r>
            <a:r>
              <a:rPr sz="1800" spc="10" dirty="0">
                <a:latin typeface="Calibri"/>
                <a:cs typeface="Calibri"/>
              </a:rPr>
              <a:t>light</a:t>
            </a:r>
            <a:r>
              <a:rPr sz="1800" spc="-35" dirty="0">
                <a:latin typeface="Calibri"/>
                <a:cs typeface="Calibri"/>
              </a:rPr>
              <a:t> </a:t>
            </a:r>
            <a:r>
              <a:rPr sz="1800" spc="10" dirty="0">
                <a:latin typeface="Calibri"/>
                <a:cs typeface="Calibri"/>
              </a:rPr>
              <a:t>that</a:t>
            </a:r>
            <a:r>
              <a:rPr sz="1800" spc="-114" dirty="0">
                <a:latin typeface="Calibri"/>
                <a:cs typeface="Calibri"/>
              </a:rPr>
              <a:t> </a:t>
            </a:r>
            <a:r>
              <a:rPr sz="1800" dirty="0">
                <a:latin typeface="Calibri"/>
                <a:cs typeface="Calibri"/>
              </a:rPr>
              <a:t>are</a:t>
            </a:r>
            <a:r>
              <a:rPr sz="1800" spc="-25" dirty="0">
                <a:latin typeface="Calibri"/>
                <a:cs typeface="Calibri"/>
              </a:rPr>
              <a:t> </a:t>
            </a:r>
            <a:r>
              <a:rPr sz="1800" spc="15" dirty="0">
                <a:latin typeface="Calibri"/>
                <a:cs typeface="Calibri"/>
              </a:rPr>
              <a:t>invisible</a:t>
            </a:r>
            <a:r>
              <a:rPr sz="1800" spc="-180" dirty="0">
                <a:latin typeface="Calibri"/>
                <a:cs typeface="Calibri"/>
              </a:rPr>
              <a:t> </a:t>
            </a:r>
            <a:r>
              <a:rPr sz="1800" dirty="0">
                <a:latin typeface="Calibri"/>
                <a:cs typeface="Calibri"/>
              </a:rPr>
              <a:t>to</a:t>
            </a:r>
            <a:r>
              <a:rPr sz="1800" spc="-10" dirty="0">
                <a:latin typeface="Calibri"/>
                <a:cs typeface="Calibri"/>
              </a:rPr>
              <a:t> </a:t>
            </a:r>
            <a:r>
              <a:rPr sz="1800" spc="5" dirty="0">
                <a:latin typeface="Calibri"/>
                <a:cs typeface="Calibri"/>
              </a:rPr>
              <a:t>humans.</a:t>
            </a:r>
            <a:endParaRPr sz="1800">
              <a:latin typeface="Calibri"/>
              <a:cs typeface="Calibri"/>
            </a:endParaRPr>
          </a:p>
        </p:txBody>
      </p:sp>
      <p:pic>
        <p:nvPicPr>
          <p:cNvPr id="5" name="object 5"/>
          <p:cNvPicPr/>
          <p:nvPr/>
        </p:nvPicPr>
        <p:blipFill>
          <a:blip r:embed="rId2" cstate="print"/>
          <a:stretch>
            <a:fillRect/>
          </a:stretch>
        </p:blipFill>
        <p:spPr>
          <a:xfrm>
            <a:off x="2752725" y="3127893"/>
            <a:ext cx="6648450" cy="78688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68726" y="2735262"/>
            <a:ext cx="5283200" cy="2921000"/>
            <a:chOff x="3268726" y="2735262"/>
            <a:chExt cx="5283200" cy="2921000"/>
          </a:xfrm>
        </p:grpSpPr>
        <p:sp>
          <p:nvSpPr>
            <p:cNvPr id="3" name="object 3"/>
            <p:cNvSpPr/>
            <p:nvPr/>
          </p:nvSpPr>
          <p:spPr>
            <a:xfrm>
              <a:off x="4114800" y="3428999"/>
              <a:ext cx="3200400" cy="1447800"/>
            </a:xfrm>
            <a:custGeom>
              <a:avLst/>
              <a:gdLst/>
              <a:ahLst/>
              <a:cxnLst/>
              <a:rect l="l" t="t" r="r" b="b"/>
              <a:pathLst>
                <a:path w="3200400" h="1447800">
                  <a:moveTo>
                    <a:pt x="3200400" y="723900"/>
                  </a:moveTo>
                  <a:lnTo>
                    <a:pt x="3198838" y="681367"/>
                  </a:lnTo>
                  <a:lnTo>
                    <a:pt x="3194240" y="639483"/>
                  </a:lnTo>
                  <a:lnTo>
                    <a:pt x="3186684" y="598309"/>
                  </a:lnTo>
                  <a:lnTo>
                    <a:pt x="3176244" y="557923"/>
                  </a:lnTo>
                  <a:lnTo>
                    <a:pt x="3163011" y="518388"/>
                  </a:lnTo>
                  <a:lnTo>
                    <a:pt x="3147085" y="479767"/>
                  </a:lnTo>
                  <a:lnTo>
                    <a:pt x="3128530" y="442137"/>
                  </a:lnTo>
                  <a:lnTo>
                    <a:pt x="3107448" y="405549"/>
                  </a:lnTo>
                  <a:lnTo>
                    <a:pt x="3083915" y="370103"/>
                  </a:lnTo>
                  <a:lnTo>
                    <a:pt x="3058020" y="335838"/>
                  </a:lnTo>
                  <a:lnTo>
                    <a:pt x="3029851" y="302831"/>
                  </a:lnTo>
                  <a:lnTo>
                    <a:pt x="2999486" y="271145"/>
                  </a:lnTo>
                  <a:lnTo>
                    <a:pt x="2967024" y="240855"/>
                  </a:lnTo>
                  <a:lnTo>
                    <a:pt x="2932557" y="212026"/>
                  </a:lnTo>
                  <a:lnTo>
                    <a:pt x="2896133" y="184734"/>
                  </a:lnTo>
                  <a:lnTo>
                    <a:pt x="2857881" y="159042"/>
                  </a:lnTo>
                  <a:lnTo>
                    <a:pt x="2817863" y="135013"/>
                  </a:lnTo>
                  <a:lnTo>
                    <a:pt x="2776169" y="112712"/>
                  </a:lnTo>
                  <a:lnTo>
                    <a:pt x="2732887" y="92214"/>
                  </a:lnTo>
                  <a:lnTo>
                    <a:pt x="2688094" y="73583"/>
                  </a:lnTo>
                  <a:lnTo>
                    <a:pt x="2641892" y="56896"/>
                  </a:lnTo>
                  <a:lnTo>
                    <a:pt x="2594356" y="42214"/>
                  </a:lnTo>
                  <a:lnTo>
                    <a:pt x="2545575" y="29591"/>
                  </a:lnTo>
                  <a:lnTo>
                    <a:pt x="2495639" y="19126"/>
                  </a:lnTo>
                  <a:lnTo>
                    <a:pt x="2444623" y="10858"/>
                  </a:lnTo>
                  <a:lnTo>
                    <a:pt x="2392616" y="4876"/>
                  </a:lnTo>
                  <a:lnTo>
                    <a:pt x="2339721" y="1231"/>
                  </a:lnTo>
                  <a:lnTo>
                    <a:pt x="2286000" y="0"/>
                  </a:lnTo>
                  <a:lnTo>
                    <a:pt x="2232266" y="1231"/>
                  </a:lnTo>
                  <a:lnTo>
                    <a:pt x="2179370" y="4876"/>
                  </a:lnTo>
                  <a:lnTo>
                    <a:pt x="2127364" y="10858"/>
                  </a:lnTo>
                  <a:lnTo>
                    <a:pt x="2076348" y="19126"/>
                  </a:lnTo>
                  <a:lnTo>
                    <a:pt x="2026412" y="29591"/>
                  </a:lnTo>
                  <a:lnTo>
                    <a:pt x="1977631" y="42214"/>
                  </a:lnTo>
                  <a:lnTo>
                    <a:pt x="1930095" y="56896"/>
                  </a:lnTo>
                  <a:lnTo>
                    <a:pt x="1883892" y="73583"/>
                  </a:lnTo>
                  <a:lnTo>
                    <a:pt x="1839099" y="92214"/>
                  </a:lnTo>
                  <a:lnTo>
                    <a:pt x="1795818" y="112712"/>
                  </a:lnTo>
                  <a:lnTo>
                    <a:pt x="1754124" y="135013"/>
                  </a:lnTo>
                  <a:lnTo>
                    <a:pt x="1714106" y="159042"/>
                  </a:lnTo>
                  <a:lnTo>
                    <a:pt x="1675853" y="184734"/>
                  </a:lnTo>
                  <a:lnTo>
                    <a:pt x="1639443" y="212026"/>
                  </a:lnTo>
                  <a:lnTo>
                    <a:pt x="1604962" y="240855"/>
                  </a:lnTo>
                  <a:lnTo>
                    <a:pt x="1600187" y="245313"/>
                  </a:lnTo>
                  <a:lnTo>
                    <a:pt x="1595424" y="240855"/>
                  </a:lnTo>
                  <a:lnTo>
                    <a:pt x="1560957" y="212026"/>
                  </a:lnTo>
                  <a:lnTo>
                    <a:pt x="1524533" y="184734"/>
                  </a:lnTo>
                  <a:lnTo>
                    <a:pt x="1486281" y="159042"/>
                  </a:lnTo>
                  <a:lnTo>
                    <a:pt x="1446263" y="135013"/>
                  </a:lnTo>
                  <a:lnTo>
                    <a:pt x="1404569" y="112712"/>
                  </a:lnTo>
                  <a:lnTo>
                    <a:pt x="1361287" y="92214"/>
                  </a:lnTo>
                  <a:lnTo>
                    <a:pt x="1316494" y="73583"/>
                  </a:lnTo>
                  <a:lnTo>
                    <a:pt x="1270292" y="56896"/>
                  </a:lnTo>
                  <a:lnTo>
                    <a:pt x="1222756" y="42214"/>
                  </a:lnTo>
                  <a:lnTo>
                    <a:pt x="1173975" y="29591"/>
                  </a:lnTo>
                  <a:lnTo>
                    <a:pt x="1124038" y="19126"/>
                  </a:lnTo>
                  <a:lnTo>
                    <a:pt x="1073023" y="10858"/>
                  </a:lnTo>
                  <a:lnTo>
                    <a:pt x="1021016" y="4876"/>
                  </a:lnTo>
                  <a:lnTo>
                    <a:pt x="968121" y="1231"/>
                  </a:lnTo>
                  <a:lnTo>
                    <a:pt x="914400" y="0"/>
                  </a:lnTo>
                  <a:lnTo>
                    <a:pt x="860666" y="1231"/>
                  </a:lnTo>
                  <a:lnTo>
                    <a:pt x="807770" y="4876"/>
                  </a:lnTo>
                  <a:lnTo>
                    <a:pt x="755764" y="10858"/>
                  </a:lnTo>
                  <a:lnTo>
                    <a:pt x="704748" y="19126"/>
                  </a:lnTo>
                  <a:lnTo>
                    <a:pt x="654812" y="29591"/>
                  </a:lnTo>
                  <a:lnTo>
                    <a:pt x="606031" y="42214"/>
                  </a:lnTo>
                  <a:lnTo>
                    <a:pt x="558495" y="56896"/>
                  </a:lnTo>
                  <a:lnTo>
                    <a:pt x="512292" y="73583"/>
                  </a:lnTo>
                  <a:lnTo>
                    <a:pt x="467499" y="92214"/>
                  </a:lnTo>
                  <a:lnTo>
                    <a:pt x="424218" y="112712"/>
                  </a:lnTo>
                  <a:lnTo>
                    <a:pt x="382524" y="135013"/>
                  </a:lnTo>
                  <a:lnTo>
                    <a:pt x="342506" y="159042"/>
                  </a:lnTo>
                  <a:lnTo>
                    <a:pt x="304253" y="184734"/>
                  </a:lnTo>
                  <a:lnTo>
                    <a:pt x="267843" y="212026"/>
                  </a:lnTo>
                  <a:lnTo>
                    <a:pt x="233362" y="240855"/>
                  </a:lnTo>
                  <a:lnTo>
                    <a:pt x="200901" y="271145"/>
                  </a:lnTo>
                  <a:lnTo>
                    <a:pt x="170535" y="302831"/>
                  </a:lnTo>
                  <a:lnTo>
                    <a:pt x="142367" y="335838"/>
                  </a:lnTo>
                  <a:lnTo>
                    <a:pt x="116471" y="370103"/>
                  </a:lnTo>
                  <a:lnTo>
                    <a:pt x="92938" y="405549"/>
                  </a:lnTo>
                  <a:lnTo>
                    <a:pt x="71856" y="442137"/>
                  </a:lnTo>
                  <a:lnTo>
                    <a:pt x="53301" y="479767"/>
                  </a:lnTo>
                  <a:lnTo>
                    <a:pt x="37376" y="518388"/>
                  </a:lnTo>
                  <a:lnTo>
                    <a:pt x="24142" y="557923"/>
                  </a:lnTo>
                  <a:lnTo>
                    <a:pt x="13703" y="598309"/>
                  </a:lnTo>
                  <a:lnTo>
                    <a:pt x="6146" y="639483"/>
                  </a:lnTo>
                  <a:lnTo>
                    <a:pt x="1549" y="681367"/>
                  </a:lnTo>
                  <a:lnTo>
                    <a:pt x="0" y="723900"/>
                  </a:lnTo>
                  <a:lnTo>
                    <a:pt x="1549" y="766445"/>
                  </a:lnTo>
                  <a:lnTo>
                    <a:pt x="6146" y="808329"/>
                  </a:lnTo>
                  <a:lnTo>
                    <a:pt x="13703" y="849503"/>
                  </a:lnTo>
                  <a:lnTo>
                    <a:pt x="24142" y="889889"/>
                  </a:lnTo>
                  <a:lnTo>
                    <a:pt x="37376" y="929424"/>
                  </a:lnTo>
                  <a:lnTo>
                    <a:pt x="53301" y="968044"/>
                  </a:lnTo>
                  <a:lnTo>
                    <a:pt x="71856" y="1005674"/>
                  </a:lnTo>
                  <a:lnTo>
                    <a:pt x="92938" y="1042263"/>
                  </a:lnTo>
                  <a:lnTo>
                    <a:pt x="116471" y="1077709"/>
                  </a:lnTo>
                  <a:lnTo>
                    <a:pt x="142367" y="1111973"/>
                  </a:lnTo>
                  <a:lnTo>
                    <a:pt x="170535" y="1144981"/>
                  </a:lnTo>
                  <a:lnTo>
                    <a:pt x="200901" y="1176667"/>
                  </a:lnTo>
                  <a:lnTo>
                    <a:pt x="233362" y="1206957"/>
                  </a:lnTo>
                  <a:lnTo>
                    <a:pt x="267843" y="1235773"/>
                  </a:lnTo>
                  <a:lnTo>
                    <a:pt x="304253" y="1263078"/>
                  </a:lnTo>
                  <a:lnTo>
                    <a:pt x="342506" y="1288770"/>
                  </a:lnTo>
                  <a:lnTo>
                    <a:pt x="382524" y="1312799"/>
                  </a:lnTo>
                  <a:lnTo>
                    <a:pt x="424218" y="1335100"/>
                  </a:lnTo>
                  <a:lnTo>
                    <a:pt x="467499" y="1355598"/>
                  </a:lnTo>
                  <a:lnTo>
                    <a:pt x="512292" y="1374228"/>
                  </a:lnTo>
                  <a:lnTo>
                    <a:pt x="558495" y="1390916"/>
                  </a:lnTo>
                  <a:lnTo>
                    <a:pt x="606031" y="1405597"/>
                  </a:lnTo>
                  <a:lnTo>
                    <a:pt x="654812" y="1418221"/>
                  </a:lnTo>
                  <a:lnTo>
                    <a:pt x="704748" y="1428686"/>
                  </a:lnTo>
                  <a:lnTo>
                    <a:pt x="755764" y="1436954"/>
                  </a:lnTo>
                  <a:lnTo>
                    <a:pt x="807770" y="1442935"/>
                  </a:lnTo>
                  <a:lnTo>
                    <a:pt x="860666" y="1446580"/>
                  </a:lnTo>
                  <a:lnTo>
                    <a:pt x="914400" y="1447800"/>
                  </a:lnTo>
                  <a:lnTo>
                    <a:pt x="968121" y="1446580"/>
                  </a:lnTo>
                  <a:lnTo>
                    <a:pt x="1021016" y="1442935"/>
                  </a:lnTo>
                  <a:lnTo>
                    <a:pt x="1073023" y="1436954"/>
                  </a:lnTo>
                  <a:lnTo>
                    <a:pt x="1124038" y="1428686"/>
                  </a:lnTo>
                  <a:lnTo>
                    <a:pt x="1173975" y="1418221"/>
                  </a:lnTo>
                  <a:lnTo>
                    <a:pt x="1222756" y="1405597"/>
                  </a:lnTo>
                  <a:lnTo>
                    <a:pt x="1270292" y="1390916"/>
                  </a:lnTo>
                  <a:lnTo>
                    <a:pt x="1316494" y="1374228"/>
                  </a:lnTo>
                  <a:lnTo>
                    <a:pt x="1361287" y="1355598"/>
                  </a:lnTo>
                  <a:lnTo>
                    <a:pt x="1404569" y="1335100"/>
                  </a:lnTo>
                  <a:lnTo>
                    <a:pt x="1446263" y="1312799"/>
                  </a:lnTo>
                  <a:lnTo>
                    <a:pt x="1486281" y="1288770"/>
                  </a:lnTo>
                  <a:lnTo>
                    <a:pt x="1524533" y="1263078"/>
                  </a:lnTo>
                  <a:lnTo>
                    <a:pt x="1560957" y="1235773"/>
                  </a:lnTo>
                  <a:lnTo>
                    <a:pt x="1595424" y="1206957"/>
                  </a:lnTo>
                  <a:lnTo>
                    <a:pt x="1600187" y="1202512"/>
                  </a:lnTo>
                  <a:lnTo>
                    <a:pt x="1604962" y="1206957"/>
                  </a:lnTo>
                  <a:lnTo>
                    <a:pt x="1639443" y="1235773"/>
                  </a:lnTo>
                  <a:lnTo>
                    <a:pt x="1675853" y="1263078"/>
                  </a:lnTo>
                  <a:lnTo>
                    <a:pt x="1714106" y="1288770"/>
                  </a:lnTo>
                  <a:lnTo>
                    <a:pt x="1754124" y="1312799"/>
                  </a:lnTo>
                  <a:lnTo>
                    <a:pt x="1795818" y="1335100"/>
                  </a:lnTo>
                  <a:lnTo>
                    <a:pt x="1839099" y="1355598"/>
                  </a:lnTo>
                  <a:lnTo>
                    <a:pt x="1883892" y="1374228"/>
                  </a:lnTo>
                  <a:lnTo>
                    <a:pt x="1930095" y="1390916"/>
                  </a:lnTo>
                  <a:lnTo>
                    <a:pt x="1977631" y="1405597"/>
                  </a:lnTo>
                  <a:lnTo>
                    <a:pt x="2026412" y="1418221"/>
                  </a:lnTo>
                  <a:lnTo>
                    <a:pt x="2076348" y="1428686"/>
                  </a:lnTo>
                  <a:lnTo>
                    <a:pt x="2127364" y="1436954"/>
                  </a:lnTo>
                  <a:lnTo>
                    <a:pt x="2179370" y="1442935"/>
                  </a:lnTo>
                  <a:lnTo>
                    <a:pt x="2232266" y="1446580"/>
                  </a:lnTo>
                  <a:lnTo>
                    <a:pt x="2286000" y="1447800"/>
                  </a:lnTo>
                  <a:lnTo>
                    <a:pt x="2339721" y="1446580"/>
                  </a:lnTo>
                  <a:lnTo>
                    <a:pt x="2392616" y="1442935"/>
                  </a:lnTo>
                  <a:lnTo>
                    <a:pt x="2444623" y="1436954"/>
                  </a:lnTo>
                  <a:lnTo>
                    <a:pt x="2495639" y="1428686"/>
                  </a:lnTo>
                  <a:lnTo>
                    <a:pt x="2545575" y="1418221"/>
                  </a:lnTo>
                  <a:lnTo>
                    <a:pt x="2594356" y="1405597"/>
                  </a:lnTo>
                  <a:lnTo>
                    <a:pt x="2641892" y="1390916"/>
                  </a:lnTo>
                  <a:lnTo>
                    <a:pt x="2688094" y="1374228"/>
                  </a:lnTo>
                  <a:lnTo>
                    <a:pt x="2732887" y="1355598"/>
                  </a:lnTo>
                  <a:lnTo>
                    <a:pt x="2776169" y="1335100"/>
                  </a:lnTo>
                  <a:lnTo>
                    <a:pt x="2817863" y="1312799"/>
                  </a:lnTo>
                  <a:lnTo>
                    <a:pt x="2857881" y="1288770"/>
                  </a:lnTo>
                  <a:lnTo>
                    <a:pt x="2896133" y="1263078"/>
                  </a:lnTo>
                  <a:lnTo>
                    <a:pt x="2932557" y="1235773"/>
                  </a:lnTo>
                  <a:lnTo>
                    <a:pt x="2967024" y="1206957"/>
                  </a:lnTo>
                  <a:lnTo>
                    <a:pt x="2999486" y="1176667"/>
                  </a:lnTo>
                  <a:lnTo>
                    <a:pt x="3029851" y="1144981"/>
                  </a:lnTo>
                  <a:lnTo>
                    <a:pt x="3058020" y="1111973"/>
                  </a:lnTo>
                  <a:lnTo>
                    <a:pt x="3083915" y="1077709"/>
                  </a:lnTo>
                  <a:lnTo>
                    <a:pt x="3107448" y="1042263"/>
                  </a:lnTo>
                  <a:lnTo>
                    <a:pt x="3128530" y="1005674"/>
                  </a:lnTo>
                  <a:lnTo>
                    <a:pt x="3147085" y="968044"/>
                  </a:lnTo>
                  <a:lnTo>
                    <a:pt x="3163011" y="929424"/>
                  </a:lnTo>
                  <a:lnTo>
                    <a:pt x="3176244" y="889889"/>
                  </a:lnTo>
                  <a:lnTo>
                    <a:pt x="3186684" y="849503"/>
                  </a:lnTo>
                  <a:lnTo>
                    <a:pt x="3194240" y="808329"/>
                  </a:lnTo>
                  <a:lnTo>
                    <a:pt x="3198838" y="766445"/>
                  </a:lnTo>
                  <a:lnTo>
                    <a:pt x="3200400" y="723900"/>
                  </a:lnTo>
                  <a:close/>
                </a:path>
              </a:pathLst>
            </a:custGeom>
            <a:solidFill>
              <a:srgbClr val="C0C0C0"/>
            </a:solidFill>
          </p:spPr>
          <p:txBody>
            <a:bodyPr wrap="square" lIns="0" tIns="0" rIns="0" bIns="0" rtlCol="0"/>
            <a:lstStyle/>
            <a:p>
              <a:endParaRPr/>
            </a:p>
          </p:txBody>
        </p:sp>
        <p:sp>
          <p:nvSpPr>
            <p:cNvPr id="4" name="object 4"/>
            <p:cNvSpPr/>
            <p:nvPr/>
          </p:nvSpPr>
          <p:spPr>
            <a:xfrm>
              <a:off x="3281426" y="2747962"/>
              <a:ext cx="5257800" cy="2895600"/>
            </a:xfrm>
            <a:custGeom>
              <a:avLst/>
              <a:gdLst/>
              <a:ahLst/>
              <a:cxnLst/>
              <a:rect l="l" t="t" r="r" b="b"/>
              <a:pathLst>
                <a:path w="5257800" h="2895600">
                  <a:moveTo>
                    <a:pt x="0" y="2895600"/>
                  </a:moveTo>
                  <a:lnTo>
                    <a:pt x="5257800" y="2895600"/>
                  </a:lnTo>
                  <a:lnTo>
                    <a:pt x="5257800" y="0"/>
                  </a:lnTo>
                  <a:lnTo>
                    <a:pt x="0" y="0"/>
                  </a:lnTo>
                  <a:lnTo>
                    <a:pt x="0" y="2895600"/>
                  </a:lnTo>
                  <a:close/>
                </a:path>
              </a:pathLst>
            </a:custGeom>
            <a:ln w="25400">
              <a:solidFill>
                <a:srgbClr val="000000"/>
              </a:solidFill>
            </a:ln>
          </p:spPr>
          <p:txBody>
            <a:bodyPr wrap="square" lIns="0" tIns="0" rIns="0" bIns="0" rtlCol="0"/>
            <a:lstStyle/>
            <a:p>
              <a:endParaRPr/>
            </a:p>
          </p:txBody>
        </p:sp>
        <p:sp>
          <p:nvSpPr>
            <p:cNvPr id="5" name="object 5"/>
            <p:cNvSpPr/>
            <p:nvPr/>
          </p:nvSpPr>
          <p:spPr>
            <a:xfrm>
              <a:off x="4119626" y="3433826"/>
              <a:ext cx="3200400" cy="1447800"/>
            </a:xfrm>
            <a:custGeom>
              <a:avLst/>
              <a:gdLst/>
              <a:ahLst/>
              <a:cxnLst/>
              <a:rect l="l" t="t" r="r" b="b"/>
              <a:pathLst>
                <a:path w="3200400" h="1447800">
                  <a:moveTo>
                    <a:pt x="0" y="723900"/>
                  </a:moveTo>
                  <a:lnTo>
                    <a:pt x="1551" y="681353"/>
                  </a:lnTo>
                  <a:lnTo>
                    <a:pt x="6150" y="639455"/>
                  </a:lnTo>
                  <a:lnTo>
                    <a:pt x="13710" y="598273"/>
                  </a:lnTo>
                  <a:lnTo>
                    <a:pt x="24146" y="557877"/>
                  </a:lnTo>
                  <a:lnTo>
                    <a:pt x="37371" y="518333"/>
                  </a:lnTo>
                  <a:lnTo>
                    <a:pt x="53300" y="479709"/>
                  </a:lnTo>
                  <a:lnTo>
                    <a:pt x="71848" y="442073"/>
                  </a:lnTo>
                  <a:lnTo>
                    <a:pt x="92928" y="405492"/>
                  </a:lnTo>
                  <a:lnTo>
                    <a:pt x="116455" y="370036"/>
                  </a:lnTo>
                  <a:lnTo>
                    <a:pt x="142343" y="335770"/>
                  </a:lnTo>
                  <a:lnTo>
                    <a:pt x="170507" y="302764"/>
                  </a:lnTo>
                  <a:lnTo>
                    <a:pt x="200861" y="271085"/>
                  </a:lnTo>
                  <a:lnTo>
                    <a:pt x="233319" y="240800"/>
                  </a:lnTo>
                  <a:lnTo>
                    <a:pt x="267795" y="211978"/>
                  </a:lnTo>
                  <a:lnTo>
                    <a:pt x="304204" y="184687"/>
                  </a:lnTo>
                  <a:lnTo>
                    <a:pt x="342460" y="158993"/>
                  </a:lnTo>
                  <a:lnTo>
                    <a:pt x="382477" y="134965"/>
                  </a:lnTo>
                  <a:lnTo>
                    <a:pt x="424170" y="112672"/>
                  </a:lnTo>
                  <a:lnTo>
                    <a:pt x="467452" y="92179"/>
                  </a:lnTo>
                  <a:lnTo>
                    <a:pt x="512239" y="73556"/>
                  </a:lnTo>
                  <a:lnTo>
                    <a:pt x="558444" y="56870"/>
                  </a:lnTo>
                  <a:lnTo>
                    <a:pt x="605982" y="42188"/>
                  </a:lnTo>
                  <a:lnTo>
                    <a:pt x="654767" y="29580"/>
                  </a:lnTo>
                  <a:lnTo>
                    <a:pt x="704714" y="19112"/>
                  </a:lnTo>
                  <a:lnTo>
                    <a:pt x="755736" y="10852"/>
                  </a:lnTo>
                  <a:lnTo>
                    <a:pt x="807748" y="4868"/>
                  </a:lnTo>
                  <a:lnTo>
                    <a:pt x="860665" y="1228"/>
                  </a:lnTo>
                  <a:lnTo>
                    <a:pt x="914400" y="0"/>
                  </a:lnTo>
                  <a:lnTo>
                    <a:pt x="968122" y="1228"/>
                  </a:lnTo>
                  <a:lnTo>
                    <a:pt x="1021027" y="4868"/>
                  </a:lnTo>
                  <a:lnTo>
                    <a:pt x="1073030" y="10852"/>
                  </a:lnTo>
                  <a:lnTo>
                    <a:pt x="1124045" y="19112"/>
                  </a:lnTo>
                  <a:lnTo>
                    <a:pt x="1173986" y="29580"/>
                  </a:lnTo>
                  <a:lnTo>
                    <a:pt x="1222766" y="42188"/>
                  </a:lnTo>
                  <a:lnTo>
                    <a:pt x="1270301" y="56870"/>
                  </a:lnTo>
                  <a:lnTo>
                    <a:pt x="1316504" y="73556"/>
                  </a:lnTo>
                  <a:lnTo>
                    <a:pt x="1361290" y="92179"/>
                  </a:lnTo>
                  <a:lnTo>
                    <a:pt x="1404573" y="112672"/>
                  </a:lnTo>
                  <a:lnTo>
                    <a:pt x="1446267" y="134965"/>
                  </a:lnTo>
                  <a:lnTo>
                    <a:pt x="1486286" y="158993"/>
                  </a:lnTo>
                  <a:lnTo>
                    <a:pt x="1524544" y="184687"/>
                  </a:lnTo>
                  <a:lnTo>
                    <a:pt x="1560957" y="211978"/>
                  </a:lnTo>
                  <a:lnTo>
                    <a:pt x="1595436" y="240800"/>
                  </a:lnTo>
                  <a:lnTo>
                    <a:pt x="1627898" y="271085"/>
                  </a:lnTo>
                  <a:lnTo>
                    <a:pt x="1658256" y="302764"/>
                  </a:lnTo>
                  <a:lnTo>
                    <a:pt x="1686424" y="335770"/>
                  </a:lnTo>
                  <a:lnTo>
                    <a:pt x="1712317" y="370036"/>
                  </a:lnTo>
                  <a:lnTo>
                    <a:pt x="1735849" y="405492"/>
                  </a:lnTo>
                  <a:lnTo>
                    <a:pt x="1756933" y="442073"/>
                  </a:lnTo>
                  <a:lnTo>
                    <a:pt x="1775485" y="479709"/>
                  </a:lnTo>
                  <a:lnTo>
                    <a:pt x="1791418" y="518333"/>
                  </a:lnTo>
                  <a:lnTo>
                    <a:pt x="1804647" y="557877"/>
                  </a:lnTo>
                  <a:lnTo>
                    <a:pt x="1815085" y="598273"/>
                  </a:lnTo>
                  <a:lnTo>
                    <a:pt x="1822647" y="639455"/>
                  </a:lnTo>
                  <a:lnTo>
                    <a:pt x="1827247" y="681353"/>
                  </a:lnTo>
                  <a:lnTo>
                    <a:pt x="1828800" y="723900"/>
                  </a:lnTo>
                  <a:lnTo>
                    <a:pt x="1827247" y="766434"/>
                  </a:lnTo>
                  <a:lnTo>
                    <a:pt x="1822647" y="808321"/>
                  </a:lnTo>
                  <a:lnTo>
                    <a:pt x="1815085" y="849493"/>
                  </a:lnTo>
                  <a:lnTo>
                    <a:pt x="1804647" y="889882"/>
                  </a:lnTo>
                  <a:lnTo>
                    <a:pt x="1791418" y="929420"/>
                  </a:lnTo>
                  <a:lnTo>
                    <a:pt x="1775485" y="968040"/>
                  </a:lnTo>
                  <a:lnTo>
                    <a:pt x="1756933" y="1005673"/>
                  </a:lnTo>
                  <a:lnTo>
                    <a:pt x="1735849" y="1042251"/>
                  </a:lnTo>
                  <a:lnTo>
                    <a:pt x="1712317" y="1077707"/>
                  </a:lnTo>
                  <a:lnTo>
                    <a:pt x="1686424" y="1111972"/>
                  </a:lnTo>
                  <a:lnTo>
                    <a:pt x="1658256" y="1144980"/>
                  </a:lnTo>
                  <a:lnTo>
                    <a:pt x="1627898" y="1176661"/>
                  </a:lnTo>
                  <a:lnTo>
                    <a:pt x="1595436" y="1206948"/>
                  </a:lnTo>
                  <a:lnTo>
                    <a:pt x="1560957" y="1235773"/>
                  </a:lnTo>
                  <a:lnTo>
                    <a:pt x="1524544" y="1263068"/>
                  </a:lnTo>
                  <a:lnTo>
                    <a:pt x="1486286" y="1288766"/>
                  </a:lnTo>
                  <a:lnTo>
                    <a:pt x="1446267" y="1312798"/>
                  </a:lnTo>
                  <a:lnTo>
                    <a:pt x="1404573" y="1335096"/>
                  </a:lnTo>
                  <a:lnTo>
                    <a:pt x="1361290" y="1355593"/>
                  </a:lnTo>
                  <a:lnTo>
                    <a:pt x="1316504" y="1374221"/>
                  </a:lnTo>
                  <a:lnTo>
                    <a:pt x="1270301" y="1390911"/>
                  </a:lnTo>
                  <a:lnTo>
                    <a:pt x="1222766" y="1405597"/>
                  </a:lnTo>
                  <a:lnTo>
                    <a:pt x="1173986" y="1418209"/>
                  </a:lnTo>
                  <a:lnTo>
                    <a:pt x="1124045" y="1428681"/>
                  </a:lnTo>
                  <a:lnTo>
                    <a:pt x="1073030" y="1436943"/>
                  </a:lnTo>
                  <a:lnTo>
                    <a:pt x="1021027" y="1442929"/>
                  </a:lnTo>
                  <a:lnTo>
                    <a:pt x="968122" y="1446571"/>
                  </a:lnTo>
                  <a:lnTo>
                    <a:pt x="914400" y="1447800"/>
                  </a:lnTo>
                  <a:lnTo>
                    <a:pt x="860665" y="1446571"/>
                  </a:lnTo>
                  <a:lnTo>
                    <a:pt x="807748" y="1442929"/>
                  </a:lnTo>
                  <a:lnTo>
                    <a:pt x="755736" y="1436943"/>
                  </a:lnTo>
                  <a:lnTo>
                    <a:pt x="704714" y="1428681"/>
                  </a:lnTo>
                  <a:lnTo>
                    <a:pt x="654767" y="1418209"/>
                  </a:lnTo>
                  <a:lnTo>
                    <a:pt x="605982" y="1405597"/>
                  </a:lnTo>
                  <a:lnTo>
                    <a:pt x="558444" y="1390911"/>
                  </a:lnTo>
                  <a:lnTo>
                    <a:pt x="512239" y="1374221"/>
                  </a:lnTo>
                  <a:lnTo>
                    <a:pt x="467452" y="1355593"/>
                  </a:lnTo>
                  <a:lnTo>
                    <a:pt x="424170" y="1335096"/>
                  </a:lnTo>
                  <a:lnTo>
                    <a:pt x="382477" y="1312798"/>
                  </a:lnTo>
                  <a:lnTo>
                    <a:pt x="342460" y="1288766"/>
                  </a:lnTo>
                  <a:lnTo>
                    <a:pt x="304204" y="1263068"/>
                  </a:lnTo>
                  <a:lnTo>
                    <a:pt x="267795" y="1235773"/>
                  </a:lnTo>
                  <a:lnTo>
                    <a:pt x="233319" y="1206948"/>
                  </a:lnTo>
                  <a:lnTo>
                    <a:pt x="200861" y="1176661"/>
                  </a:lnTo>
                  <a:lnTo>
                    <a:pt x="170507" y="1144980"/>
                  </a:lnTo>
                  <a:lnTo>
                    <a:pt x="142343" y="1111972"/>
                  </a:lnTo>
                  <a:lnTo>
                    <a:pt x="116455" y="1077707"/>
                  </a:lnTo>
                  <a:lnTo>
                    <a:pt x="92928" y="1042251"/>
                  </a:lnTo>
                  <a:lnTo>
                    <a:pt x="71848" y="1005673"/>
                  </a:lnTo>
                  <a:lnTo>
                    <a:pt x="53300" y="968040"/>
                  </a:lnTo>
                  <a:lnTo>
                    <a:pt x="37371" y="929420"/>
                  </a:lnTo>
                  <a:lnTo>
                    <a:pt x="24146" y="889882"/>
                  </a:lnTo>
                  <a:lnTo>
                    <a:pt x="13710" y="849493"/>
                  </a:lnTo>
                  <a:lnTo>
                    <a:pt x="6150" y="808321"/>
                  </a:lnTo>
                  <a:lnTo>
                    <a:pt x="1551" y="766434"/>
                  </a:lnTo>
                  <a:lnTo>
                    <a:pt x="0" y="723900"/>
                  </a:lnTo>
                  <a:close/>
                </a:path>
                <a:path w="3200400" h="1447800">
                  <a:moveTo>
                    <a:pt x="1371600" y="723900"/>
                  </a:moveTo>
                  <a:lnTo>
                    <a:pt x="1373151" y="681353"/>
                  </a:lnTo>
                  <a:lnTo>
                    <a:pt x="1377750" y="639455"/>
                  </a:lnTo>
                  <a:lnTo>
                    <a:pt x="1385310" y="598273"/>
                  </a:lnTo>
                  <a:lnTo>
                    <a:pt x="1395746" y="557877"/>
                  </a:lnTo>
                  <a:lnTo>
                    <a:pt x="1408971" y="518333"/>
                  </a:lnTo>
                  <a:lnTo>
                    <a:pt x="1424900" y="479709"/>
                  </a:lnTo>
                  <a:lnTo>
                    <a:pt x="1443448" y="442073"/>
                  </a:lnTo>
                  <a:lnTo>
                    <a:pt x="1464528" y="405492"/>
                  </a:lnTo>
                  <a:lnTo>
                    <a:pt x="1488055" y="370036"/>
                  </a:lnTo>
                  <a:lnTo>
                    <a:pt x="1513943" y="335770"/>
                  </a:lnTo>
                  <a:lnTo>
                    <a:pt x="1542107" y="302764"/>
                  </a:lnTo>
                  <a:lnTo>
                    <a:pt x="1572461" y="271085"/>
                  </a:lnTo>
                  <a:lnTo>
                    <a:pt x="1604919" y="240800"/>
                  </a:lnTo>
                  <a:lnTo>
                    <a:pt x="1639395" y="211978"/>
                  </a:lnTo>
                  <a:lnTo>
                    <a:pt x="1675804" y="184687"/>
                  </a:lnTo>
                  <a:lnTo>
                    <a:pt x="1714060" y="158993"/>
                  </a:lnTo>
                  <a:lnTo>
                    <a:pt x="1754077" y="134965"/>
                  </a:lnTo>
                  <a:lnTo>
                    <a:pt x="1795770" y="112672"/>
                  </a:lnTo>
                  <a:lnTo>
                    <a:pt x="1839052" y="92179"/>
                  </a:lnTo>
                  <a:lnTo>
                    <a:pt x="1883839" y="73556"/>
                  </a:lnTo>
                  <a:lnTo>
                    <a:pt x="1930044" y="56870"/>
                  </a:lnTo>
                  <a:lnTo>
                    <a:pt x="1977582" y="42188"/>
                  </a:lnTo>
                  <a:lnTo>
                    <a:pt x="2026367" y="29580"/>
                  </a:lnTo>
                  <a:lnTo>
                    <a:pt x="2076314" y="19112"/>
                  </a:lnTo>
                  <a:lnTo>
                    <a:pt x="2127336" y="10852"/>
                  </a:lnTo>
                  <a:lnTo>
                    <a:pt x="2179348" y="4868"/>
                  </a:lnTo>
                  <a:lnTo>
                    <a:pt x="2232265" y="1228"/>
                  </a:lnTo>
                  <a:lnTo>
                    <a:pt x="2286000" y="0"/>
                  </a:lnTo>
                  <a:lnTo>
                    <a:pt x="2339722" y="1228"/>
                  </a:lnTo>
                  <a:lnTo>
                    <a:pt x="2392627" y="4868"/>
                  </a:lnTo>
                  <a:lnTo>
                    <a:pt x="2444630" y="10852"/>
                  </a:lnTo>
                  <a:lnTo>
                    <a:pt x="2495645" y="19112"/>
                  </a:lnTo>
                  <a:lnTo>
                    <a:pt x="2545586" y="29580"/>
                  </a:lnTo>
                  <a:lnTo>
                    <a:pt x="2594366" y="42188"/>
                  </a:lnTo>
                  <a:lnTo>
                    <a:pt x="2641901" y="56870"/>
                  </a:lnTo>
                  <a:lnTo>
                    <a:pt x="2688104" y="73556"/>
                  </a:lnTo>
                  <a:lnTo>
                    <a:pt x="2732890" y="92179"/>
                  </a:lnTo>
                  <a:lnTo>
                    <a:pt x="2776173" y="112672"/>
                  </a:lnTo>
                  <a:lnTo>
                    <a:pt x="2817867" y="134965"/>
                  </a:lnTo>
                  <a:lnTo>
                    <a:pt x="2857886" y="158993"/>
                  </a:lnTo>
                  <a:lnTo>
                    <a:pt x="2896144" y="184687"/>
                  </a:lnTo>
                  <a:lnTo>
                    <a:pt x="2932556" y="211978"/>
                  </a:lnTo>
                  <a:lnTo>
                    <a:pt x="2967036" y="240800"/>
                  </a:lnTo>
                  <a:lnTo>
                    <a:pt x="2999498" y="271085"/>
                  </a:lnTo>
                  <a:lnTo>
                    <a:pt x="3029856" y="302764"/>
                  </a:lnTo>
                  <a:lnTo>
                    <a:pt x="3058024" y="335770"/>
                  </a:lnTo>
                  <a:lnTo>
                    <a:pt x="3083917" y="370036"/>
                  </a:lnTo>
                  <a:lnTo>
                    <a:pt x="3107449" y="405492"/>
                  </a:lnTo>
                  <a:lnTo>
                    <a:pt x="3128533" y="442073"/>
                  </a:lnTo>
                  <a:lnTo>
                    <a:pt x="3147085" y="479709"/>
                  </a:lnTo>
                  <a:lnTo>
                    <a:pt x="3163018" y="518333"/>
                  </a:lnTo>
                  <a:lnTo>
                    <a:pt x="3176247" y="557877"/>
                  </a:lnTo>
                  <a:lnTo>
                    <a:pt x="3186685" y="598273"/>
                  </a:lnTo>
                  <a:lnTo>
                    <a:pt x="3194247" y="639455"/>
                  </a:lnTo>
                  <a:lnTo>
                    <a:pt x="3198847" y="681353"/>
                  </a:lnTo>
                  <a:lnTo>
                    <a:pt x="3200400" y="723900"/>
                  </a:lnTo>
                  <a:lnTo>
                    <a:pt x="3198847" y="766434"/>
                  </a:lnTo>
                  <a:lnTo>
                    <a:pt x="3194247" y="808321"/>
                  </a:lnTo>
                  <a:lnTo>
                    <a:pt x="3186685" y="849493"/>
                  </a:lnTo>
                  <a:lnTo>
                    <a:pt x="3176247" y="889882"/>
                  </a:lnTo>
                  <a:lnTo>
                    <a:pt x="3163018" y="929420"/>
                  </a:lnTo>
                  <a:lnTo>
                    <a:pt x="3147085" y="968040"/>
                  </a:lnTo>
                  <a:lnTo>
                    <a:pt x="3128533" y="1005673"/>
                  </a:lnTo>
                  <a:lnTo>
                    <a:pt x="3107449" y="1042251"/>
                  </a:lnTo>
                  <a:lnTo>
                    <a:pt x="3083917" y="1077707"/>
                  </a:lnTo>
                  <a:lnTo>
                    <a:pt x="3058024" y="1111972"/>
                  </a:lnTo>
                  <a:lnTo>
                    <a:pt x="3029856" y="1144980"/>
                  </a:lnTo>
                  <a:lnTo>
                    <a:pt x="2999498" y="1176661"/>
                  </a:lnTo>
                  <a:lnTo>
                    <a:pt x="2967036" y="1206948"/>
                  </a:lnTo>
                  <a:lnTo>
                    <a:pt x="2932556" y="1235773"/>
                  </a:lnTo>
                  <a:lnTo>
                    <a:pt x="2896144" y="1263068"/>
                  </a:lnTo>
                  <a:lnTo>
                    <a:pt x="2857886" y="1288766"/>
                  </a:lnTo>
                  <a:lnTo>
                    <a:pt x="2817867" y="1312798"/>
                  </a:lnTo>
                  <a:lnTo>
                    <a:pt x="2776173" y="1335096"/>
                  </a:lnTo>
                  <a:lnTo>
                    <a:pt x="2732890" y="1355593"/>
                  </a:lnTo>
                  <a:lnTo>
                    <a:pt x="2688104" y="1374221"/>
                  </a:lnTo>
                  <a:lnTo>
                    <a:pt x="2641901" y="1390911"/>
                  </a:lnTo>
                  <a:lnTo>
                    <a:pt x="2594366" y="1405597"/>
                  </a:lnTo>
                  <a:lnTo>
                    <a:pt x="2545586" y="1418209"/>
                  </a:lnTo>
                  <a:lnTo>
                    <a:pt x="2495645" y="1428681"/>
                  </a:lnTo>
                  <a:lnTo>
                    <a:pt x="2444630" y="1436943"/>
                  </a:lnTo>
                  <a:lnTo>
                    <a:pt x="2392627" y="1442929"/>
                  </a:lnTo>
                  <a:lnTo>
                    <a:pt x="2339722" y="1446571"/>
                  </a:lnTo>
                  <a:lnTo>
                    <a:pt x="2286000" y="1447800"/>
                  </a:lnTo>
                  <a:lnTo>
                    <a:pt x="2232265" y="1446571"/>
                  </a:lnTo>
                  <a:lnTo>
                    <a:pt x="2179348" y="1442929"/>
                  </a:lnTo>
                  <a:lnTo>
                    <a:pt x="2127336" y="1436943"/>
                  </a:lnTo>
                  <a:lnTo>
                    <a:pt x="2076314" y="1428681"/>
                  </a:lnTo>
                  <a:lnTo>
                    <a:pt x="2026367" y="1418209"/>
                  </a:lnTo>
                  <a:lnTo>
                    <a:pt x="1977582" y="1405597"/>
                  </a:lnTo>
                  <a:lnTo>
                    <a:pt x="1930044" y="1390911"/>
                  </a:lnTo>
                  <a:lnTo>
                    <a:pt x="1883839" y="1374221"/>
                  </a:lnTo>
                  <a:lnTo>
                    <a:pt x="1839052" y="1355593"/>
                  </a:lnTo>
                  <a:lnTo>
                    <a:pt x="1795770" y="1335096"/>
                  </a:lnTo>
                  <a:lnTo>
                    <a:pt x="1754077" y="1312798"/>
                  </a:lnTo>
                  <a:lnTo>
                    <a:pt x="1714060" y="1288766"/>
                  </a:lnTo>
                  <a:lnTo>
                    <a:pt x="1675804" y="1263068"/>
                  </a:lnTo>
                  <a:lnTo>
                    <a:pt x="1639395" y="1235773"/>
                  </a:lnTo>
                  <a:lnTo>
                    <a:pt x="1604919" y="1206948"/>
                  </a:lnTo>
                  <a:lnTo>
                    <a:pt x="1572461" y="1176661"/>
                  </a:lnTo>
                  <a:lnTo>
                    <a:pt x="1542107" y="1144980"/>
                  </a:lnTo>
                  <a:lnTo>
                    <a:pt x="1513943" y="1111972"/>
                  </a:lnTo>
                  <a:lnTo>
                    <a:pt x="1488055" y="1077707"/>
                  </a:lnTo>
                  <a:lnTo>
                    <a:pt x="1464528" y="1042251"/>
                  </a:lnTo>
                  <a:lnTo>
                    <a:pt x="1443448" y="1005673"/>
                  </a:lnTo>
                  <a:lnTo>
                    <a:pt x="1424900" y="968040"/>
                  </a:lnTo>
                  <a:lnTo>
                    <a:pt x="1408971" y="929420"/>
                  </a:lnTo>
                  <a:lnTo>
                    <a:pt x="1395746" y="889882"/>
                  </a:lnTo>
                  <a:lnTo>
                    <a:pt x="1385310" y="849493"/>
                  </a:lnTo>
                  <a:lnTo>
                    <a:pt x="1377750" y="808321"/>
                  </a:lnTo>
                  <a:lnTo>
                    <a:pt x="1373151" y="766434"/>
                  </a:lnTo>
                  <a:lnTo>
                    <a:pt x="1371600" y="723900"/>
                  </a:lnTo>
                  <a:close/>
                </a:path>
              </a:pathLst>
            </a:custGeom>
            <a:ln w="25400">
              <a:solidFill>
                <a:srgbClr val="000000"/>
              </a:solidFill>
            </a:ln>
          </p:spPr>
          <p:txBody>
            <a:bodyPr wrap="square" lIns="0" tIns="0" rIns="0" bIns="0" rtlCol="0"/>
            <a:lstStyle/>
            <a:p>
              <a:endParaRPr/>
            </a:p>
          </p:txBody>
        </p:sp>
      </p:grpSp>
      <p:sp>
        <p:nvSpPr>
          <p:cNvPr id="6" name="object 6"/>
          <p:cNvSpPr txBox="1"/>
          <p:nvPr/>
        </p:nvSpPr>
        <p:spPr>
          <a:xfrm>
            <a:off x="1909191" y="929639"/>
            <a:ext cx="7967980" cy="2425700"/>
          </a:xfrm>
          <a:prstGeom prst="rect">
            <a:avLst/>
          </a:prstGeom>
        </p:spPr>
        <p:txBody>
          <a:bodyPr vert="horz" wrap="square" lIns="0" tIns="16510" rIns="0" bIns="0" rtlCol="0">
            <a:spAutoFit/>
          </a:bodyPr>
          <a:lstStyle/>
          <a:p>
            <a:pPr marL="12700">
              <a:lnSpc>
                <a:spcPts val="3835"/>
              </a:lnSpc>
              <a:spcBef>
                <a:spcPts val="130"/>
              </a:spcBef>
            </a:pPr>
            <a:r>
              <a:rPr sz="3200" spc="-10" dirty="0">
                <a:latin typeface="Times New Roman"/>
                <a:cs typeface="Times New Roman"/>
              </a:rPr>
              <a:t>The</a:t>
            </a:r>
            <a:r>
              <a:rPr sz="3200" spc="10" dirty="0">
                <a:latin typeface="Times New Roman"/>
                <a:cs typeface="Times New Roman"/>
              </a:rPr>
              <a:t> </a:t>
            </a:r>
            <a:r>
              <a:rPr sz="3200" spc="-40" dirty="0">
                <a:latin typeface="Times New Roman"/>
                <a:cs typeface="Times New Roman"/>
              </a:rPr>
              <a:t>event</a:t>
            </a:r>
            <a:r>
              <a:rPr sz="3200" spc="190" dirty="0">
                <a:latin typeface="Times New Roman"/>
                <a:cs typeface="Times New Roman"/>
              </a:rPr>
              <a:t> </a:t>
            </a:r>
            <a:r>
              <a:rPr sz="3200" i="1" spc="15" dirty="0">
                <a:latin typeface="Times New Roman"/>
                <a:cs typeface="Times New Roman"/>
              </a:rPr>
              <a:t>A</a:t>
            </a:r>
            <a:r>
              <a:rPr sz="3200" i="1" spc="-75" dirty="0">
                <a:latin typeface="Times New Roman"/>
                <a:cs typeface="Times New Roman"/>
              </a:rPr>
              <a:t> </a:t>
            </a:r>
            <a:r>
              <a:rPr sz="3200" spc="20" dirty="0">
                <a:latin typeface="Symbol"/>
                <a:cs typeface="Symbol"/>
              </a:rPr>
              <a:t></a:t>
            </a:r>
            <a:r>
              <a:rPr sz="3200" spc="25" dirty="0">
                <a:latin typeface="Times New Roman"/>
                <a:cs typeface="Times New Roman"/>
              </a:rPr>
              <a:t> </a:t>
            </a:r>
            <a:r>
              <a:rPr sz="3200" i="1" spc="15" dirty="0">
                <a:latin typeface="Times New Roman"/>
                <a:cs typeface="Times New Roman"/>
              </a:rPr>
              <a:t>B</a:t>
            </a:r>
            <a:r>
              <a:rPr sz="3200" i="1" spc="-75" dirty="0">
                <a:latin typeface="Times New Roman"/>
                <a:cs typeface="Times New Roman"/>
              </a:rPr>
              <a:t> </a:t>
            </a:r>
            <a:r>
              <a:rPr sz="3200" b="1" dirty="0">
                <a:latin typeface="Times New Roman"/>
                <a:cs typeface="Times New Roman"/>
              </a:rPr>
              <a:t>occurs</a:t>
            </a:r>
            <a:r>
              <a:rPr sz="3200" b="1" spc="50" dirty="0">
                <a:latin typeface="Times New Roman"/>
                <a:cs typeface="Times New Roman"/>
              </a:rPr>
              <a:t> </a:t>
            </a:r>
            <a:r>
              <a:rPr sz="3200" spc="5" dirty="0">
                <a:latin typeface="Times New Roman"/>
                <a:cs typeface="Times New Roman"/>
              </a:rPr>
              <a:t>if</a:t>
            </a:r>
            <a:r>
              <a:rPr sz="3200" spc="-75" dirty="0">
                <a:latin typeface="Times New Roman"/>
                <a:cs typeface="Times New Roman"/>
              </a:rPr>
              <a:t> </a:t>
            </a:r>
            <a:r>
              <a:rPr sz="3200" spc="-5" dirty="0">
                <a:latin typeface="Times New Roman"/>
                <a:cs typeface="Times New Roman"/>
              </a:rPr>
              <a:t>the</a:t>
            </a:r>
            <a:r>
              <a:rPr sz="3200" spc="10" dirty="0">
                <a:latin typeface="Times New Roman"/>
                <a:cs typeface="Times New Roman"/>
              </a:rPr>
              <a:t> </a:t>
            </a:r>
            <a:r>
              <a:rPr sz="3200" spc="-40" dirty="0">
                <a:latin typeface="Times New Roman"/>
                <a:cs typeface="Times New Roman"/>
              </a:rPr>
              <a:t>event</a:t>
            </a:r>
            <a:r>
              <a:rPr sz="3200" spc="200" dirty="0">
                <a:latin typeface="Times New Roman"/>
                <a:cs typeface="Times New Roman"/>
              </a:rPr>
              <a:t> </a:t>
            </a:r>
            <a:r>
              <a:rPr sz="3200" i="1" spc="15" dirty="0">
                <a:latin typeface="Times New Roman"/>
                <a:cs typeface="Times New Roman"/>
              </a:rPr>
              <a:t>A</a:t>
            </a:r>
            <a:r>
              <a:rPr sz="3200" i="1" spc="-75" dirty="0">
                <a:latin typeface="Times New Roman"/>
                <a:cs typeface="Times New Roman"/>
              </a:rPr>
              <a:t> </a:t>
            </a:r>
            <a:r>
              <a:rPr sz="3200" b="1" dirty="0">
                <a:latin typeface="Times New Roman"/>
                <a:cs typeface="Times New Roman"/>
              </a:rPr>
              <a:t>occurs</a:t>
            </a:r>
            <a:r>
              <a:rPr sz="3200" b="1" spc="-25" dirty="0">
                <a:latin typeface="Times New Roman"/>
                <a:cs typeface="Times New Roman"/>
              </a:rPr>
              <a:t> </a:t>
            </a:r>
            <a:r>
              <a:rPr sz="3200" b="1" spc="-10" dirty="0">
                <a:latin typeface="Times New Roman"/>
                <a:cs typeface="Times New Roman"/>
              </a:rPr>
              <a:t>or</a:t>
            </a:r>
            <a:endParaRPr sz="3200">
              <a:latin typeface="Times New Roman"/>
              <a:cs typeface="Times New Roman"/>
            </a:endParaRPr>
          </a:p>
          <a:p>
            <a:pPr marL="12700">
              <a:lnSpc>
                <a:spcPts val="3835"/>
              </a:lnSpc>
              <a:tabLst>
                <a:tab pos="3968115" algn="l"/>
              </a:tabLst>
            </a:pPr>
            <a:r>
              <a:rPr sz="3200" spc="-5" dirty="0">
                <a:latin typeface="Times New Roman"/>
                <a:cs typeface="Times New Roman"/>
              </a:rPr>
              <a:t>the</a:t>
            </a:r>
            <a:r>
              <a:rPr sz="3200" spc="20" dirty="0">
                <a:latin typeface="Times New Roman"/>
                <a:cs typeface="Times New Roman"/>
              </a:rPr>
              <a:t> </a:t>
            </a:r>
            <a:r>
              <a:rPr sz="3200" spc="-40" dirty="0">
                <a:latin typeface="Times New Roman"/>
                <a:cs typeface="Times New Roman"/>
              </a:rPr>
              <a:t>event</a:t>
            </a:r>
            <a:r>
              <a:rPr sz="3200" spc="180" dirty="0">
                <a:latin typeface="Times New Roman"/>
                <a:cs typeface="Times New Roman"/>
              </a:rPr>
              <a:t> </a:t>
            </a:r>
            <a:r>
              <a:rPr sz="3200" spc="-5" dirty="0">
                <a:latin typeface="Times New Roman"/>
                <a:cs typeface="Times New Roman"/>
              </a:rPr>
              <a:t>and</a:t>
            </a:r>
            <a:r>
              <a:rPr sz="3200" spc="10" dirty="0">
                <a:latin typeface="Times New Roman"/>
                <a:cs typeface="Times New Roman"/>
              </a:rPr>
              <a:t> </a:t>
            </a:r>
            <a:r>
              <a:rPr sz="3200" i="1" spc="15" dirty="0">
                <a:latin typeface="Times New Roman"/>
                <a:cs typeface="Times New Roman"/>
              </a:rPr>
              <a:t>B </a:t>
            </a:r>
            <a:r>
              <a:rPr sz="3200" b="1" dirty="0">
                <a:latin typeface="Times New Roman"/>
                <a:cs typeface="Times New Roman"/>
              </a:rPr>
              <a:t>occurs	</a:t>
            </a:r>
            <a:r>
              <a:rPr sz="3200" b="1" spc="-10" dirty="0">
                <a:latin typeface="Times New Roman"/>
                <a:cs typeface="Times New Roman"/>
              </a:rPr>
              <a:t>or</a:t>
            </a:r>
            <a:r>
              <a:rPr sz="3200" b="1" spc="-80" dirty="0">
                <a:latin typeface="Times New Roman"/>
                <a:cs typeface="Times New Roman"/>
              </a:rPr>
              <a:t> </a:t>
            </a:r>
            <a:r>
              <a:rPr sz="3200" b="1" spc="-5" dirty="0">
                <a:latin typeface="Times New Roman"/>
                <a:cs typeface="Times New Roman"/>
              </a:rPr>
              <a:t>both</a:t>
            </a:r>
            <a:r>
              <a:rPr sz="3200" b="1" spc="5" dirty="0">
                <a:latin typeface="Times New Roman"/>
                <a:cs typeface="Times New Roman"/>
              </a:rPr>
              <a:t> occurs.</a:t>
            </a:r>
            <a:endParaRPr sz="3200">
              <a:latin typeface="Times New Roman"/>
              <a:cs typeface="Times New Roman"/>
            </a:endParaRPr>
          </a:p>
          <a:p>
            <a:pPr>
              <a:lnSpc>
                <a:spcPct val="100000"/>
              </a:lnSpc>
            </a:pPr>
            <a:endParaRPr sz="3600">
              <a:latin typeface="Times New Roman"/>
              <a:cs typeface="Times New Roman"/>
            </a:endParaRPr>
          </a:p>
          <a:p>
            <a:pPr marR="372110" algn="ctr">
              <a:lnSpc>
                <a:spcPct val="100000"/>
              </a:lnSpc>
              <a:spcBef>
                <a:spcPts val="3210"/>
              </a:spcBef>
            </a:pPr>
            <a:r>
              <a:rPr sz="3200" i="1" spc="15" dirty="0">
                <a:latin typeface="Times New Roman"/>
                <a:cs typeface="Times New Roman"/>
              </a:rPr>
              <a:t>A</a:t>
            </a:r>
            <a:r>
              <a:rPr sz="3200" i="1" spc="-100" dirty="0">
                <a:latin typeface="Times New Roman"/>
                <a:cs typeface="Times New Roman"/>
              </a:rPr>
              <a:t> </a:t>
            </a:r>
            <a:r>
              <a:rPr sz="3200" spc="20" dirty="0">
                <a:latin typeface="Symbol"/>
                <a:cs typeface="Symbol"/>
              </a:rPr>
              <a:t></a:t>
            </a:r>
            <a:r>
              <a:rPr sz="3200" spc="-80" dirty="0">
                <a:latin typeface="Times New Roman"/>
                <a:cs typeface="Times New Roman"/>
              </a:rPr>
              <a:t> </a:t>
            </a:r>
            <a:r>
              <a:rPr sz="3200" i="1" spc="15" dirty="0">
                <a:latin typeface="Times New Roman"/>
                <a:cs typeface="Times New Roman"/>
              </a:rPr>
              <a:t>B</a:t>
            </a:r>
            <a:endParaRPr sz="3200">
              <a:latin typeface="Times New Roman"/>
              <a:cs typeface="Times New Roman"/>
            </a:endParaRPr>
          </a:p>
        </p:txBody>
      </p:sp>
      <p:sp>
        <p:nvSpPr>
          <p:cNvPr id="7" name="object 7"/>
          <p:cNvSpPr txBox="1"/>
          <p:nvPr/>
        </p:nvSpPr>
        <p:spPr>
          <a:xfrm>
            <a:off x="3828034" y="4516120"/>
            <a:ext cx="263525" cy="518159"/>
          </a:xfrm>
          <a:prstGeom prst="rect">
            <a:avLst/>
          </a:prstGeom>
        </p:spPr>
        <p:txBody>
          <a:bodyPr vert="horz" wrap="square" lIns="0" tIns="16510" rIns="0" bIns="0" rtlCol="0">
            <a:spAutoFit/>
          </a:bodyPr>
          <a:lstStyle/>
          <a:p>
            <a:pPr>
              <a:lnSpc>
                <a:spcPct val="100000"/>
              </a:lnSpc>
              <a:spcBef>
                <a:spcPts val="130"/>
              </a:spcBef>
            </a:pPr>
            <a:r>
              <a:rPr sz="3200" i="1" spc="15" dirty="0">
                <a:latin typeface="Times New Roman"/>
                <a:cs typeface="Times New Roman"/>
              </a:rPr>
              <a:t>A</a:t>
            </a:r>
            <a:endParaRPr sz="3200">
              <a:latin typeface="Times New Roman"/>
              <a:cs typeface="Times New Roman"/>
            </a:endParaRPr>
          </a:p>
        </p:txBody>
      </p:sp>
      <p:sp>
        <p:nvSpPr>
          <p:cNvPr id="8" name="object 8"/>
          <p:cNvSpPr txBox="1"/>
          <p:nvPr/>
        </p:nvSpPr>
        <p:spPr>
          <a:xfrm>
            <a:off x="7412355" y="4516120"/>
            <a:ext cx="263525" cy="518159"/>
          </a:xfrm>
          <a:prstGeom prst="rect">
            <a:avLst/>
          </a:prstGeom>
        </p:spPr>
        <p:txBody>
          <a:bodyPr vert="horz" wrap="square" lIns="0" tIns="16510" rIns="0" bIns="0" rtlCol="0">
            <a:spAutoFit/>
          </a:bodyPr>
          <a:lstStyle/>
          <a:p>
            <a:pPr>
              <a:lnSpc>
                <a:spcPct val="100000"/>
              </a:lnSpc>
              <a:spcBef>
                <a:spcPts val="130"/>
              </a:spcBef>
            </a:pPr>
            <a:r>
              <a:rPr sz="3200" i="1" spc="15" dirty="0">
                <a:latin typeface="Times New Roman"/>
                <a:cs typeface="Times New Roman"/>
              </a:rPr>
              <a:t>B</a:t>
            </a:r>
            <a:endParaRPr sz="3200">
              <a:latin typeface="Times New Roman"/>
              <a:cs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30626" y="3573462"/>
            <a:ext cx="5283200" cy="2921000"/>
            <a:chOff x="3230626" y="3573462"/>
            <a:chExt cx="5283200" cy="2921000"/>
          </a:xfrm>
        </p:grpSpPr>
        <p:pic>
          <p:nvPicPr>
            <p:cNvPr id="3" name="object 3"/>
            <p:cNvPicPr/>
            <p:nvPr/>
          </p:nvPicPr>
          <p:blipFill>
            <a:blip r:embed="rId2" cstate="print"/>
            <a:stretch>
              <a:fillRect/>
            </a:stretch>
          </p:blipFill>
          <p:spPr>
            <a:xfrm>
              <a:off x="4314825" y="4429125"/>
              <a:ext cx="3238500" cy="1485900"/>
            </a:xfrm>
            <a:prstGeom prst="rect">
              <a:avLst/>
            </a:prstGeom>
          </p:spPr>
        </p:pic>
        <p:sp>
          <p:nvSpPr>
            <p:cNvPr id="4" name="object 4"/>
            <p:cNvSpPr/>
            <p:nvPr/>
          </p:nvSpPr>
          <p:spPr>
            <a:xfrm>
              <a:off x="3243326" y="3586162"/>
              <a:ext cx="5257800" cy="2895600"/>
            </a:xfrm>
            <a:custGeom>
              <a:avLst/>
              <a:gdLst/>
              <a:ahLst/>
              <a:cxnLst/>
              <a:rect l="l" t="t" r="r" b="b"/>
              <a:pathLst>
                <a:path w="5257800" h="2895600">
                  <a:moveTo>
                    <a:pt x="0" y="2895600"/>
                  </a:moveTo>
                  <a:lnTo>
                    <a:pt x="5257800" y="2895600"/>
                  </a:lnTo>
                  <a:lnTo>
                    <a:pt x="5257800" y="0"/>
                  </a:lnTo>
                  <a:lnTo>
                    <a:pt x="0" y="0"/>
                  </a:lnTo>
                  <a:lnTo>
                    <a:pt x="0" y="2895600"/>
                  </a:lnTo>
                  <a:close/>
                </a:path>
              </a:pathLst>
            </a:custGeom>
            <a:ln w="25400">
              <a:solidFill>
                <a:srgbClr val="000000"/>
              </a:solidFill>
            </a:ln>
          </p:spPr>
          <p:txBody>
            <a:bodyPr wrap="square" lIns="0" tIns="0" rIns="0" bIns="0" rtlCol="0"/>
            <a:lstStyle/>
            <a:p>
              <a:endParaRPr/>
            </a:p>
          </p:txBody>
        </p:sp>
      </p:grpSp>
      <p:sp>
        <p:nvSpPr>
          <p:cNvPr id="5" name="object 5"/>
          <p:cNvSpPr txBox="1">
            <a:spLocks noGrp="1"/>
          </p:cNvSpPr>
          <p:nvPr>
            <p:ph type="title"/>
          </p:nvPr>
        </p:nvSpPr>
        <p:spPr>
          <a:xfrm>
            <a:off x="1909191" y="357124"/>
            <a:ext cx="1794510" cy="449580"/>
          </a:xfrm>
          <a:prstGeom prst="rect">
            <a:avLst/>
          </a:prstGeom>
        </p:spPr>
        <p:txBody>
          <a:bodyPr vert="horz" wrap="square" lIns="0" tIns="16510" rIns="0" bIns="0" rtlCol="0">
            <a:spAutoFit/>
          </a:bodyPr>
          <a:lstStyle/>
          <a:p>
            <a:pPr marL="12700">
              <a:lnSpc>
                <a:spcPct val="100000"/>
              </a:lnSpc>
              <a:spcBef>
                <a:spcPts val="130"/>
              </a:spcBef>
            </a:pPr>
            <a:r>
              <a:rPr sz="2750" b="1" spc="10" dirty="0">
                <a:latin typeface="Calibri"/>
                <a:cs typeface="Calibri"/>
              </a:rPr>
              <a:t>Intersection</a:t>
            </a:r>
            <a:endParaRPr sz="2750">
              <a:latin typeface="Calibri"/>
              <a:cs typeface="Calibri"/>
            </a:endParaRPr>
          </a:p>
        </p:txBody>
      </p:sp>
      <p:sp>
        <p:nvSpPr>
          <p:cNvPr id="6" name="object 6"/>
          <p:cNvSpPr txBox="1"/>
          <p:nvPr/>
        </p:nvSpPr>
        <p:spPr>
          <a:xfrm>
            <a:off x="1909191" y="1158493"/>
            <a:ext cx="8162925" cy="3112135"/>
          </a:xfrm>
          <a:prstGeom prst="rect">
            <a:avLst/>
          </a:prstGeom>
        </p:spPr>
        <p:txBody>
          <a:bodyPr vert="horz" wrap="square" lIns="0" tIns="12700" rIns="0" bIns="0" rtlCol="0">
            <a:spAutoFit/>
          </a:bodyPr>
          <a:lstStyle/>
          <a:p>
            <a:pPr marL="12700" marR="100965">
              <a:lnSpc>
                <a:spcPct val="100699"/>
              </a:lnSpc>
              <a:spcBef>
                <a:spcPts val="100"/>
              </a:spcBef>
            </a:pPr>
            <a:r>
              <a:rPr sz="3200" spc="-25" dirty="0">
                <a:latin typeface="Times New Roman"/>
                <a:cs typeface="Times New Roman"/>
              </a:rPr>
              <a:t>Let</a:t>
            </a:r>
            <a:r>
              <a:rPr sz="3200" spc="25" dirty="0">
                <a:latin typeface="Times New Roman"/>
                <a:cs typeface="Times New Roman"/>
              </a:rPr>
              <a:t> </a:t>
            </a:r>
            <a:r>
              <a:rPr sz="3200" i="1" spc="15" dirty="0">
                <a:latin typeface="Times New Roman"/>
                <a:cs typeface="Times New Roman"/>
              </a:rPr>
              <a:t>A</a:t>
            </a:r>
            <a:r>
              <a:rPr sz="3200" i="1" spc="-65" dirty="0">
                <a:latin typeface="Times New Roman"/>
                <a:cs typeface="Times New Roman"/>
              </a:rPr>
              <a:t> </a:t>
            </a:r>
            <a:r>
              <a:rPr sz="3200" spc="-5" dirty="0">
                <a:latin typeface="Times New Roman"/>
                <a:cs typeface="Times New Roman"/>
              </a:rPr>
              <a:t>and</a:t>
            </a:r>
            <a:r>
              <a:rPr sz="3200" spc="60" dirty="0">
                <a:latin typeface="Times New Roman"/>
                <a:cs typeface="Times New Roman"/>
              </a:rPr>
              <a:t> </a:t>
            </a:r>
            <a:r>
              <a:rPr sz="3200" i="1" spc="15" dirty="0">
                <a:latin typeface="Times New Roman"/>
                <a:cs typeface="Times New Roman"/>
              </a:rPr>
              <a:t>B</a:t>
            </a:r>
            <a:r>
              <a:rPr sz="3200" i="1" spc="-65" dirty="0">
                <a:latin typeface="Times New Roman"/>
                <a:cs typeface="Times New Roman"/>
              </a:rPr>
              <a:t> </a:t>
            </a:r>
            <a:r>
              <a:rPr sz="3200" spc="25" dirty="0">
                <a:latin typeface="Times New Roman"/>
                <a:cs typeface="Times New Roman"/>
              </a:rPr>
              <a:t>be</a:t>
            </a:r>
            <a:r>
              <a:rPr sz="3200" spc="-60" dirty="0">
                <a:latin typeface="Times New Roman"/>
                <a:cs typeface="Times New Roman"/>
              </a:rPr>
              <a:t> </a:t>
            </a:r>
            <a:r>
              <a:rPr sz="3200" spc="-15" dirty="0">
                <a:latin typeface="Times New Roman"/>
                <a:cs typeface="Times New Roman"/>
              </a:rPr>
              <a:t>two</a:t>
            </a:r>
            <a:r>
              <a:rPr sz="3200" spc="55" dirty="0">
                <a:latin typeface="Times New Roman"/>
                <a:cs typeface="Times New Roman"/>
              </a:rPr>
              <a:t> </a:t>
            </a:r>
            <a:r>
              <a:rPr sz="3200" spc="-25" dirty="0">
                <a:latin typeface="Times New Roman"/>
                <a:cs typeface="Times New Roman"/>
              </a:rPr>
              <a:t>events,</a:t>
            </a:r>
            <a:r>
              <a:rPr sz="3200" spc="190" dirty="0">
                <a:latin typeface="Times New Roman"/>
                <a:cs typeface="Times New Roman"/>
              </a:rPr>
              <a:t> </a:t>
            </a:r>
            <a:r>
              <a:rPr sz="3200" spc="-20" dirty="0">
                <a:latin typeface="Times New Roman"/>
                <a:cs typeface="Times New Roman"/>
              </a:rPr>
              <a:t>then</a:t>
            </a:r>
            <a:r>
              <a:rPr sz="3200" spc="60" dirty="0">
                <a:latin typeface="Times New Roman"/>
                <a:cs typeface="Times New Roman"/>
              </a:rPr>
              <a:t> </a:t>
            </a:r>
            <a:r>
              <a:rPr sz="3200" spc="-5" dirty="0">
                <a:latin typeface="Times New Roman"/>
                <a:cs typeface="Times New Roman"/>
              </a:rPr>
              <a:t>the</a:t>
            </a:r>
            <a:r>
              <a:rPr sz="3200" spc="55" dirty="0">
                <a:latin typeface="Times New Roman"/>
                <a:cs typeface="Times New Roman"/>
              </a:rPr>
              <a:t> </a:t>
            </a:r>
            <a:r>
              <a:rPr sz="3200" b="1" dirty="0">
                <a:latin typeface="Times New Roman"/>
                <a:cs typeface="Times New Roman"/>
              </a:rPr>
              <a:t>intersection </a:t>
            </a:r>
            <a:r>
              <a:rPr sz="3200" b="1" spc="5" dirty="0">
                <a:latin typeface="Times New Roman"/>
                <a:cs typeface="Times New Roman"/>
              </a:rPr>
              <a:t> </a:t>
            </a:r>
            <a:r>
              <a:rPr sz="3200" spc="-10" dirty="0">
                <a:latin typeface="Times New Roman"/>
                <a:cs typeface="Times New Roman"/>
              </a:rPr>
              <a:t>of</a:t>
            </a:r>
            <a:r>
              <a:rPr sz="3200" dirty="0">
                <a:latin typeface="Times New Roman"/>
                <a:cs typeface="Times New Roman"/>
              </a:rPr>
              <a:t> </a:t>
            </a:r>
            <a:r>
              <a:rPr sz="3200" i="1" spc="15" dirty="0">
                <a:latin typeface="Times New Roman"/>
                <a:cs typeface="Times New Roman"/>
              </a:rPr>
              <a:t>A</a:t>
            </a:r>
            <a:r>
              <a:rPr sz="3200" i="1" spc="-70" dirty="0">
                <a:latin typeface="Times New Roman"/>
                <a:cs typeface="Times New Roman"/>
              </a:rPr>
              <a:t> </a:t>
            </a:r>
            <a:r>
              <a:rPr sz="3200" spc="-5" dirty="0">
                <a:latin typeface="Times New Roman"/>
                <a:cs typeface="Times New Roman"/>
              </a:rPr>
              <a:t>and</a:t>
            </a:r>
            <a:r>
              <a:rPr sz="3200" spc="-10" dirty="0">
                <a:latin typeface="Times New Roman"/>
                <a:cs typeface="Times New Roman"/>
              </a:rPr>
              <a:t> </a:t>
            </a:r>
            <a:r>
              <a:rPr sz="3200" i="1" spc="15" dirty="0">
                <a:latin typeface="Times New Roman"/>
                <a:cs typeface="Times New Roman"/>
              </a:rPr>
              <a:t>B</a:t>
            </a:r>
            <a:r>
              <a:rPr sz="3200" i="1" dirty="0">
                <a:latin typeface="Times New Roman"/>
                <a:cs typeface="Times New Roman"/>
              </a:rPr>
              <a:t> </a:t>
            </a:r>
            <a:r>
              <a:rPr sz="3200" spc="5" dirty="0">
                <a:latin typeface="Times New Roman"/>
                <a:cs typeface="Times New Roman"/>
              </a:rPr>
              <a:t>is</a:t>
            </a:r>
            <a:r>
              <a:rPr sz="3200" spc="-30" dirty="0">
                <a:latin typeface="Times New Roman"/>
                <a:cs typeface="Times New Roman"/>
              </a:rPr>
              <a:t> </a:t>
            </a:r>
            <a:r>
              <a:rPr sz="3200" dirty="0">
                <a:latin typeface="Times New Roman"/>
                <a:cs typeface="Times New Roman"/>
              </a:rPr>
              <a:t>the</a:t>
            </a:r>
            <a:r>
              <a:rPr sz="3200" spc="20" dirty="0">
                <a:latin typeface="Times New Roman"/>
                <a:cs typeface="Times New Roman"/>
              </a:rPr>
              <a:t> </a:t>
            </a:r>
            <a:r>
              <a:rPr sz="3200" spc="-40" dirty="0">
                <a:latin typeface="Times New Roman"/>
                <a:cs typeface="Times New Roman"/>
              </a:rPr>
              <a:t>event</a:t>
            </a:r>
            <a:r>
              <a:rPr sz="3200" spc="175" dirty="0">
                <a:latin typeface="Times New Roman"/>
                <a:cs typeface="Times New Roman"/>
              </a:rPr>
              <a:t> </a:t>
            </a:r>
            <a:r>
              <a:rPr sz="3200" spc="-30" dirty="0">
                <a:latin typeface="Times New Roman"/>
                <a:cs typeface="Times New Roman"/>
              </a:rPr>
              <a:t>(denoted</a:t>
            </a:r>
            <a:r>
              <a:rPr sz="3200" spc="215" dirty="0">
                <a:latin typeface="Times New Roman"/>
                <a:cs typeface="Times New Roman"/>
              </a:rPr>
              <a:t> </a:t>
            </a:r>
            <a:r>
              <a:rPr sz="3200" spc="30" dirty="0">
                <a:latin typeface="Times New Roman"/>
                <a:cs typeface="Times New Roman"/>
              </a:rPr>
              <a:t>by</a:t>
            </a:r>
            <a:r>
              <a:rPr sz="3200" spc="-25" dirty="0">
                <a:latin typeface="Times New Roman"/>
                <a:cs typeface="Times New Roman"/>
              </a:rPr>
              <a:t> </a:t>
            </a:r>
            <a:r>
              <a:rPr sz="3200" i="1" dirty="0">
                <a:latin typeface="Times New Roman"/>
                <a:cs typeface="Times New Roman"/>
              </a:rPr>
              <a:t>A</a:t>
            </a:r>
            <a:r>
              <a:rPr sz="3200" dirty="0">
                <a:latin typeface="Symbol"/>
                <a:cs typeface="Symbol"/>
              </a:rPr>
              <a:t></a:t>
            </a:r>
            <a:r>
              <a:rPr sz="3200" i="1" dirty="0">
                <a:latin typeface="Times New Roman"/>
                <a:cs typeface="Times New Roman"/>
              </a:rPr>
              <a:t>B</a:t>
            </a:r>
            <a:r>
              <a:rPr sz="3200" dirty="0">
                <a:latin typeface="Times New Roman"/>
                <a:cs typeface="Times New Roman"/>
              </a:rPr>
              <a:t>)</a:t>
            </a:r>
            <a:r>
              <a:rPr sz="3200" spc="-75" dirty="0">
                <a:latin typeface="Times New Roman"/>
                <a:cs typeface="Times New Roman"/>
              </a:rPr>
              <a:t> </a:t>
            </a:r>
            <a:r>
              <a:rPr sz="3200" spc="-40" dirty="0">
                <a:latin typeface="Times New Roman"/>
                <a:cs typeface="Times New Roman"/>
              </a:rPr>
              <a:t>defined </a:t>
            </a:r>
            <a:r>
              <a:rPr sz="3200" spc="-785" dirty="0">
                <a:latin typeface="Times New Roman"/>
                <a:cs typeface="Times New Roman"/>
              </a:rPr>
              <a:t> </a:t>
            </a:r>
            <a:r>
              <a:rPr sz="3200" spc="-45" dirty="0">
                <a:latin typeface="Times New Roman"/>
                <a:cs typeface="Times New Roman"/>
              </a:rPr>
              <a:t>by:</a:t>
            </a:r>
            <a:endParaRPr sz="3200">
              <a:latin typeface="Times New Roman"/>
              <a:cs typeface="Times New Roman"/>
            </a:endParaRPr>
          </a:p>
          <a:p>
            <a:pPr marL="469900">
              <a:lnSpc>
                <a:spcPct val="100000"/>
              </a:lnSpc>
              <a:spcBef>
                <a:spcPts val="1645"/>
              </a:spcBef>
            </a:pPr>
            <a:r>
              <a:rPr sz="3200" i="1" spc="15" dirty="0">
                <a:latin typeface="Times New Roman"/>
                <a:cs typeface="Times New Roman"/>
              </a:rPr>
              <a:t>A</a:t>
            </a:r>
            <a:r>
              <a:rPr sz="3200" i="1" spc="-70" dirty="0">
                <a:latin typeface="Times New Roman"/>
                <a:cs typeface="Times New Roman"/>
              </a:rPr>
              <a:t> </a:t>
            </a:r>
            <a:r>
              <a:rPr sz="3200" spc="20" dirty="0">
                <a:latin typeface="Symbol"/>
                <a:cs typeface="Symbol"/>
              </a:rPr>
              <a:t></a:t>
            </a:r>
            <a:r>
              <a:rPr sz="3200" spc="-55" dirty="0">
                <a:latin typeface="Times New Roman"/>
                <a:cs typeface="Times New Roman"/>
              </a:rPr>
              <a:t> </a:t>
            </a:r>
            <a:r>
              <a:rPr sz="3200" i="1" spc="15" dirty="0">
                <a:latin typeface="Times New Roman"/>
                <a:cs typeface="Times New Roman"/>
              </a:rPr>
              <a:t>B</a:t>
            </a:r>
            <a:r>
              <a:rPr sz="3200" i="1" dirty="0">
                <a:latin typeface="Times New Roman"/>
                <a:cs typeface="Times New Roman"/>
              </a:rPr>
              <a:t> </a:t>
            </a:r>
            <a:r>
              <a:rPr sz="3200" spc="15" dirty="0">
                <a:latin typeface="Times New Roman"/>
                <a:cs typeface="Times New Roman"/>
              </a:rPr>
              <a:t>=</a:t>
            </a:r>
            <a:r>
              <a:rPr sz="3200" spc="-5" dirty="0">
                <a:latin typeface="Times New Roman"/>
                <a:cs typeface="Times New Roman"/>
              </a:rPr>
              <a:t> </a:t>
            </a:r>
            <a:r>
              <a:rPr sz="3200" spc="15" dirty="0">
                <a:latin typeface="Times New Roman"/>
                <a:cs typeface="Times New Roman"/>
              </a:rPr>
              <a:t>{</a:t>
            </a:r>
            <a:r>
              <a:rPr sz="3200" i="1" spc="15" dirty="0">
                <a:latin typeface="Times New Roman"/>
                <a:cs typeface="Times New Roman"/>
              </a:rPr>
              <a:t>e</a:t>
            </a:r>
            <a:r>
              <a:rPr sz="3200" spc="15" dirty="0">
                <a:latin typeface="Times New Roman"/>
                <a:cs typeface="Times New Roman"/>
              </a:rPr>
              <a:t>|</a:t>
            </a:r>
            <a:r>
              <a:rPr sz="3200" spc="-95" dirty="0">
                <a:latin typeface="Times New Roman"/>
                <a:cs typeface="Times New Roman"/>
              </a:rPr>
              <a:t> </a:t>
            </a:r>
            <a:r>
              <a:rPr sz="3200" i="1" spc="10" dirty="0">
                <a:latin typeface="Times New Roman"/>
                <a:cs typeface="Times New Roman"/>
              </a:rPr>
              <a:t>e</a:t>
            </a:r>
            <a:r>
              <a:rPr sz="3200" i="1" spc="15" dirty="0">
                <a:latin typeface="Times New Roman"/>
                <a:cs typeface="Times New Roman"/>
              </a:rPr>
              <a:t> </a:t>
            </a:r>
            <a:r>
              <a:rPr sz="3200" spc="-15" dirty="0">
                <a:latin typeface="Times New Roman"/>
                <a:cs typeface="Times New Roman"/>
              </a:rPr>
              <a:t>belongs</a:t>
            </a:r>
            <a:r>
              <a:rPr sz="3200" spc="110" dirty="0">
                <a:latin typeface="Times New Roman"/>
                <a:cs typeface="Times New Roman"/>
              </a:rPr>
              <a:t> </a:t>
            </a:r>
            <a:r>
              <a:rPr sz="3200" spc="10" dirty="0">
                <a:latin typeface="Times New Roman"/>
                <a:cs typeface="Times New Roman"/>
              </a:rPr>
              <a:t>to</a:t>
            </a:r>
            <a:r>
              <a:rPr sz="3200" spc="-75" dirty="0">
                <a:latin typeface="Times New Roman"/>
                <a:cs typeface="Times New Roman"/>
              </a:rPr>
              <a:t> </a:t>
            </a:r>
            <a:r>
              <a:rPr sz="3200" i="1" spc="15" dirty="0">
                <a:latin typeface="Times New Roman"/>
                <a:cs typeface="Times New Roman"/>
              </a:rPr>
              <a:t>A</a:t>
            </a:r>
            <a:r>
              <a:rPr sz="3200" i="1" spc="-70" dirty="0">
                <a:latin typeface="Times New Roman"/>
                <a:cs typeface="Times New Roman"/>
              </a:rPr>
              <a:t> </a:t>
            </a:r>
            <a:r>
              <a:rPr sz="3200" b="1" spc="25" dirty="0">
                <a:latin typeface="Times New Roman"/>
                <a:cs typeface="Times New Roman"/>
              </a:rPr>
              <a:t>and</a:t>
            </a:r>
            <a:r>
              <a:rPr sz="3200" b="1" spc="-35" dirty="0">
                <a:latin typeface="Times New Roman"/>
                <a:cs typeface="Times New Roman"/>
              </a:rPr>
              <a:t> </a:t>
            </a:r>
            <a:r>
              <a:rPr sz="3200" i="1" spc="10" dirty="0">
                <a:latin typeface="Times New Roman"/>
                <a:cs typeface="Times New Roman"/>
              </a:rPr>
              <a:t>e</a:t>
            </a:r>
            <a:r>
              <a:rPr sz="3200" i="1" spc="-60" dirty="0">
                <a:latin typeface="Times New Roman"/>
                <a:cs typeface="Times New Roman"/>
              </a:rPr>
              <a:t> </a:t>
            </a:r>
            <a:r>
              <a:rPr sz="3200" spc="-15" dirty="0">
                <a:latin typeface="Times New Roman"/>
                <a:cs typeface="Times New Roman"/>
              </a:rPr>
              <a:t>belongs</a:t>
            </a:r>
            <a:r>
              <a:rPr sz="3200" spc="114" dirty="0">
                <a:latin typeface="Times New Roman"/>
                <a:cs typeface="Times New Roman"/>
              </a:rPr>
              <a:t> </a:t>
            </a:r>
            <a:r>
              <a:rPr sz="3200" spc="10" dirty="0">
                <a:latin typeface="Times New Roman"/>
                <a:cs typeface="Times New Roman"/>
              </a:rPr>
              <a:t>to</a:t>
            </a:r>
            <a:r>
              <a:rPr sz="3200" spc="-15" dirty="0">
                <a:latin typeface="Times New Roman"/>
                <a:cs typeface="Times New Roman"/>
              </a:rPr>
              <a:t> </a:t>
            </a:r>
            <a:r>
              <a:rPr sz="3200" i="1" dirty="0">
                <a:latin typeface="Times New Roman"/>
                <a:cs typeface="Times New Roman"/>
              </a:rPr>
              <a:t>B</a:t>
            </a:r>
            <a:r>
              <a:rPr sz="3200" dirty="0">
                <a:latin typeface="Times New Roman"/>
                <a:cs typeface="Times New Roman"/>
              </a:rPr>
              <a:t>}</a:t>
            </a:r>
            <a:endParaRPr sz="3200">
              <a:latin typeface="Times New Roman"/>
              <a:cs typeface="Times New Roman"/>
            </a:endParaRPr>
          </a:p>
          <a:p>
            <a:pPr marR="262890" algn="ctr">
              <a:lnSpc>
                <a:spcPct val="100000"/>
              </a:lnSpc>
              <a:spcBef>
                <a:spcPts val="3370"/>
              </a:spcBef>
            </a:pPr>
            <a:r>
              <a:rPr sz="3200" i="1" spc="15" dirty="0">
                <a:latin typeface="Times New Roman"/>
                <a:cs typeface="Times New Roman"/>
              </a:rPr>
              <a:t>A</a:t>
            </a:r>
            <a:r>
              <a:rPr sz="3200" i="1" spc="-105" dirty="0">
                <a:latin typeface="Times New Roman"/>
                <a:cs typeface="Times New Roman"/>
              </a:rPr>
              <a:t> </a:t>
            </a:r>
            <a:r>
              <a:rPr sz="3200" spc="20" dirty="0">
                <a:latin typeface="Symbol"/>
                <a:cs typeface="Symbol"/>
              </a:rPr>
              <a:t></a:t>
            </a:r>
            <a:r>
              <a:rPr sz="3200" spc="-80" dirty="0">
                <a:latin typeface="Times New Roman"/>
                <a:cs typeface="Times New Roman"/>
              </a:rPr>
              <a:t> </a:t>
            </a:r>
            <a:r>
              <a:rPr sz="3200" i="1" spc="15" dirty="0">
                <a:latin typeface="Times New Roman"/>
                <a:cs typeface="Times New Roman"/>
              </a:rPr>
              <a:t>B</a:t>
            </a:r>
            <a:endParaRPr sz="3200">
              <a:latin typeface="Times New Roman"/>
              <a:cs typeface="Times New Roman"/>
            </a:endParaRPr>
          </a:p>
        </p:txBody>
      </p:sp>
      <p:sp>
        <p:nvSpPr>
          <p:cNvPr id="7" name="object 7"/>
          <p:cNvSpPr txBox="1"/>
          <p:nvPr/>
        </p:nvSpPr>
        <p:spPr>
          <a:xfrm>
            <a:off x="3980815" y="5431790"/>
            <a:ext cx="263525" cy="518159"/>
          </a:xfrm>
          <a:prstGeom prst="rect">
            <a:avLst/>
          </a:prstGeom>
        </p:spPr>
        <p:txBody>
          <a:bodyPr vert="horz" wrap="square" lIns="0" tIns="16510" rIns="0" bIns="0" rtlCol="0">
            <a:spAutoFit/>
          </a:bodyPr>
          <a:lstStyle/>
          <a:p>
            <a:pPr>
              <a:lnSpc>
                <a:spcPct val="100000"/>
              </a:lnSpc>
              <a:spcBef>
                <a:spcPts val="130"/>
              </a:spcBef>
            </a:pPr>
            <a:r>
              <a:rPr sz="3200" i="1" spc="15" dirty="0">
                <a:latin typeface="Times New Roman"/>
                <a:cs typeface="Times New Roman"/>
              </a:rPr>
              <a:t>A</a:t>
            </a:r>
            <a:endParaRPr sz="3200">
              <a:latin typeface="Times New Roman"/>
              <a:cs typeface="Times New Roman"/>
            </a:endParaRPr>
          </a:p>
        </p:txBody>
      </p:sp>
      <p:sp>
        <p:nvSpPr>
          <p:cNvPr id="8" name="object 8"/>
          <p:cNvSpPr txBox="1"/>
          <p:nvPr/>
        </p:nvSpPr>
        <p:spPr>
          <a:xfrm>
            <a:off x="7565008" y="5431790"/>
            <a:ext cx="263525" cy="518159"/>
          </a:xfrm>
          <a:prstGeom prst="rect">
            <a:avLst/>
          </a:prstGeom>
        </p:spPr>
        <p:txBody>
          <a:bodyPr vert="horz" wrap="square" lIns="0" tIns="16510" rIns="0" bIns="0" rtlCol="0">
            <a:spAutoFit/>
          </a:bodyPr>
          <a:lstStyle/>
          <a:p>
            <a:pPr>
              <a:lnSpc>
                <a:spcPct val="100000"/>
              </a:lnSpc>
              <a:spcBef>
                <a:spcPts val="130"/>
              </a:spcBef>
            </a:pPr>
            <a:r>
              <a:rPr sz="3200" i="1" spc="15" dirty="0">
                <a:latin typeface="Times New Roman"/>
                <a:cs typeface="Times New Roman"/>
              </a:rPr>
              <a:t>B</a:t>
            </a:r>
            <a:endParaRPr sz="3200">
              <a:latin typeface="Times New Roman"/>
              <a:cs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344926" y="2659126"/>
            <a:ext cx="5283200" cy="2921000"/>
            <a:chOff x="3344926" y="2659126"/>
            <a:chExt cx="5283200" cy="2921000"/>
          </a:xfrm>
        </p:grpSpPr>
        <p:pic>
          <p:nvPicPr>
            <p:cNvPr id="3" name="object 3"/>
            <p:cNvPicPr/>
            <p:nvPr/>
          </p:nvPicPr>
          <p:blipFill>
            <a:blip r:embed="rId2" cstate="print"/>
            <a:stretch>
              <a:fillRect/>
            </a:stretch>
          </p:blipFill>
          <p:spPr>
            <a:xfrm>
              <a:off x="4238625" y="3438525"/>
              <a:ext cx="3238500" cy="1485900"/>
            </a:xfrm>
            <a:prstGeom prst="rect">
              <a:avLst/>
            </a:prstGeom>
          </p:spPr>
        </p:pic>
        <p:sp>
          <p:nvSpPr>
            <p:cNvPr id="4" name="object 4"/>
            <p:cNvSpPr/>
            <p:nvPr/>
          </p:nvSpPr>
          <p:spPr>
            <a:xfrm>
              <a:off x="3357626" y="2671826"/>
              <a:ext cx="5257800" cy="2895600"/>
            </a:xfrm>
            <a:custGeom>
              <a:avLst/>
              <a:gdLst/>
              <a:ahLst/>
              <a:cxnLst/>
              <a:rect l="l" t="t" r="r" b="b"/>
              <a:pathLst>
                <a:path w="5257800" h="2895600">
                  <a:moveTo>
                    <a:pt x="0" y="2895600"/>
                  </a:moveTo>
                  <a:lnTo>
                    <a:pt x="5257800" y="2895600"/>
                  </a:lnTo>
                  <a:lnTo>
                    <a:pt x="5257800" y="0"/>
                  </a:lnTo>
                  <a:lnTo>
                    <a:pt x="0" y="0"/>
                  </a:lnTo>
                  <a:lnTo>
                    <a:pt x="0" y="2895600"/>
                  </a:lnTo>
                  <a:close/>
                </a:path>
              </a:pathLst>
            </a:custGeom>
            <a:ln w="25400">
              <a:solidFill>
                <a:srgbClr val="000000"/>
              </a:solidFill>
            </a:ln>
          </p:spPr>
          <p:txBody>
            <a:bodyPr wrap="square" lIns="0" tIns="0" rIns="0" bIns="0" rtlCol="0"/>
            <a:lstStyle/>
            <a:p>
              <a:endParaRPr/>
            </a:p>
          </p:txBody>
        </p:sp>
      </p:grpSp>
      <p:sp>
        <p:nvSpPr>
          <p:cNvPr id="5" name="object 5"/>
          <p:cNvSpPr txBox="1"/>
          <p:nvPr/>
        </p:nvSpPr>
        <p:spPr>
          <a:xfrm>
            <a:off x="3904615" y="4440237"/>
            <a:ext cx="263525" cy="517525"/>
          </a:xfrm>
          <a:prstGeom prst="rect">
            <a:avLst/>
          </a:prstGeom>
        </p:spPr>
        <p:txBody>
          <a:bodyPr vert="horz" wrap="square" lIns="0" tIns="15875" rIns="0" bIns="0" rtlCol="0">
            <a:spAutoFit/>
          </a:bodyPr>
          <a:lstStyle/>
          <a:p>
            <a:pPr>
              <a:lnSpc>
                <a:spcPct val="100000"/>
              </a:lnSpc>
              <a:spcBef>
                <a:spcPts val="125"/>
              </a:spcBef>
            </a:pPr>
            <a:r>
              <a:rPr sz="3200" i="1" spc="15" dirty="0">
                <a:latin typeface="Times New Roman"/>
                <a:cs typeface="Times New Roman"/>
              </a:rPr>
              <a:t>A</a:t>
            </a:r>
            <a:endParaRPr sz="3200">
              <a:latin typeface="Times New Roman"/>
              <a:cs typeface="Times New Roman"/>
            </a:endParaRPr>
          </a:p>
        </p:txBody>
      </p:sp>
      <p:sp>
        <p:nvSpPr>
          <p:cNvPr id="6" name="object 6"/>
          <p:cNvSpPr txBox="1"/>
          <p:nvPr/>
        </p:nvSpPr>
        <p:spPr>
          <a:xfrm>
            <a:off x="7488935" y="4440237"/>
            <a:ext cx="263525" cy="517525"/>
          </a:xfrm>
          <a:prstGeom prst="rect">
            <a:avLst/>
          </a:prstGeom>
        </p:spPr>
        <p:txBody>
          <a:bodyPr vert="horz" wrap="square" lIns="0" tIns="15875" rIns="0" bIns="0" rtlCol="0">
            <a:spAutoFit/>
          </a:bodyPr>
          <a:lstStyle/>
          <a:p>
            <a:pPr>
              <a:lnSpc>
                <a:spcPct val="100000"/>
              </a:lnSpc>
              <a:spcBef>
                <a:spcPts val="125"/>
              </a:spcBef>
            </a:pPr>
            <a:r>
              <a:rPr sz="3200" i="1" spc="15" dirty="0">
                <a:latin typeface="Times New Roman"/>
                <a:cs typeface="Times New Roman"/>
              </a:rPr>
              <a:t>B</a:t>
            </a:r>
            <a:endParaRPr sz="3200">
              <a:latin typeface="Times New Roman"/>
              <a:cs typeface="Times New Roman"/>
            </a:endParaRPr>
          </a:p>
        </p:txBody>
      </p:sp>
      <p:sp>
        <p:nvSpPr>
          <p:cNvPr id="7" name="object 7"/>
          <p:cNvSpPr txBox="1"/>
          <p:nvPr/>
        </p:nvSpPr>
        <p:spPr>
          <a:xfrm>
            <a:off x="2137791" y="929639"/>
            <a:ext cx="8067675" cy="2349500"/>
          </a:xfrm>
          <a:prstGeom prst="rect">
            <a:avLst/>
          </a:prstGeom>
        </p:spPr>
        <p:txBody>
          <a:bodyPr vert="horz" wrap="square" lIns="0" tIns="16510" rIns="0" bIns="0" rtlCol="0">
            <a:spAutoFit/>
          </a:bodyPr>
          <a:lstStyle/>
          <a:p>
            <a:pPr marL="12700">
              <a:lnSpc>
                <a:spcPts val="3835"/>
              </a:lnSpc>
              <a:spcBef>
                <a:spcPts val="130"/>
              </a:spcBef>
            </a:pPr>
            <a:r>
              <a:rPr sz="3200" spc="-10" dirty="0">
                <a:latin typeface="Times New Roman"/>
                <a:cs typeface="Times New Roman"/>
              </a:rPr>
              <a:t>The</a:t>
            </a:r>
            <a:r>
              <a:rPr sz="3200" spc="15" dirty="0">
                <a:latin typeface="Times New Roman"/>
                <a:cs typeface="Times New Roman"/>
              </a:rPr>
              <a:t> </a:t>
            </a:r>
            <a:r>
              <a:rPr sz="3200" spc="-40" dirty="0">
                <a:latin typeface="Times New Roman"/>
                <a:cs typeface="Times New Roman"/>
              </a:rPr>
              <a:t>event</a:t>
            </a:r>
            <a:r>
              <a:rPr sz="3200" spc="175" dirty="0">
                <a:latin typeface="Times New Roman"/>
                <a:cs typeface="Times New Roman"/>
              </a:rPr>
              <a:t> </a:t>
            </a:r>
            <a:r>
              <a:rPr sz="3200" i="1" spc="15" dirty="0">
                <a:latin typeface="Times New Roman"/>
                <a:cs typeface="Times New Roman"/>
              </a:rPr>
              <a:t>A</a:t>
            </a:r>
            <a:r>
              <a:rPr sz="3200" i="1" spc="-70" dirty="0">
                <a:latin typeface="Times New Roman"/>
                <a:cs typeface="Times New Roman"/>
              </a:rPr>
              <a:t> </a:t>
            </a:r>
            <a:r>
              <a:rPr sz="1800" dirty="0">
                <a:latin typeface="Symbol"/>
                <a:cs typeface="Symbol"/>
              </a:rPr>
              <a:t></a:t>
            </a:r>
            <a:r>
              <a:rPr sz="1800" spc="-35" dirty="0">
                <a:latin typeface="Times New Roman"/>
                <a:cs typeface="Times New Roman"/>
              </a:rPr>
              <a:t> </a:t>
            </a:r>
            <a:r>
              <a:rPr sz="3200" i="1" spc="15" dirty="0">
                <a:latin typeface="Times New Roman"/>
                <a:cs typeface="Times New Roman"/>
              </a:rPr>
              <a:t>B</a:t>
            </a:r>
            <a:r>
              <a:rPr sz="3200" i="1" dirty="0">
                <a:latin typeface="Times New Roman"/>
                <a:cs typeface="Times New Roman"/>
              </a:rPr>
              <a:t> </a:t>
            </a:r>
            <a:r>
              <a:rPr sz="3200" b="1" dirty="0">
                <a:latin typeface="Times New Roman"/>
                <a:cs typeface="Times New Roman"/>
              </a:rPr>
              <a:t>occurs</a:t>
            </a:r>
            <a:r>
              <a:rPr sz="3200" b="1" spc="-25" dirty="0">
                <a:latin typeface="Times New Roman"/>
                <a:cs typeface="Times New Roman"/>
              </a:rPr>
              <a:t> </a:t>
            </a:r>
            <a:r>
              <a:rPr sz="3200" spc="5" dirty="0">
                <a:latin typeface="Times New Roman"/>
                <a:cs typeface="Times New Roman"/>
              </a:rPr>
              <a:t>if</a:t>
            </a:r>
            <a:r>
              <a:rPr sz="3200" spc="-5" dirty="0">
                <a:latin typeface="Times New Roman"/>
                <a:cs typeface="Times New Roman"/>
              </a:rPr>
              <a:t> the</a:t>
            </a:r>
            <a:r>
              <a:rPr sz="3200" spc="10" dirty="0">
                <a:latin typeface="Times New Roman"/>
                <a:cs typeface="Times New Roman"/>
              </a:rPr>
              <a:t> </a:t>
            </a:r>
            <a:r>
              <a:rPr sz="3200" spc="-40" dirty="0">
                <a:latin typeface="Times New Roman"/>
                <a:cs typeface="Times New Roman"/>
              </a:rPr>
              <a:t>event</a:t>
            </a:r>
            <a:r>
              <a:rPr sz="3200" spc="200" dirty="0">
                <a:latin typeface="Times New Roman"/>
                <a:cs typeface="Times New Roman"/>
              </a:rPr>
              <a:t> </a:t>
            </a:r>
            <a:r>
              <a:rPr sz="3200" i="1" spc="15" dirty="0">
                <a:latin typeface="Times New Roman"/>
                <a:cs typeface="Times New Roman"/>
              </a:rPr>
              <a:t>A</a:t>
            </a:r>
            <a:r>
              <a:rPr sz="3200" i="1" spc="-75" dirty="0">
                <a:latin typeface="Times New Roman"/>
                <a:cs typeface="Times New Roman"/>
              </a:rPr>
              <a:t> </a:t>
            </a:r>
            <a:r>
              <a:rPr sz="3200" b="1" dirty="0">
                <a:latin typeface="Times New Roman"/>
                <a:cs typeface="Times New Roman"/>
              </a:rPr>
              <a:t>occurs</a:t>
            </a:r>
            <a:r>
              <a:rPr sz="3200" b="1" spc="-40" dirty="0">
                <a:latin typeface="Times New Roman"/>
                <a:cs typeface="Times New Roman"/>
              </a:rPr>
              <a:t> </a:t>
            </a:r>
            <a:r>
              <a:rPr sz="3200" b="1" spc="25" dirty="0">
                <a:latin typeface="Times New Roman"/>
                <a:cs typeface="Times New Roman"/>
              </a:rPr>
              <a:t>and</a:t>
            </a:r>
            <a:endParaRPr sz="3200">
              <a:latin typeface="Times New Roman"/>
              <a:cs typeface="Times New Roman"/>
            </a:endParaRPr>
          </a:p>
          <a:p>
            <a:pPr marL="12700">
              <a:lnSpc>
                <a:spcPts val="3835"/>
              </a:lnSpc>
            </a:pPr>
            <a:r>
              <a:rPr sz="3200" dirty="0">
                <a:latin typeface="Times New Roman"/>
                <a:cs typeface="Times New Roman"/>
              </a:rPr>
              <a:t>the</a:t>
            </a:r>
            <a:r>
              <a:rPr sz="3200" spc="5" dirty="0">
                <a:latin typeface="Times New Roman"/>
                <a:cs typeface="Times New Roman"/>
              </a:rPr>
              <a:t> </a:t>
            </a:r>
            <a:r>
              <a:rPr sz="3200" spc="-40" dirty="0">
                <a:latin typeface="Times New Roman"/>
                <a:cs typeface="Times New Roman"/>
              </a:rPr>
              <a:t>event</a:t>
            </a:r>
            <a:r>
              <a:rPr sz="3200" spc="170" dirty="0">
                <a:latin typeface="Times New Roman"/>
                <a:cs typeface="Times New Roman"/>
              </a:rPr>
              <a:t> </a:t>
            </a:r>
            <a:r>
              <a:rPr sz="3200" spc="-5" dirty="0">
                <a:latin typeface="Times New Roman"/>
                <a:cs typeface="Times New Roman"/>
              </a:rPr>
              <a:t>and</a:t>
            </a:r>
            <a:r>
              <a:rPr sz="3200" spc="-35" dirty="0">
                <a:latin typeface="Times New Roman"/>
                <a:cs typeface="Times New Roman"/>
              </a:rPr>
              <a:t> </a:t>
            </a:r>
            <a:r>
              <a:rPr sz="3200" i="1" spc="15" dirty="0">
                <a:latin typeface="Times New Roman"/>
                <a:cs typeface="Times New Roman"/>
              </a:rPr>
              <a:t>B</a:t>
            </a:r>
            <a:r>
              <a:rPr sz="3200" i="1" dirty="0">
                <a:latin typeface="Times New Roman"/>
                <a:cs typeface="Times New Roman"/>
              </a:rPr>
              <a:t> </a:t>
            </a:r>
            <a:r>
              <a:rPr sz="3200" b="1" dirty="0">
                <a:latin typeface="Times New Roman"/>
                <a:cs typeface="Times New Roman"/>
              </a:rPr>
              <a:t>occurs</a:t>
            </a:r>
            <a:r>
              <a:rPr sz="3200" b="1" spc="-35" dirty="0">
                <a:latin typeface="Times New Roman"/>
                <a:cs typeface="Times New Roman"/>
              </a:rPr>
              <a:t> </a:t>
            </a:r>
            <a:r>
              <a:rPr sz="3200" spc="5" dirty="0">
                <a:latin typeface="Times New Roman"/>
                <a:cs typeface="Times New Roman"/>
              </a:rPr>
              <a:t>.</a:t>
            </a:r>
            <a:endParaRPr sz="3200">
              <a:latin typeface="Times New Roman"/>
              <a:cs typeface="Times New Roman"/>
            </a:endParaRPr>
          </a:p>
          <a:p>
            <a:pPr>
              <a:lnSpc>
                <a:spcPct val="100000"/>
              </a:lnSpc>
            </a:pPr>
            <a:endParaRPr sz="3600">
              <a:latin typeface="Times New Roman"/>
              <a:cs typeface="Times New Roman"/>
            </a:endParaRPr>
          </a:p>
          <a:p>
            <a:pPr marR="777240" algn="ctr">
              <a:lnSpc>
                <a:spcPct val="100000"/>
              </a:lnSpc>
              <a:spcBef>
                <a:spcPts val="2610"/>
              </a:spcBef>
            </a:pPr>
            <a:r>
              <a:rPr sz="3200" i="1" spc="15" dirty="0">
                <a:latin typeface="Times New Roman"/>
                <a:cs typeface="Times New Roman"/>
              </a:rPr>
              <a:t>A</a:t>
            </a:r>
            <a:r>
              <a:rPr sz="3200" i="1" spc="-100" dirty="0">
                <a:latin typeface="Times New Roman"/>
                <a:cs typeface="Times New Roman"/>
              </a:rPr>
              <a:t> </a:t>
            </a:r>
            <a:r>
              <a:rPr sz="3200" spc="20" dirty="0">
                <a:latin typeface="Symbol"/>
                <a:cs typeface="Symbol"/>
              </a:rPr>
              <a:t></a:t>
            </a:r>
            <a:r>
              <a:rPr sz="3200" spc="-80" dirty="0">
                <a:latin typeface="Times New Roman"/>
                <a:cs typeface="Times New Roman"/>
              </a:rPr>
              <a:t> </a:t>
            </a:r>
            <a:r>
              <a:rPr sz="3200" i="1" spc="15" dirty="0">
                <a:latin typeface="Times New Roman"/>
                <a:cs typeface="Times New Roman"/>
              </a:rPr>
              <a:t>B</a:t>
            </a:r>
            <a:endParaRPr sz="3200">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429000" y="3657600"/>
            <a:ext cx="5257800" cy="2895600"/>
            <a:chOff x="3429000" y="3657600"/>
            <a:chExt cx="5257800" cy="2895600"/>
          </a:xfrm>
        </p:grpSpPr>
        <p:sp>
          <p:nvSpPr>
            <p:cNvPr id="3" name="object 3"/>
            <p:cNvSpPr/>
            <p:nvPr/>
          </p:nvSpPr>
          <p:spPr>
            <a:xfrm>
              <a:off x="3429000" y="3657600"/>
              <a:ext cx="5257800" cy="2895600"/>
            </a:xfrm>
            <a:custGeom>
              <a:avLst/>
              <a:gdLst/>
              <a:ahLst/>
              <a:cxnLst/>
              <a:rect l="l" t="t" r="r" b="b"/>
              <a:pathLst>
                <a:path w="5257800" h="2895600">
                  <a:moveTo>
                    <a:pt x="5257800" y="0"/>
                  </a:moveTo>
                  <a:lnTo>
                    <a:pt x="0" y="0"/>
                  </a:lnTo>
                  <a:lnTo>
                    <a:pt x="0" y="2895600"/>
                  </a:lnTo>
                  <a:lnTo>
                    <a:pt x="5257800" y="2895600"/>
                  </a:lnTo>
                  <a:lnTo>
                    <a:pt x="5257800" y="0"/>
                  </a:lnTo>
                  <a:close/>
                </a:path>
              </a:pathLst>
            </a:custGeom>
            <a:solidFill>
              <a:srgbClr val="959595"/>
            </a:solidFill>
          </p:spPr>
          <p:txBody>
            <a:bodyPr wrap="square" lIns="0" tIns="0" rIns="0" bIns="0" rtlCol="0"/>
            <a:lstStyle/>
            <a:p>
              <a:endParaRPr/>
            </a:p>
          </p:txBody>
        </p:sp>
        <p:sp>
          <p:nvSpPr>
            <p:cNvPr id="4" name="object 4"/>
            <p:cNvSpPr/>
            <p:nvPr/>
          </p:nvSpPr>
          <p:spPr>
            <a:xfrm>
              <a:off x="5034025" y="4500625"/>
              <a:ext cx="2057400" cy="1295400"/>
            </a:xfrm>
            <a:custGeom>
              <a:avLst/>
              <a:gdLst/>
              <a:ahLst/>
              <a:cxnLst/>
              <a:rect l="l" t="t" r="r" b="b"/>
              <a:pathLst>
                <a:path w="2057400" h="1295400">
                  <a:moveTo>
                    <a:pt x="1028700" y="0"/>
                  </a:moveTo>
                  <a:lnTo>
                    <a:pt x="970319" y="1025"/>
                  </a:lnTo>
                  <a:lnTo>
                    <a:pt x="912794" y="4064"/>
                  </a:lnTo>
                  <a:lnTo>
                    <a:pt x="856210" y="9062"/>
                  </a:lnTo>
                  <a:lnTo>
                    <a:pt x="800656" y="15965"/>
                  </a:lnTo>
                  <a:lnTo>
                    <a:pt x="746216" y="24718"/>
                  </a:lnTo>
                  <a:lnTo>
                    <a:pt x="692980" y="35266"/>
                  </a:lnTo>
                  <a:lnTo>
                    <a:pt x="641032" y="47555"/>
                  </a:lnTo>
                  <a:lnTo>
                    <a:pt x="590460" y="61530"/>
                  </a:lnTo>
                  <a:lnTo>
                    <a:pt x="541351" y="77136"/>
                  </a:lnTo>
                  <a:lnTo>
                    <a:pt x="493791" y="94319"/>
                  </a:lnTo>
                  <a:lnTo>
                    <a:pt x="447868" y="113024"/>
                  </a:lnTo>
                  <a:lnTo>
                    <a:pt x="403668" y="133197"/>
                  </a:lnTo>
                  <a:lnTo>
                    <a:pt x="361277" y="154782"/>
                  </a:lnTo>
                  <a:lnTo>
                    <a:pt x="320784" y="177726"/>
                  </a:lnTo>
                  <a:lnTo>
                    <a:pt x="282273" y="201973"/>
                  </a:lnTo>
                  <a:lnTo>
                    <a:pt x="245834" y="227469"/>
                  </a:lnTo>
                  <a:lnTo>
                    <a:pt x="211551" y="254159"/>
                  </a:lnTo>
                  <a:lnTo>
                    <a:pt x="179512" y="281989"/>
                  </a:lnTo>
                  <a:lnTo>
                    <a:pt x="149803" y="310903"/>
                  </a:lnTo>
                  <a:lnTo>
                    <a:pt x="122512" y="340848"/>
                  </a:lnTo>
                  <a:lnTo>
                    <a:pt x="97725" y="371769"/>
                  </a:lnTo>
                  <a:lnTo>
                    <a:pt x="75530" y="403611"/>
                  </a:lnTo>
                  <a:lnTo>
                    <a:pt x="39259" y="469838"/>
                  </a:lnTo>
                  <a:lnTo>
                    <a:pt x="14393" y="539094"/>
                  </a:lnTo>
                  <a:lnTo>
                    <a:pt x="1628" y="610941"/>
                  </a:lnTo>
                  <a:lnTo>
                    <a:pt x="0" y="647700"/>
                  </a:lnTo>
                  <a:lnTo>
                    <a:pt x="1628" y="684446"/>
                  </a:lnTo>
                  <a:lnTo>
                    <a:pt x="14393" y="756271"/>
                  </a:lnTo>
                  <a:lnTo>
                    <a:pt x="39259" y="825511"/>
                  </a:lnTo>
                  <a:lnTo>
                    <a:pt x="75530" y="891726"/>
                  </a:lnTo>
                  <a:lnTo>
                    <a:pt x="97725" y="923563"/>
                  </a:lnTo>
                  <a:lnTo>
                    <a:pt x="122512" y="954480"/>
                  </a:lnTo>
                  <a:lnTo>
                    <a:pt x="149803" y="984422"/>
                  </a:lnTo>
                  <a:lnTo>
                    <a:pt x="179512" y="1013334"/>
                  </a:lnTo>
                  <a:lnTo>
                    <a:pt x="211551" y="1041162"/>
                  </a:lnTo>
                  <a:lnTo>
                    <a:pt x="245834" y="1067851"/>
                  </a:lnTo>
                  <a:lnTo>
                    <a:pt x="282273" y="1093347"/>
                  </a:lnTo>
                  <a:lnTo>
                    <a:pt x="320784" y="1117594"/>
                  </a:lnTo>
                  <a:lnTo>
                    <a:pt x="361277" y="1140538"/>
                  </a:lnTo>
                  <a:lnTo>
                    <a:pt x="403668" y="1162124"/>
                  </a:lnTo>
                  <a:lnTo>
                    <a:pt x="447868" y="1182298"/>
                  </a:lnTo>
                  <a:lnTo>
                    <a:pt x="493791" y="1201004"/>
                  </a:lnTo>
                  <a:lnTo>
                    <a:pt x="541351" y="1218189"/>
                  </a:lnTo>
                  <a:lnTo>
                    <a:pt x="590460" y="1233796"/>
                  </a:lnTo>
                  <a:lnTo>
                    <a:pt x="641032" y="1247773"/>
                  </a:lnTo>
                  <a:lnTo>
                    <a:pt x="692980" y="1260064"/>
                  </a:lnTo>
                  <a:lnTo>
                    <a:pt x="746216" y="1270613"/>
                  </a:lnTo>
                  <a:lnTo>
                    <a:pt x="800656" y="1279368"/>
                  </a:lnTo>
                  <a:lnTo>
                    <a:pt x="856210" y="1286272"/>
                  </a:lnTo>
                  <a:lnTo>
                    <a:pt x="912794" y="1291271"/>
                  </a:lnTo>
                  <a:lnTo>
                    <a:pt x="970319" y="1294311"/>
                  </a:lnTo>
                  <a:lnTo>
                    <a:pt x="1028700" y="1295336"/>
                  </a:lnTo>
                  <a:lnTo>
                    <a:pt x="1087068" y="1294311"/>
                  </a:lnTo>
                  <a:lnTo>
                    <a:pt x="1144583" y="1291271"/>
                  </a:lnTo>
                  <a:lnTo>
                    <a:pt x="1201157" y="1286272"/>
                  </a:lnTo>
                  <a:lnTo>
                    <a:pt x="1256704" y="1279368"/>
                  </a:lnTo>
                  <a:lnTo>
                    <a:pt x="1311138" y="1270613"/>
                  </a:lnTo>
                  <a:lnTo>
                    <a:pt x="1364370" y="1260064"/>
                  </a:lnTo>
                  <a:lnTo>
                    <a:pt x="1416314" y="1247773"/>
                  </a:lnTo>
                  <a:lnTo>
                    <a:pt x="1466884" y="1233796"/>
                  </a:lnTo>
                  <a:lnTo>
                    <a:pt x="1515992" y="1218189"/>
                  </a:lnTo>
                  <a:lnTo>
                    <a:pt x="1563551" y="1201004"/>
                  </a:lnTo>
                  <a:lnTo>
                    <a:pt x="1609475" y="1182298"/>
                  </a:lnTo>
                  <a:lnTo>
                    <a:pt x="1653677" y="1162124"/>
                  </a:lnTo>
                  <a:lnTo>
                    <a:pt x="1696070" y="1140538"/>
                  </a:lnTo>
                  <a:lnTo>
                    <a:pt x="1736566" y="1117594"/>
                  </a:lnTo>
                  <a:lnTo>
                    <a:pt x="1775080" y="1093347"/>
                  </a:lnTo>
                  <a:lnTo>
                    <a:pt x="1811523" y="1067851"/>
                  </a:lnTo>
                  <a:lnTo>
                    <a:pt x="1845810" y="1041162"/>
                  </a:lnTo>
                  <a:lnTo>
                    <a:pt x="1877853" y="1013334"/>
                  </a:lnTo>
                  <a:lnTo>
                    <a:pt x="1907566" y="984422"/>
                  </a:lnTo>
                  <a:lnTo>
                    <a:pt x="1934862" y="954480"/>
                  </a:lnTo>
                  <a:lnTo>
                    <a:pt x="1959653" y="923563"/>
                  </a:lnTo>
                  <a:lnTo>
                    <a:pt x="1981852" y="891726"/>
                  </a:lnTo>
                  <a:lnTo>
                    <a:pt x="2018131" y="825511"/>
                  </a:lnTo>
                  <a:lnTo>
                    <a:pt x="2043002" y="756271"/>
                  </a:lnTo>
                  <a:lnTo>
                    <a:pt x="2055771" y="684446"/>
                  </a:lnTo>
                  <a:lnTo>
                    <a:pt x="2057400" y="647700"/>
                  </a:lnTo>
                  <a:lnTo>
                    <a:pt x="2055771" y="610941"/>
                  </a:lnTo>
                  <a:lnTo>
                    <a:pt x="2043002" y="539094"/>
                  </a:lnTo>
                  <a:lnTo>
                    <a:pt x="2018131" y="469838"/>
                  </a:lnTo>
                  <a:lnTo>
                    <a:pt x="1981852" y="403611"/>
                  </a:lnTo>
                  <a:lnTo>
                    <a:pt x="1959653" y="371769"/>
                  </a:lnTo>
                  <a:lnTo>
                    <a:pt x="1934862" y="340848"/>
                  </a:lnTo>
                  <a:lnTo>
                    <a:pt x="1907566" y="310903"/>
                  </a:lnTo>
                  <a:lnTo>
                    <a:pt x="1877853" y="281989"/>
                  </a:lnTo>
                  <a:lnTo>
                    <a:pt x="1845810" y="254159"/>
                  </a:lnTo>
                  <a:lnTo>
                    <a:pt x="1811523" y="227469"/>
                  </a:lnTo>
                  <a:lnTo>
                    <a:pt x="1775080" y="201973"/>
                  </a:lnTo>
                  <a:lnTo>
                    <a:pt x="1736566" y="177726"/>
                  </a:lnTo>
                  <a:lnTo>
                    <a:pt x="1696070" y="154782"/>
                  </a:lnTo>
                  <a:lnTo>
                    <a:pt x="1653677" y="133197"/>
                  </a:lnTo>
                  <a:lnTo>
                    <a:pt x="1609475" y="113024"/>
                  </a:lnTo>
                  <a:lnTo>
                    <a:pt x="1563551" y="94319"/>
                  </a:lnTo>
                  <a:lnTo>
                    <a:pt x="1515992" y="77136"/>
                  </a:lnTo>
                  <a:lnTo>
                    <a:pt x="1466884" y="61530"/>
                  </a:lnTo>
                  <a:lnTo>
                    <a:pt x="1416314" y="47555"/>
                  </a:lnTo>
                  <a:lnTo>
                    <a:pt x="1364370" y="35266"/>
                  </a:lnTo>
                  <a:lnTo>
                    <a:pt x="1311138" y="24718"/>
                  </a:lnTo>
                  <a:lnTo>
                    <a:pt x="1256704" y="15965"/>
                  </a:lnTo>
                  <a:lnTo>
                    <a:pt x="1201157" y="9062"/>
                  </a:lnTo>
                  <a:lnTo>
                    <a:pt x="1144583" y="4064"/>
                  </a:lnTo>
                  <a:lnTo>
                    <a:pt x="1087068" y="1025"/>
                  </a:lnTo>
                  <a:lnTo>
                    <a:pt x="1028700" y="0"/>
                  </a:lnTo>
                  <a:close/>
                </a:path>
              </a:pathLst>
            </a:custGeom>
            <a:solidFill>
              <a:srgbClr val="FFFFFF"/>
            </a:solidFill>
          </p:spPr>
          <p:txBody>
            <a:bodyPr wrap="square" lIns="0" tIns="0" rIns="0" bIns="0" rtlCol="0"/>
            <a:lstStyle/>
            <a:p>
              <a:endParaRPr/>
            </a:p>
          </p:txBody>
        </p:sp>
        <p:sp>
          <p:nvSpPr>
            <p:cNvPr id="5" name="object 5"/>
            <p:cNvSpPr/>
            <p:nvPr/>
          </p:nvSpPr>
          <p:spPr>
            <a:xfrm>
              <a:off x="5034025" y="4500625"/>
              <a:ext cx="2057400" cy="1295400"/>
            </a:xfrm>
            <a:custGeom>
              <a:avLst/>
              <a:gdLst/>
              <a:ahLst/>
              <a:cxnLst/>
              <a:rect l="l" t="t" r="r" b="b"/>
              <a:pathLst>
                <a:path w="2057400" h="1295400">
                  <a:moveTo>
                    <a:pt x="0" y="647700"/>
                  </a:moveTo>
                  <a:lnTo>
                    <a:pt x="6455" y="574721"/>
                  </a:lnTo>
                  <a:lnTo>
                    <a:pt x="25357" y="504115"/>
                  </a:lnTo>
                  <a:lnTo>
                    <a:pt x="56012" y="436319"/>
                  </a:lnTo>
                  <a:lnTo>
                    <a:pt x="97725" y="371769"/>
                  </a:lnTo>
                  <a:lnTo>
                    <a:pt x="122512" y="340848"/>
                  </a:lnTo>
                  <a:lnTo>
                    <a:pt x="149803" y="310903"/>
                  </a:lnTo>
                  <a:lnTo>
                    <a:pt x="179512" y="281989"/>
                  </a:lnTo>
                  <a:lnTo>
                    <a:pt x="211551" y="254159"/>
                  </a:lnTo>
                  <a:lnTo>
                    <a:pt x="245834" y="227469"/>
                  </a:lnTo>
                  <a:lnTo>
                    <a:pt x="282273" y="201973"/>
                  </a:lnTo>
                  <a:lnTo>
                    <a:pt x="320784" y="177726"/>
                  </a:lnTo>
                  <a:lnTo>
                    <a:pt x="361277" y="154782"/>
                  </a:lnTo>
                  <a:lnTo>
                    <a:pt x="403668" y="133197"/>
                  </a:lnTo>
                  <a:lnTo>
                    <a:pt x="447868" y="113024"/>
                  </a:lnTo>
                  <a:lnTo>
                    <a:pt x="493791" y="94319"/>
                  </a:lnTo>
                  <a:lnTo>
                    <a:pt x="541351" y="77136"/>
                  </a:lnTo>
                  <a:lnTo>
                    <a:pt x="590460" y="61530"/>
                  </a:lnTo>
                  <a:lnTo>
                    <a:pt x="641032" y="47555"/>
                  </a:lnTo>
                  <a:lnTo>
                    <a:pt x="692980" y="35266"/>
                  </a:lnTo>
                  <a:lnTo>
                    <a:pt x="746216" y="24718"/>
                  </a:lnTo>
                  <a:lnTo>
                    <a:pt x="800656" y="15965"/>
                  </a:lnTo>
                  <a:lnTo>
                    <a:pt x="856210" y="9062"/>
                  </a:lnTo>
                  <a:lnTo>
                    <a:pt x="912794" y="4064"/>
                  </a:lnTo>
                  <a:lnTo>
                    <a:pt x="970319" y="1025"/>
                  </a:lnTo>
                  <a:lnTo>
                    <a:pt x="1028700" y="0"/>
                  </a:lnTo>
                  <a:lnTo>
                    <a:pt x="1087068" y="1025"/>
                  </a:lnTo>
                  <a:lnTo>
                    <a:pt x="1144583" y="4064"/>
                  </a:lnTo>
                  <a:lnTo>
                    <a:pt x="1201157" y="9062"/>
                  </a:lnTo>
                  <a:lnTo>
                    <a:pt x="1256704" y="15965"/>
                  </a:lnTo>
                  <a:lnTo>
                    <a:pt x="1311138" y="24718"/>
                  </a:lnTo>
                  <a:lnTo>
                    <a:pt x="1364370" y="35266"/>
                  </a:lnTo>
                  <a:lnTo>
                    <a:pt x="1416314" y="47555"/>
                  </a:lnTo>
                  <a:lnTo>
                    <a:pt x="1466884" y="61530"/>
                  </a:lnTo>
                  <a:lnTo>
                    <a:pt x="1515992" y="77136"/>
                  </a:lnTo>
                  <a:lnTo>
                    <a:pt x="1563551" y="94319"/>
                  </a:lnTo>
                  <a:lnTo>
                    <a:pt x="1609475" y="113024"/>
                  </a:lnTo>
                  <a:lnTo>
                    <a:pt x="1653677" y="133197"/>
                  </a:lnTo>
                  <a:lnTo>
                    <a:pt x="1696070" y="154782"/>
                  </a:lnTo>
                  <a:lnTo>
                    <a:pt x="1736566" y="177726"/>
                  </a:lnTo>
                  <a:lnTo>
                    <a:pt x="1775080" y="201973"/>
                  </a:lnTo>
                  <a:lnTo>
                    <a:pt x="1811523" y="227469"/>
                  </a:lnTo>
                  <a:lnTo>
                    <a:pt x="1845810" y="254159"/>
                  </a:lnTo>
                  <a:lnTo>
                    <a:pt x="1877853" y="281989"/>
                  </a:lnTo>
                  <a:lnTo>
                    <a:pt x="1907566" y="310903"/>
                  </a:lnTo>
                  <a:lnTo>
                    <a:pt x="1934862" y="340848"/>
                  </a:lnTo>
                  <a:lnTo>
                    <a:pt x="1959653" y="371769"/>
                  </a:lnTo>
                  <a:lnTo>
                    <a:pt x="1981852" y="403611"/>
                  </a:lnTo>
                  <a:lnTo>
                    <a:pt x="2018131" y="469838"/>
                  </a:lnTo>
                  <a:lnTo>
                    <a:pt x="2043002" y="539094"/>
                  </a:lnTo>
                  <a:lnTo>
                    <a:pt x="2055771" y="610941"/>
                  </a:lnTo>
                  <a:lnTo>
                    <a:pt x="2057400" y="647700"/>
                  </a:lnTo>
                  <a:lnTo>
                    <a:pt x="2055771" y="684446"/>
                  </a:lnTo>
                  <a:lnTo>
                    <a:pt x="2043002" y="756271"/>
                  </a:lnTo>
                  <a:lnTo>
                    <a:pt x="2018131" y="825511"/>
                  </a:lnTo>
                  <a:lnTo>
                    <a:pt x="1981852" y="891726"/>
                  </a:lnTo>
                  <a:lnTo>
                    <a:pt x="1959653" y="923563"/>
                  </a:lnTo>
                  <a:lnTo>
                    <a:pt x="1934862" y="954480"/>
                  </a:lnTo>
                  <a:lnTo>
                    <a:pt x="1907566" y="984422"/>
                  </a:lnTo>
                  <a:lnTo>
                    <a:pt x="1877853" y="1013334"/>
                  </a:lnTo>
                  <a:lnTo>
                    <a:pt x="1845810" y="1041162"/>
                  </a:lnTo>
                  <a:lnTo>
                    <a:pt x="1811523" y="1067851"/>
                  </a:lnTo>
                  <a:lnTo>
                    <a:pt x="1775080" y="1093347"/>
                  </a:lnTo>
                  <a:lnTo>
                    <a:pt x="1736566" y="1117594"/>
                  </a:lnTo>
                  <a:lnTo>
                    <a:pt x="1696070" y="1140538"/>
                  </a:lnTo>
                  <a:lnTo>
                    <a:pt x="1653677" y="1162124"/>
                  </a:lnTo>
                  <a:lnTo>
                    <a:pt x="1609475" y="1182298"/>
                  </a:lnTo>
                  <a:lnTo>
                    <a:pt x="1563551" y="1201004"/>
                  </a:lnTo>
                  <a:lnTo>
                    <a:pt x="1515992" y="1218189"/>
                  </a:lnTo>
                  <a:lnTo>
                    <a:pt x="1466884" y="1233796"/>
                  </a:lnTo>
                  <a:lnTo>
                    <a:pt x="1416314" y="1247773"/>
                  </a:lnTo>
                  <a:lnTo>
                    <a:pt x="1364370" y="1260064"/>
                  </a:lnTo>
                  <a:lnTo>
                    <a:pt x="1311138" y="1270613"/>
                  </a:lnTo>
                  <a:lnTo>
                    <a:pt x="1256704" y="1279368"/>
                  </a:lnTo>
                  <a:lnTo>
                    <a:pt x="1201157" y="1286272"/>
                  </a:lnTo>
                  <a:lnTo>
                    <a:pt x="1144583" y="1291271"/>
                  </a:lnTo>
                  <a:lnTo>
                    <a:pt x="1087068" y="1294311"/>
                  </a:lnTo>
                  <a:lnTo>
                    <a:pt x="1028700" y="1295336"/>
                  </a:lnTo>
                  <a:lnTo>
                    <a:pt x="970319" y="1294311"/>
                  </a:lnTo>
                  <a:lnTo>
                    <a:pt x="912794" y="1291271"/>
                  </a:lnTo>
                  <a:lnTo>
                    <a:pt x="856210" y="1286272"/>
                  </a:lnTo>
                  <a:lnTo>
                    <a:pt x="800656" y="1279368"/>
                  </a:lnTo>
                  <a:lnTo>
                    <a:pt x="746216" y="1270613"/>
                  </a:lnTo>
                  <a:lnTo>
                    <a:pt x="692980" y="1260064"/>
                  </a:lnTo>
                  <a:lnTo>
                    <a:pt x="641032" y="1247773"/>
                  </a:lnTo>
                  <a:lnTo>
                    <a:pt x="590460" y="1233796"/>
                  </a:lnTo>
                  <a:lnTo>
                    <a:pt x="541351" y="1218189"/>
                  </a:lnTo>
                  <a:lnTo>
                    <a:pt x="493791" y="1201004"/>
                  </a:lnTo>
                  <a:lnTo>
                    <a:pt x="447868" y="1182298"/>
                  </a:lnTo>
                  <a:lnTo>
                    <a:pt x="403668" y="1162124"/>
                  </a:lnTo>
                  <a:lnTo>
                    <a:pt x="361277" y="1140538"/>
                  </a:lnTo>
                  <a:lnTo>
                    <a:pt x="320784" y="1117594"/>
                  </a:lnTo>
                  <a:lnTo>
                    <a:pt x="282273" y="1093347"/>
                  </a:lnTo>
                  <a:lnTo>
                    <a:pt x="245834" y="1067851"/>
                  </a:lnTo>
                  <a:lnTo>
                    <a:pt x="211551" y="1041162"/>
                  </a:lnTo>
                  <a:lnTo>
                    <a:pt x="179512" y="1013334"/>
                  </a:lnTo>
                  <a:lnTo>
                    <a:pt x="149803" y="984422"/>
                  </a:lnTo>
                  <a:lnTo>
                    <a:pt x="122512" y="954480"/>
                  </a:lnTo>
                  <a:lnTo>
                    <a:pt x="97725" y="923563"/>
                  </a:lnTo>
                  <a:lnTo>
                    <a:pt x="75530" y="891726"/>
                  </a:lnTo>
                  <a:lnTo>
                    <a:pt x="39259" y="825511"/>
                  </a:lnTo>
                  <a:lnTo>
                    <a:pt x="14393" y="756271"/>
                  </a:lnTo>
                  <a:lnTo>
                    <a:pt x="1628" y="684446"/>
                  </a:lnTo>
                  <a:lnTo>
                    <a:pt x="0" y="647700"/>
                  </a:lnTo>
                  <a:close/>
                </a:path>
              </a:pathLst>
            </a:custGeom>
            <a:ln w="25400">
              <a:solidFill>
                <a:srgbClr val="000000"/>
              </a:solidFill>
            </a:ln>
          </p:spPr>
          <p:txBody>
            <a:bodyPr wrap="square" lIns="0" tIns="0" rIns="0" bIns="0" rtlCol="0"/>
            <a:lstStyle/>
            <a:p>
              <a:endParaRPr/>
            </a:p>
          </p:txBody>
        </p:sp>
        <p:sp>
          <p:nvSpPr>
            <p:cNvPr id="6" name="object 6"/>
            <p:cNvSpPr/>
            <p:nvPr/>
          </p:nvSpPr>
          <p:spPr>
            <a:xfrm>
              <a:off x="4080641" y="4507695"/>
              <a:ext cx="193040" cy="0"/>
            </a:xfrm>
            <a:custGeom>
              <a:avLst/>
              <a:gdLst/>
              <a:ahLst/>
              <a:cxnLst/>
              <a:rect l="l" t="t" r="r" b="b"/>
              <a:pathLst>
                <a:path w="193039">
                  <a:moveTo>
                    <a:pt x="0" y="0"/>
                  </a:moveTo>
                  <a:lnTo>
                    <a:pt x="192684" y="0"/>
                  </a:lnTo>
                </a:path>
              </a:pathLst>
            </a:custGeom>
            <a:ln w="16372">
              <a:solidFill>
                <a:srgbClr val="000000"/>
              </a:solidFill>
            </a:ln>
          </p:spPr>
          <p:txBody>
            <a:bodyPr wrap="square" lIns="0" tIns="0" rIns="0" bIns="0" rtlCol="0"/>
            <a:lstStyle/>
            <a:p>
              <a:endParaRPr/>
            </a:p>
          </p:txBody>
        </p:sp>
      </p:grpSp>
      <p:sp>
        <p:nvSpPr>
          <p:cNvPr id="7" name="object 7"/>
          <p:cNvSpPr txBox="1"/>
          <p:nvPr/>
        </p:nvSpPr>
        <p:spPr>
          <a:xfrm>
            <a:off x="1909191" y="357124"/>
            <a:ext cx="1928495" cy="449580"/>
          </a:xfrm>
          <a:prstGeom prst="rect">
            <a:avLst/>
          </a:prstGeom>
        </p:spPr>
        <p:txBody>
          <a:bodyPr vert="horz" wrap="square" lIns="0" tIns="16510" rIns="0" bIns="0" rtlCol="0">
            <a:spAutoFit/>
          </a:bodyPr>
          <a:lstStyle/>
          <a:p>
            <a:pPr marL="12700">
              <a:lnSpc>
                <a:spcPct val="100000"/>
              </a:lnSpc>
              <a:spcBef>
                <a:spcPts val="130"/>
              </a:spcBef>
            </a:pPr>
            <a:r>
              <a:rPr sz="2750" b="1" spc="40" dirty="0">
                <a:latin typeface="Calibri"/>
                <a:cs typeface="Calibri"/>
              </a:rPr>
              <a:t>C</a:t>
            </a:r>
            <a:r>
              <a:rPr sz="2750" b="1" spc="15" dirty="0">
                <a:latin typeface="Calibri"/>
                <a:cs typeface="Calibri"/>
              </a:rPr>
              <a:t>ompl</a:t>
            </a:r>
            <a:r>
              <a:rPr sz="2750" b="1" spc="30" dirty="0">
                <a:latin typeface="Calibri"/>
                <a:cs typeface="Calibri"/>
              </a:rPr>
              <a:t>e</a:t>
            </a:r>
            <a:r>
              <a:rPr sz="2750" b="1" spc="5" dirty="0">
                <a:latin typeface="Calibri"/>
                <a:cs typeface="Calibri"/>
              </a:rPr>
              <a:t>m</a:t>
            </a:r>
            <a:r>
              <a:rPr sz="2750" b="1" spc="35" dirty="0">
                <a:latin typeface="Calibri"/>
                <a:cs typeface="Calibri"/>
              </a:rPr>
              <a:t>e</a:t>
            </a:r>
            <a:r>
              <a:rPr sz="2750" b="1" spc="10" dirty="0">
                <a:latin typeface="Calibri"/>
                <a:cs typeface="Calibri"/>
              </a:rPr>
              <a:t>nt</a:t>
            </a:r>
            <a:endParaRPr sz="2750">
              <a:latin typeface="Calibri"/>
              <a:cs typeface="Calibri"/>
            </a:endParaRPr>
          </a:p>
        </p:txBody>
      </p:sp>
      <p:sp>
        <p:nvSpPr>
          <p:cNvPr id="8" name="object 8"/>
          <p:cNvSpPr/>
          <p:nvPr/>
        </p:nvSpPr>
        <p:spPr>
          <a:xfrm>
            <a:off x="2480441" y="2907495"/>
            <a:ext cx="193040" cy="0"/>
          </a:xfrm>
          <a:custGeom>
            <a:avLst/>
            <a:gdLst/>
            <a:ahLst/>
            <a:cxnLst/>
            <a:rect l="l" t="t" r="r" b="b"/>
            <a:pathLst>
              <a:path w="193039">
                <a:moveTo>
                  <a:pt x="0" y="0"/>
                </a:moveTo>
                <a:lnTo>
                  <a:pt x="192684" y="0"/>
                </a:lnTo>
              </a:path>
            </a:pathLst>
          </a:custGeom>
          <a:ln w="16372">
            <a:solidFill>
              <a:srgbClr val="000000"/>
            </a:solidFill>
          </a:ln>
        </p:spPr>
        <p:txBody>
          <a:bodyPr wrap="square" lIns="0" tIns="0" rIns="0" bIns="0" rtlCol="0"/>
          <a:lstStyle/>
          <a:p>
            <a:endParaRPr/>
          </a:p>
        </p:txBody>
      </p:sp>
      <p:sp>
        <p:nvSpPr>
          <p:cNvPr id="9" name="object 9"/>
          <p:cNvSpPr txBox="1"/>
          <p:nvPr/>
        </p:nvSpPr>
        <p:spPr>
          <a:xfrm>
            <a:off x="2437817" y="2837180"/>
            <a:ext cx="5403850" cy="518159"/>
          </a:xfrm>
          <a:prstGeom prst="rect">
            <a:avLst/>
          </a:prstGeom>
        </p:spPr>
        <p:txBody>
          <a:bodyPr vert="horz" wrap="square" lIns="0" tIns="16510" rIns="0" bIns="0" rtlCol="0">
            <a:spAutoFit/>
          </a:bodyPr>
          <a:lstStyle/>
          <a:p>
            <a:pPr marL="12700">
              <a:lnSpc>
                <a:spcPct val="100000"/>
              </a:lnSpc>
              <a:spcBef>
                <a:spcPts val="130"/>
              </a:spcBef>
              <a:tabLst>
                <a:tab pos="446405" algn="l"/>
              </a:tabLst>
            </a:pPr>
            <a:r>
              <a:rPr sz="4500" i="1" spc="-52" baseline="3703" dirty="0">
                <a:latin typeface="Times New Roman"/>
                <a:cs typeface="Times New Roman"/>
              </a:rPr>
              <a:t>A	</a:t>
            </a:r>
            <a:r>
              <a:rPr sz="3200" spc="15" dirty="0">
                <a:latin typeface="Times New Roman"/>
                <a:cs typeface="Times New Roman"/>
              </a:rPr>
              <a:t>=</a:t>
            </a:r>
            <a:r>
              <a:rPr sz="3200" spc="-10" dirty="0">
                <a:latin typeface="Times New Roman"/>
                <a:cs typeface="Times New Roman"/>
              </a:rPr>
              <a:t> </a:t>
            </a:r>
            <a:r>
              <a:rPr sz="3200" spc="15" dirty="0">
                <a:latin typeface="Times New Roman"/>
                <a:cs typeface="Times New Roman"/>
              </a:rPr>
              <a:t>{</a:t>
            </a:r>
            <a:r>
              <a:rPr sz="3200" i="1" spc="15" dirty="0">
                <a:latin typeface="Times New Roman"/>
                <a:cs typeface="Times New Roman"/>
              </a:rPr>
              <a:t>e</a:t>
            </a:r>
            <a:r>
              <a:rPr sz="3200" spc="15" dirty="0">
                <a:latin typeface="Times New Roman"/>
                <a:cs typeface="Times New Roman"/>
              </a:rPr>
              <a:t>|</a:t>
            </a:r>
            <a:r>
              <a:rPr sz="3200" spc="-30" dirty="0">
                <a:latin typeface="Times New Roman"/>
                <a:cs typeface="Times New Roman"/>
              </a:rPr>
              <a:t> </a:t>
            </a:r>
            <a:r>
              <a:rPr sz="3200" i="1" spc="10" dirty="0">
                <a:latin typeface="Times New Roman"/>
                <a:cs typeface="Times New Roman"/>
              </a:rPr>
              <a:t>e</a:t>
            </a:r>
            <a:r>
              <a:rPr sz="3200" i="1" spc="-65" dirty="0">
                <a:latin typeface="Times New Roman"/>
                <a:cs typeface="Times New Roman"/>
              </a:rPr>
              <a:t> </a:t>
            </a:r>
            <a:r>
              <a:rPr sz="3200" b="1" spc="5" dirty="0">
                <a:latin typeface="Times New Roman"/>
                <a:cs typeface="Times New Roman"/>
              </a:rPr>
              <a:t>does</a:t>
            </a:r>
            <a:r>
              <a:rPr sz="3200" b="1" spc="20" dirty="0">
                <a:latin typeface="Times New Roman"/>
                <a:cs typeface="Times New Roman"/>
              </a:rPr>
              <a:t> </a:t>
            </a:r>
            <a:r>
              <a:rPr sz="3200" b="1" dirty="0">
                <a:latin typeface="Times New Roman"/>
                <a:cs typeface="Times New Roman"/>
              </a:rPr>
              <a:t>not</a:t>
            </a:r>
            <a:r>
              <a:rPr sz="3200" b="1" spc="-75" dirty="0">
                <a:latin typeface="Times New Roman"/>
                <a:cs typeface="Times New Roman"/>
              </a:rPr>
              <a:t> </a:t>
            </a:r>
            <a:r>
              <a:rPr sz="3200" spc="-15" dirty="0">
                <a:latin typeface="Times New Roman"/>
                <a:cs typeface="Times New Roman"/>
              </a:rPr>
              <a:t>belongs</a:t>
            </a:r>
            <a:r>
              <a:rPr sz="3200" spc="100" dirty="0">
                <a:latin typeface="Times New Roman"/>
                <a:cs typeface="Times New Roman"/>
              </a:rPr>
              <a:t> </a:t>
            </a:r>
            <a:r>
              <a:rPr sz="3200" spc="10" dirty="0">
                <a:latin typeface="Times New Roman"/>
                <a:cs typeface="Times New Roman"/>
              </a:rPr>
              <a:t>to</a:t>
            </a:r>
            <a:r>
              <a:rPr sz="3200" spc="-5" dirty="0">
                <a:latin typeface="Times New Roman"/>
                <a:cs typeface="Times New Roman"/>
              </a:rPr>
              <a:t> </a:t>
            </a:r>
            <a:r>
              <a:rPr sz="3200" i="1" spc="5" dirty="0">
                <a:latin typeface="Times New Roman"/>
                <a:cs typeface="Times New Roman"/>
              </a:rPr>
              <a:t>A</a:t>
            </a:r>
            <a:r>
              <a:rPr sz="3200" spc="5" dirty="0">
                <a:latin typeface="Times New Roman"/>
                <a:cs typeface="Times New Roman"/>
              </a:rPr>
              <a:t>}</a:t>
            </a:r>
            <a:endParaRPr sz="3200">
              <a:latin typeface="Times New Roman"/>
              <a:cs typeface="Times New Roman"/>
            </a:endParaRPr>
          </a:p>
        </p:txBody>
      </p:sp>
      <p:sp>
        <p:nvSpPr>
          <p:cNvPr id="10" name="object 10"/>
          <p:cNvSpPr/>
          <p:nvPr/>
        </p:nvSpPr>
        <p:spPr>
          <a:xfrm>
            <a:off x="4004441" y="1764495"/>
            <a:ext cx="193040" cy="0"/>
          </a:xfrm>
          <a:custGeom>
            <a:avLst/>
            <a:gdLst/>
            <a:ahLst/>
            <a:cxnLst/>
            <a:rect l="l" t="t" r="r" b="b"/>
            <a:pathLst>
              <a:path w="193039">
                <a:moveTo>
                  <a:pt x="0" y="0"/>
                </a:moveTo>
                <a:lnTo>
                  <a:pt x="192684" y="0"/>
                </a:lnTo>
              </a:path>
            </a:pathLst>
          </a:custGeom>
          <a:ln w="16372">
            <a:solidFill>
              <a:srgbClr val="000000"/>
            </a:solidFill>
          </a:ln>
        </p:spPr>
        <p:txBody>
          <a:bodyPr wrap="square" lIns="0" tIns="0" rIns="0" bIns="0" rtlCol="0"/>
          <a:lstStyle/>
          <a:p>
            <a:endParaRPr/>
          </a:p>
        </p:txBody>
      </p:sp>
      <p:sp>
        <p:nvSpPr>
          <p:cNvPr id="11" name="object 11"/>
          <p:cNvSpPr txBox="1">
            <a:spLocks noGrp="1"/>
          </p:cNvSpPr>
          <p:nvPr>
            <p:ph type="title"/>
          </p:nvPr>
        </p:nvSpPr>
        <p:spPr>
          <a:xfrm>
            <a:off x="1909191" y="1158493"/>
            <a:ext cx="7692390" cy="1004569"/>
          </a:xfrm>
          <a:prstGeom prst="rect">
            <a:avLst/>
          </a:prstGeom>
        </p:spPr>
        <p:txBody>
          <a:bodyPr vert="horz" wrap="square" lIns="0" tIns="16510" rIns="0" bIns="0" rtlCol="0">
            <a:spAutoFit/>
          </a:bodyPr>
          <a:lstStyle/>
          <a:p>
            <a:pPr marL="12700">
              <a:lnSpc>
                <a:spcPts val="3835"/>
              </a:lnSpc>
              <a:spcBef>
                <a:spcPts val="130"/>
              </a:spcBef>
              <a:tabLst>
                <a:tab pos="6990080" algn="l"/>
              </a:tabLst>
            </a:pPr>
            <a:r>
              <a:rPr sz="3200" spc="-25" dirty="0">
                <a:latin typeface="Times New Roman"/>
                <a:cs typeface="Times New Roman"/>
              </a:rPr>
              <a:t>Let</a:t>
            </a:r>
            <a:r>
              <a:rPr sz="3200" spc="30" dirty="0">
                <a:latin typeface="Times New Roman"/>
                <a:cs typeface="Times New Roman"/>
              </a:rPr>
              <a:t> </a:t>
            </a:r>
            <a:r>
              <a:rPr sz="3200" i="1" spc="15" dirty="0">
                <a:latin typeface="Times New Roman"/>
                <a:cs typeface="Times New Roman"/>
              </a:rPr>
              <a:t>A</a:t>
            </a:r>
            <a:r>
              <a:rPr sz="3200" i="1" spc="-65" dirty="0">
                <a:latin typeface="Times New Roman"/>
                <a:cs typeface="Times New Roman"/>
              </a:rPr>
              <a:t> </a:t>
            </a:r>
            <a:r>
              <a:rPr sz="3200" spc="30" dirty="0">
                <a:latin typeface="Times New Roman"/>
                <a:cs typeface="Times New Roman"/>
              </a:rPr>
              <a:t>be</a:t>
            </a:r>
            <a:r>
              <a:rPr sz="3200" spc="-55" dirty="0">
                <a:latin typeface="Times New Roman"/>
                <a:cs typeface="Times New Roman"/>
              </a:rPr>
              <a:t> </a:t>
            </a:r>
            <a:r>
              <a:rPr sz="3200" spc="-5" dirty="0">
                <a:latin typeface="Times New Roman"/>
                <a:cs typeface="Times New Roman"/>
              </a:rPr>
              <a:t>any</a:t>
            </a:r>
            <a:r>
              <a:rPr sz="3200" spc="65" dirty="0">
                <a:latin typeface="Times New Roman"/>
                <a:cs typeface="Times New Roman"/>
              </a:rPr>
              <a:t> </a:t>
            </a:r>
            <a:r>
              <a:rPr sz="3200" spc="-30" dirty="0">
                <a:latin typeface="Times New Roman"/>
                <a:cs typeface="Times New Roman"/>
              </a:rPr>
              <a:t>event,</a:t>
            </a:r>
            <a:r>
              <a:rPr sz="3200" spc="195" dirty="0">
                <a:latin typeface="Times New Roman"/>
                <a:cs typeface="Times New Roman"/>
              </a:rPr>
              <a:t> </a:t>
            </a:r>
            <a:r>
              <a:rPr sz="3200" spc="-20" dirty="0">
                <a:latin typeface="Times New Roman"/>
                <a:cs typeface="Times New Roman"/>
              </a:rPr>
              <a:t>then</a:t>
            </a:r>
            <a:r>
              <a:rPr sz="3200" spc="65" dirty="0">
                <a:latin typeface="Times New Roman"/>
                <a:cs typeface="Times New Roman"/>
              </a:rPr>
              <a:t> </a:t>
            </a:r>
            <a:r>
              <a:rPr sz="3200" spc="-5" dirty="0">
                <a:latin typeface="Times New Roman"/>
                <a:cs typeface="Times New Roman"/>
              </a:rPr>
              <a:t>the</a:t>
            </a:r>
            <a:r>
              <a:rPr sz="3200" spc="25" dirty="0">
                <a:latin typeface="Times New Roman"/>
                <a:cs typeface="Times New Roman"/>
              </a:rPr>
              <a:t> </a:t>
            </a:r>
            <a:r>
              <a:rPr sz="3200" b="1" spc="10" dirty="0">
                <a:latin typeface="Times New Roman"/>
                <a:cs typeface="Times New Roman"/>
              </a:rPr>
              <a:t>complement	</a:t>
            </a:r>
            <a:r>
              <a:rPr sz="3200" spc="-10" dirty="0">
                <a:latin typeface="Times New Roman"/>
                <a:cs typeface="Times New Roman"/>
              </a:rPr>
              <a:t>of</a:t>
            </a:r>
            <a:r>
              <a:rPr sz="3200" spc="-80" dirty="0">
                <a:latin typeface="Times New Roman"/>
                <a:cs typeface="Times New Roman"/>
              </a:rPr>
              <a:t> </a:t>
            </a:r>
            <a:r>
              <a:rPr sz="3200" i="1" spc="15" dirty="0">
                <a:latin typeface="Times New Roman"/>
                <a:cs typeface="Times New Roman"/>
              </a:rPr>
              <a:t>A</a:t>
            </a:r>
            <a:endParaRPr sz="3200">
              <a:latin typeface="Times New Roman"/>
              <a:cs typeface="Times New Roman"/>
            </a:endParaRPr>
          </a:p>
          <a:p>
            <a:pPr marL="12700">
              <a:lnSpc>
                <a:spcPts val="3835"/>
              </a:lnSpc>
            </a:pPr>
            <a:r>
              <a:rPr sz="3200" spc="-20" dirty="0">
                <a:latin typeface="Times New Roman"/>
                <a:cs typeface="Times New Roman"/>
              </a:rPr>
              <a:t>(</a:t>
            </a:r>
            <a:r>
              <a:rPr sz="3200" spc="-25" dirty="0">
                <a:latin typeface="Times New Roman"/>
                <a:cs typeface="Times New Roman"/>
              </a:rPr>
              <a:t>d</a:t>
            </a:r>
            <a:r>
              <a:rPr sz="3200" spc="-75" dirty="0">
                <a:latin typeface="Times New Roman"/>
                <a:cs typeface="Times New Roman"/>
              </a:rPr>
              <a:t>e</a:t>
            </a:r>
            <a:r>
              <a:rPr sz="3200" spc="-25" dirty="0">
                <a:latin typeface="Times New Roman"/>
                <a:cs typeface="Times New Roman"/>
              </a:rPr>
              <a:t>no</a:t>
            </a:r>
            <a:r>
              <a:rPr sz="3200" spc="5" dirty="0">
                <a:latin typeface="Times New Roman"/>
                <a:cs typeface="Times New Roman"/>
              </a:rPr>
              <a:t>t</a:t>
            </a:r>
            <a:r>
              <a:rPr sz="3200" spc="-75" dirty="0">
                <a:latin typeface="Times New Roman"/>
                <a:cs typeface="Times New Roman"/>
              </a:rPr>
              <a:t>e</a:t>
            </a:r>
            <a:r>
              <a:rPr sz="3200" spc="15" dirty="0">
                <a:latin typeface="Times New Roman"/>
                <a:cs typeface="Times New Roman"/>
              </a:rPr>
              <a:t>d</a:t>
            </a:r>
            <a:r>
              <a:rPr sz="3200" spc="204" dirty="0">
                <a:latin typeface="Times New Roman"/>
                <a:cs typeface="Times New Roman"/>
              </a:rPr>
              <a:t> </a:t>
            </a:r>
            <a:r>
              <a:rPr sz="3200" spc="45" dirty="0">
                <a:latin typeface="Times New Roman"/>
                <a:cs typeface="Times New Roman"/>
              </a:rPr>
              <a:t>b</a:t>
            </a:r>
            <a:r>
              <a:rPr sz="3200" spc="15" dirty="0">
                <a:latin typeface="Times New Roman"/>
                <a:cs typeface="Times New Roman"/>
              </a:rPr>
              <a:t>y</a:t>
            </a:r>
            <a:r>
              <a:rPr sz="3200" spc="95" dirty="0">
                <a:latin typeface="Times New Roman"/>
                <a:cs typeface="Times New Roman"/>
              </a:rPr>
              <a:t> </a:t>
            </a:r>
            <a:r>
              <a:rPr sz="4500" i="1" spc="-52" baseline="-3703" dirty="0">
                <a:latin typeface="Times New Roman"/>
                <a:cs typeface="Times New Roman"/>
              </a:rPr>
              <a:t>A</a:t>
            </a:r>
            <a:r>
              <a:rPr sz="4500" i="1" spc="-487" baseline="-3703" dirty="0">
                <a:latin typeface="Times New Roman"/>
                <a:cs typeface="Times New Roman"/>
              </a:rPr>
              <a:t> </a:t>
            </a:r>
            <a:r>
              <a:rPr sz="3200" spc="10" dirty="0">
                <a:latin typeface="Times New Roman"/>
                <a:cs typeface="Times New Roman"/>
              </a:rPr>
              <a:t>)</a:t>
            </a:r>
            <a:r>
              <a:rPr sz="3200" spc="-10" dirty="0">
                <a:latin typeface="Times New Roman"/>
                <a:cs typeface="Times New Roman"/>
              </a:rPr>
              <a:t> </a:t>
            </a:r>
            <a:r>
              <a:rPr sz="3200" spc="-25" dirty="0">
                <a:latin typeface="Times New Roman"/>
                <a:cs typeface="Times New Roman"/>
              </a:rPr>
              <a:t>d</a:t>
            </a:r>
            <a:r>
              <a:rPr sz="3200" spc="-75" dirty="0">
                <a:latin typeface="Times New Roman"/>
                <a:cs typeface="Times New Roman"/>
              </a:rPr>
              <a:t>e</a:t>
            </a:r>
            <a:r>
              <a:rPr sz="3200" spc="-95" dirty="0">
                <a:latin typeface="Times New Roman"/>
                <a:cs typeface="Times New Roman"/>
              </a:rPr>
              <a:t>f</a:t>
            </a:r>
            <a:r>
              <a:rPr sz="3200" spc="5" dirty="0">
                <a:latin typeface="Times New Roman"/>
                <a:cs typeface="Times New Roman"/>
              </a:rPr>
              <a:t>i</a:t>
            </a:r>
            <a:r>
              <a:rPr sz="3200" spc="-25" dirty="0">
                <a:latin typeface="Times New Roman"/>
                <a:cs typeface="Times New Roman"/>
              </a:rPr>
              <a:t>n</a:t>
            </a:r>
            <a:r>
              <a:rPr sz="3200" spc="-75" dirty="0">
                <a:latin typeface="Times New Roman"/>
                <a:cs typeface="Times New Roman"/>
              </a:rPr>
              <a:t>e</a:t>
            </a:r>
            <a:r>
              <a:rPr sz="3200" spc="15" dirty="0">
                <a:latin typeface="Times New Roman"/>
                <a:cs typeface="Times New Roman"/>
              </a:rPr>
              <a:t>d</a:t>
            </a:r>
            <a:r>
              <a:rPr sz="3200" spc="280" dirty="0">
                <a:latin typeface="Times New Roman"/>
                <a:cs typeface="Times New Roman"/>
              </a:rPr>
              <a:t> </a:t>
            </a:r>
            <a:r>
              <a:rPr sz="3200" spc="45" dirty="0">
                <a:latin typeface="Times New Roman"/>
                <a:cs typeface="Times New Roman"/>
              </a:rPr>
              <a:t>b</a:t>
            </a:r>
            <a:r>
              <a:rPr sz="3200" spc="-180" dirty="0">
                <a:latin typeface="Times New Roman"/>
                <a:cs typeface="Times New Roman"/>
              </a:rPr>
              <a:t>y</a:t>
            </a:r>
            <a:r>
              <a:rPr sz="3200" spc="5" dirty="0">
                <a:latin typeface="Times New Roman"/>
                <a:cs typeface="Times New Roman"/>
              </a:rPr>
              <a:t>:</a:t>
            </a:r>
            <a:endParaRPr sz="3200">
              <a:latin typeface="Times New Roman"/>
              <a:cs typeface="Times New Roman"/>
            </a:endParaRPr>
          </a:p>
        </p:txBody>
      </p:sp>
      <p:sp>
        <p:nvSpPr>
          <p:cNvPr id="12" name="object 12"/>
          <p:cNvSpPr txBox="1"/>
          <p:nvPr/>
        </p:nvSpPr>
        <p:spPr>
          <a:xfrm>
            <a:off x="3433826" y="3662362"/>
            <a:ext cx="5257800" cy="2895600"/>
          </a:xfrm>
          <a:prstGeom prst="rect">
            <a:avLst/>
          </a:prstGeom>
          <a:ln w="25400">
            <a:solidFill>
              <a:srgbClr val="000000"/>
            </a:solidFill>
          </a:ln>
        </p:spPr>
        <p:txBody>
          <a:bodyPr vert="horz" wrap="square" lIns="0" tIns="0" rIns="0" bIns="0" rtlCol="0">
            <a:spAutoFit/>
          </a:bodyPr>
          <a:lstStyle/>
          <a:p>
            <a:pPr>
              <a:lnSpc>
                <a:spcPct val="100000"/>
              </a:lnSpc>
            </a:pPr>
            <a:endParaRPr sz="3300">
              <a:latin typeface="Times New Roman"/>
              <a:cs typeface="Times New Roman"/>
            </a:endParaRPr>
          </a:p>
          <a:p>
            <a:pPr marR="3787140" algn="ctr">
              <a:lnSpc>
                <a:spcPct val="100000"/>
              </a:lnSpc>
              <a:spcBef>
                <a:spcPts val="2435"/>
              </a:spcBef>
            </a:pPr>
            <a:r>
              <a:rPr sz="3000" i="1" spc="-35" dirty="0">
                <a:latin typeface="Times New Roman"/>
                <a:cs typeface="Times New Roman"/>
              </a:rPr>
              <a:t>A</a:t>
            </a:r>
            <a:endParaRPr sz="3000">
              <a:latin typeface="Times New Roman"/>
              <a:cs typeface="Times New Roman"/>
            </a:endParaRPr>
          </a:p>
          <a:p>
            <a:pPr marL="52069" algn="ctr">
              <a:lnSpc>
                <a:spcPct val="100000"/>
              </a:lnSpc>
              <a:spcBef>
                <a:spcPts val="625"/>
              </a:spcBef>
            </a:pPr>
            <a:r>
              <a:rPr sz="3200" i="1" spc="15" dirty="0">
                <a:latin typeface="Times New Roman"/>
                <a:cs typeface="Times New Roman"/>
              </a:rPr>
              <a:t>A</a:t>
            </a:r>
            <a:endParaRPr sz="3200">
              <a:latin typeface="Times New Roman"/>
              <a:cs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429000" y="2514600"/>
            <a:ext cx="5257800" cy="2895600"/>
            <a:chOff x="3429000" y="2514600"/>
            <a:chExt cx="5257800" cy="2895600"/>
          </a:xfrm>
        </p:grpSpPr>
        <p:sp>
          <p:nvSpPr>
            <p:cNvPr id="3" name="object 3"/>
            <p:cNvSpPr/>
            <p:nvPr/>
          </p:nvSpPr>
          <p:spPr>
            <a:xfrm>
              <a:off x="3429000" y="2514600"/>
              <a:ext cx="5257800" cy="2895600"/>
            </a:xfrm>
            <a:custGeom>
              <a:avLst/>
              <a:gdLst/>
              <a:ahLst/>
              <a:cxnLst/>
              <a:rect l="l" t="t" r="r" b="b"/>
              <a:pathLst>
                <a:path w="5257800" h="2895600">
                  <a:moveTo>
                    <a:pt x="5257800" y="0"/>
                  </a:moveTo>
                  <a:lnTo>
                    <a:pt x="0" y="0"/>
                  </a:lnTo>
                  <a:lnTo>
                    <a:pt x="0" y="2895600"/>
                  </a:lnTo>
                  <a:lnTo>
                    <a:pt x="5257800" y="2895600"/>
                  </a:lnTo>
                  <a:lnTo>
                    <a:pt x="5257800" y="0"/>
                  </a:lnTo>
                  <a:close/>
                </a:path>
              </a:pathLst>
            </a:custGeom>
            <a:solidFill>
              <a:srgbClr val="959595"/>
            </a:solidFill>
          </p:spPr>
          <p:txBody>
            <a:bodyPr wrap="square" lIns="0" tIns="0" rIns="0" bIns="0" rtlCol="0"/>
            <a:lstStyle/>
            <a:p>
              <a:endParaRPr/>
            </a:p>
          </p:txBody>
        </p:sp>
        <p:sp>
          <p:nvSpPr>
            <p:cNvPr id="4" name="object 4"/>
            <p:cNvSpPr/>
            <p:nvPr/>
          </p:nvSpPr>
          <p:spPr>
            <a:xfrm>
              <a:off x="5034025" y="3357625"/>
              <a:ext cx="2057400" cy="1295400"/>
            </a:xfrm>
            <a:custGeom>
              <a:avLst/>
              <a:gdLst/>
              <a:ahLst/>
              <a:cxnLst/>
              <a:rect l="l" t="t" r="r" b="b"/>
              <a:pathLst>
                <a:path w="2057400" h="1295400">
                  <a:moveTo>
                    <a:pt x="1028700" y="0"/>
                  </a:moveTo>
                  <a:lnTo>
                    <a:pt x="970319" y="1025"/>
                  </a:lnTo>
                  <a:lnTo>
                    <a:pt x="912794" y="4064"/>
                  </a:lnTo>
                  <a:lnTo>
                    <a:pt x="856210" y="9062"/>
                  </a:lnTo>
                  <a:lnTo>
                    <a:pt x="800656" y="15965"/>
                  </a:lnTo>
                  <a:lnTo>
                    <a:pt x="746216" y="24718"/>
                  </a:lnTo>
                  <a:lnTo>
                    <a:pt x="692980" y="35266"/>
                  </a:lnTo>
                  <a:lnTo>
                    <a:pt x="641032" y="47555"/>
                  </a:lnTo>
                  <a:lnTo>
                    <a:pt x="590460" y="61530"/>
                  </a:lnTo>
                  <a:lnTo>
                    <a:pt x="541351" y="77136"/>
                  </a:lnTo>
                  <a:lnTo>
                    <a:pt x="493791" y="94319"/>
                  </a:lnTo>
                  <a:lnTo>
                    <a:pt x="447868" y="113024"/>
                  </a:lnTo>
                  <a:lnTo>
                    <a:pt x="403668" y="133197"/>
                  </a:lnTo>
                  <a:lnTo>
                    <a:pt x="361277" y="154782"/>
                  </a:lnTo>
                  <a:lnTo>
                    <a:pt x="320784" y="177726"/>
                  </a:lnTo>
                  <a:lnTo>
                    <a:pt x="282273" y="201973"/>
                  </a:lnTo>
                  <a:lnTo>
                    <a:pt x="245834" y="227469"/>
                  </a:lnTo>
                  <a:lnTo>
                    <a:pt x="211551" y="254159"/>
                  </a:lnTo>
                  <a:lnTo>
                    <a:pt x="179512" y="281989"/>
                  </a:lnTo>
                  <a:lnTo>
                    <a:pt x="149803" y="310903"/>
                  </a:lnTo>
                  <a:lnTo>
                    <a:pt x="122512" y="340848"/>
                  </a:lnTo>
                  <a:lnTo>
                    <a:pt x="97725" y="371769"/>
                  </a:lnTo>
                  <a:lnTo>
                    <a:pt x="75530" y="403611"/>
                  </a:lnTo>
                  <a:lnTo>
                    <a:pt x="39259" y="469838"/>
                  </a:lnTo>
                  <a:lnTo>
                    <a:pt x="14393" y="539094"/>
                  </a:lnTo>
                  <a:lnTo>
                    <a:pt x="1628" y="610941"/>
                  </a:lnTo>
                  <a:lnTo>
                    <a:pt x="0" y="647700"/>
                  </a:lnTo>
                  <a:lnTo>
                    <a:pt x="1628" y="684446"/>
                  </a:lnTo>
                  <a:lnTo>
                    <a:pt x="14393" y="756273"/>
                  </a:lnTo>
                  <a:lnTo>
                    <a:pt x="39259" y="825516"/>
                  </a:lnTo>
                  <a:lnTo>
                    <a:pt x="75530" y="891736"/>
                  </a:lnTo>
                  <a:lnTo>
                    <a:pt x="97725" y="923575"/>
                  </a:lnTo>
                  <a:lnTo>
                    <a:pt x="122512" y="954494"/>
                  </a:lnTo>
                  <a:lnTo>
                    <a:pt x="149803" y="984439"/>
                  </a:lnTo>
                  <a:lnTo>
                    <a:pt x="179512" y="1013355"/>
                  </a:lnTo>
                  <a:lnTo>
                    <a:pt x="211551" y="1041186"/>
                  </a:lnTo>
                  <a:lnTo>
                    <a:pt x="245834" y="1067878"/>
                  </a:lnTo>
                  <a:lnTo>
                    <a:pt x="282273" y="1093377"/>
                  </a:lnTo>
                  <a:lnTo>
                    <a:pt x="320784" y="1117627"/>
                  </a:lnTo>
                  <a:lnTo>
                    <a:pt x="361277" y="1140574"/>
                  </a:lnTo>
                  <a:lnTo>
                    <a:pt x="403668" y="1162164"/>
                  </a:lnTo>
                  <a:lnTo>
                    <a:pt x="447868" y="1182341"/>
                  </a:lnTo>
                  <a:lnTo>
                    <a:pt x="493791" y="1201050"/>
                  </a:lnTo>
                  <a:lnTo>
                    <a:pt x="541351" y="1218238"/>
                  </a:lnTo>
                  <a:lnTo>
                    <a:pt x="590460" y="1233848"/>
                  </a:lnTo>
                  <a:lnTo>
                    <a:pt x="641032" y="1247827"/>
                  </a:lnTo>
                  <a:lnTo>
                    <a:pt x="692980" y="1260120"/>
                  </a:lnTo>
                  <a:lnTo>
                    <a:pt x="746216" y="1270672"/>
                  </a:lnTo>
                  <a:lnTo>
                    <a:pt x="800656" y="1279428"/>
                  </a:lnTo>
                  <a:lnTo>
                    <a:pt x="856210" y="1286333"/>
                  </a:lnTo>
                  <a:lnTo>
                    <a:pt x="912794" y="1291334"/>
                  </a:lnTo>
                  <a:lnTo>
                    <a:pt x="970319" y="1294374"/>
                  </a:lnTo>
                  <a:lnTo>
                    <a:pt x="1028700" y="1295400"/>
                  </a:lnTo>
                  <a:lnTo>
                    <a:pt x="1087068" y="1294374"/>
                  </a:lnTo>
                  <a:lnTo>
                    <a:pt x="1144583" y="1291334"/>
                  </a:lnTo>
                  <a:lnTo>
                    <a:pt x="1201157" y="1286333"/>
                  </a:lnTo>
                  <a:lnTo>
                    <a:pt x="1256704" y="1279428"/>
                  </a:lnTo>
                  <a:lnTo>
                    <a:pt x="1311138" y="1270672"/>
                  </a:lnTo>
                  <a:lnTo>
                    <a:pt x="1364370" y="1260120"/>
                  </a:lnTo>
                  <a:lnTo>
                    <a:pt x="1416314" y="1247827"/>
                  </a:lnTo>
                  <a:lnTo>
                    <a:pt x="1466884" y="1233848"/>
                  </a:lnTo>
                  <a:lnTo>
                    <a:pt x="1515992" y="1218238"/>
                  </a:lnTo>
                  <a:lnTo>
                    <a:pt x="1563551" y="1201050"/>
                  </a:lnTo>
                  <a:lnTo>
                    <a:pt x="1609475" y="1182341"/>
                  </a:lnTo>
                  <a:lnTo>
                    <a:pt x="1653677" y="1162164"/>
                  </a:lnTo>
                  <a:lnTo>
                    <a:pt x="1696070" y="1140574"/>
                  </a:lnTo>
                  <a:lnTo>
                    <a:pt x="1736566" y="1117627"/>
                  </a:lnTo>
                  <a:lnTo>
                    <a:pt x="1775080" y="1093377"/>
                  </a:lnTo>
                  <a:lnTo>
                    <a:pt x="1811523" y="1067878"/>
                  </a:lnTo>
                  <a:lnTo>
                    <a:pt x="1845810" y="1041186"/>
                  </a:lnTo>
                  <a:lnTo>
                    <a:pt x="1877853" y="1013355"/>
                  </a:lnTo>
                  <a:lnTo>
                    <a:pt x="1907566" y="984439"/>
                  </a:lnTo>
                  <a:lnTo>
                    <a:pt x="1934862" y="954494"/>
                  </a:lnTo>
                  <a:lnTo>
                    <a:pt x="1959653" y="923575"/>
                  </a:lnTo>
                  <a:lnTo>
                    <a:pt x="1981852" y="891736"/>
                  </a:lnTo>
                  <a:lnTo>
                    <a:pt x="2018131" y="825516"/>
                  </a:lnTo>
                  <a:lnTo>
                    <a:pt x="2043002" y="756273"/>
                  </a:lnTo>
                  <a:lnTo>
                    <a:pt x="2055771" y="684446"/>
                  </a:lnTo>
                  <a:lnTo>
                    <a:pt x="2057400" y="647700"/>
                  </a:lnTo>
                  <a:lnTo>
                    <a:pt x="2055771" y="610941"/>
                  </a:lnTo>
                  <a:lnTo>
                    <a:pt x="2043002" y="539094"/>
                  </a:lnTo>
                  <a:lnTo>
                    <a:pt x="2018131" y="469838"/>
                  </a:lnTo>
                  <a:lnTo>
                    <a:pt x="1981852" y="403611"/>
                  </a:lnTo>
                  <a:lnTo>
                    <a:pt x="1959653" y="371769"/>
                  </a:lnTo>
                  <a:lnTo>
                    <a:pt x="1934862" y="340848"/>
                  </a:lnTo>
                  <a:lnTo>
                    <a:pt x="1907566" y="310903"/>
                  </a:lnTo>
                  <a:lnTo>
                    <a:pt x="1877853" y="281989"/>
                  </a:lnTo>
                  <a:lnTo>
                    <a:pt x="1845810" y="254159"/>
                  </a:lnTo>
                  <a:lnTo>
                    <a:pt x="1811523" y="227469"/>
                  </a:lnTo>
                  <a:lnTo>
                    <a:pt x="1775080" y="201973"/>
                  </a:lnTo>
                  <a:lnTo>
                    <a:pt x="1736566" y="177726"/>
                  </a:lnTo>
                  <a:lnTo>
                    <a:pt x="1696070" y="154782"/>
                  </a:lnTo>
                  <a:lnTo>
                    <a:pt x="1653677" y="133197"/>
                  </a:lnTo>
                  <a:lnTo>
                    <a:pt x="1609475" y="113024"/>
                  </a:lnTo>
                  <a:lnTo>
                    <a:pt x="1563551" y="94319"/>
                  </a:lnTo>
                  <a:lnTo>
                    <a:pt x="1515992" y="77136"/>
                  </a:lnTo>
                  <a:lnTo>
                    <a:pt x="1466884" y="61530"/>
                  </a:lnTo>
                  <a:lnTo>
                    <a:pt x="1416314" y="47555"/>
                  </a:lnTo>
                  <a:lnTo>
                    <a:pt x="1364370" y="35266"/>
                  </a:lnTo>
                  <a:lnTo>
                    <a:pt x="1311138" y="24718"/>
                  </a:lnTo>
                  <a:lnTo>
                    <a:pt x="1256704" y="15965"/>
                  </a:lnTo>
                  <a:lnTo>
                    <a:pt x="1201157" y="9062"/>
                  </a:lnTo>
                  <a:lnTo>
                    <a:pt x="1144583" y="4064"/>
                  </a:lnTo>
                  <a:lnTo>
                    <a:pt x="1087068" y="1025"/>
                  </a:lnTo>
                  <a:lnTo>
                    <a:pt x="1028700" y="0"/>
                  </a:lnTo>
                  <a:close/>
                </a:path>
              </a:pathLst>
            </a:custGeom>
            <a:solidFill>
              <a:srgbClr val="FFFFFF"/>
            </a:solidFill>
          </p:spPr>
          <p:txBody>
            <a:bodyPr wrap="square" lIns="0" tIns="0" rIns="0" bIns="0" rtlCol="0"/>
            <a:lstStyle/>
            <a:p>
              <a:endParaRPr/>
            </a:p>
          </p:txBody>
        </p:sp>
        <p:sp>
          <p:nvSpPr>
            <p:cNvPr id="5" name="object 5"/>
            <p:cNvSpPr/>
            <p:nvPr/>
          </p:nvSpPr>
          <p:spPr>
            <a:xfrm>
              <a:off x="5034025" y="3357625"/>
              <a:ext cx="2057400" cy="1295400"/>
            </a:xfrm>
            <a:custGeom>
              <a:avLst/>
              <a:gdLst/>
              <a:ahLst/>
              <a:cxnLst/>
              <a:rect l="l" t="t" r="r" b="b"/>
              <a:pathLst>
                <a:path w="2057400" h="1295400">
                  <a:moveTo>
                    <a:pt x="0" y="647700"/>
                  </a:moveTo>
                  <a:lnTo>
                    <a:pt x="6455" y="574721"/>
                  </a:lnTo>
                  <a:lnTo>
                    <a:pt x="25357" y="504115"/>
                  </a:lnTo>
                  <a:lnTo>
                    <a:pt x="56012" y="436319"/>
                  </a:lnTo>
                  <a:lnTo>
                    <a:pt x="97725" y="371769"/>
                  </a:lnTo>
                  <a:lnTo>
                    <a:pt x="122512" y="340848"/>
                  </a:lnTo>
                  <a:lnTo>
                    <a:pt x="149803" y="310903"/>
                  </a:lnTo>
                  <a:lnTo>
                    <a:pt x="179512" y="281989"/>
                  </a:lnTo>
                  <a:lnTo>
                    <a:pt x="211551" y="254159"/>
                  </a:lnTo>
                  <a:lnTo>
                    <a:pt x="245834" y="227469"/>
                  </a:lnTo>
                  <a:lnTo>
                    <a:pt x="282273" y="201973"/>
                  </a:lnTo>
                  <a:lnTo>
                    <a:pt x="320784" y="177726"/>
                  </a:lnTo>
                  <a:lnTo>
                    <a:pt x="361277" y="154782"/>
                  </a:lnTo>
                  <a:lnTo>
                    <a:pt x="403668" y="133197"/>
                  </a:lnTo>
                  <a:lnTo>
                    <a:pt x="447868" y="113024"/>
                  </a:lnTo>
                  <a:lnTo>
                    <a:pt x="493791" y="94319"/>
                  </a:lnTo>
                  <a:lnTo>
                    <a:pt x="541351" y="77136"/>
                  </a:lnTo>
                  <a:lnTo>
                    <a:pt x="590460" y="61530"/>
                  </a:lnTo>
                  <a:lnTo>
                    <a:pt x="641032" y="47555"/>
                  </a:lnTo>
                  <a:lnTo>
                    <a:pt x="692980" y="35266"/>
                  </a:lnTo>
                  <a:lnTo>
                    <a:pt x="746216" y="24718"/>
                  </a:lnTo>
                  <a:lnTo>
                    <a:pt x="800656" y="15965"/>
                  </a:lnTo>
                  <a:lnTo>
                    <a:pt x="856210" y="9062"/>
                  </a:lnTo>
                  <a:lnTo>
                    <a:pt x="912794" y="4064"/>
                  </a:lnTo>
                  <a:lnTo>
                    <a:pt x="970319" y="1025"/>
                  </a:lnTo>
                  <a:lnTo>
                    <a:pt x="1028700" y="0"/>
                  </a:lnTo>
                  <a:lnTo>
                    <a:pt x="1087068" y="1025"/>
                  </a:lnTo>
                  <a:lnTo>
                    <a:pt x="1144583" y="4064"/>
                  </a:lnTo>
                  <a:lnTo>
                    <a:pt x="1201157" y="9062"/>
                  </a:lnTo>
                  <a:lnTo>
                    <a:pt x="1256704" y="15965"/>
                  </a:lnTo>
                  <a:lnTo>
                    <a:pt x="1311138" y="24718"/>
                  </a:lnTo>
                  <a:lnTo>
                    <a:pt x="1364370" y="35266"/>
                  </a:lnTo>
                  <a:lnTo>
                    <a:pt x="1416314" y="47555"/>
                  </a:lnTo>
                  <a:lnTo>
                    <a:pt x="1466884" y="61530"/>
                  </a:lnTo>
                  <a:lnTo>
                    <a:pt x="1515992" y="77136"/>
                  </a:lnTo>
                  <a:lnTo>
                    <a:pt x="1563551" y="94319"/>
                  </a:lnTo>
                  <a:lnTo>
                    <a:pt x="1609475" y="113024"/>
                  </a:lnTo>
                  <a:lnTo>
                    <a:pt x="1653677" y="133197"/>
                  </a:lnTo>
                  <a:lnTo>
                    <a:pt x="1696070" y="154782"/>
                  </a:lnTo>
                  <a:lnTo>
                    <a:pt x="1736566" y="177726"/>
                  </a:lnTo>
                  <a:lnTo>
                    <a:pt x="1775080" y="201973"/>
                  </a:lnTo>
                  <a:lnTo>
                    <a:pt x="1811523" y="227469"/>
                  </a:lnTo>
                  <a:lnTo>
                    <a:pt x="1845810" y="254159"/>
                  </a:lnTo>
                  <a:lnTo>
                    <a:pt x="1877853" y="281989"/>
                  </a:lnTo>
                  <a:lnTo>
                    <a:pt x="1907566" y="310903"/>
                  </a:lnTo>
                  <a:lnTo>
                    <a:pt x="1934862" y="340848"/>
                  </a:lnTo>
                  <a:lnTo>
                    <a:pt x="1959653" y="371769"/>
                  </a:lnTo>
                  <a:lnTo>
                    <a:pt x="1981852" y="403611"/>
                  </a:lnTo>
                  <a:lnTo>
                    <a:pt x="2018131" y="469838"/>
                  </a:lnTo>
                  <a:lnTo>
                    <a:pt x="2043002" y="539094"/>
                  </a:lnTo>
                  <a:lnTo>
                    <a:pt x="2055771" y="610941"/>
                  </a:lnTo>
                  <a:lnTo>
                    <a:pt x="2057400" y="647700"/>
                  </a:lnTo>
                  <a:lnTo>
                    <a:pt x="2055771" y="684446"/>
                  </a:lnTo>
                  <a:lnTo>
                    <a:pt x="2043002" y="756273"/>
                  </a:lnTo>
                  <a:lnTo>
                    <a:pt x="2018131" y="825516"/>
                  </a:lnTo>
                  <a:lnTo>
                    <a:pt x="1981852" y="891736"/>
                  </a:lnTo>
                  <a:lnTo>
                    <a:pt x="1959653" y="923575"/>
                  </a:lnTo>
                  <a:lnTo>
                    <a:pt x="1934862" y="954494"/>
                  </a:lnTo>
                  <a:lnTo>
                    <a:pt x="1907566" y="984439"/>
                  </a:lnTo>
                  <a:lnTo>
                    <a:pt x="1877853" y="1013355"/>
                  </a:lnTo>
                  <a:lnTo>
                    <a:pt x="1845810" y="1041186"/>
                  </a:lnTo>
                  <a:lnTo>
                    <a:pt x="1811523" y="1067878"/>
                  </a:lnTo>
                  <a:lnTo>
                    <a:pt x="1775080" y="1093377"/>
                  </a:lnTo>
                  <a:lnTo>
                    <a:pt x="1736566" y="1117627"/>
                  </a:lnTo>
                  <a:lnTo>
                    <a:pt x="1696070" y="1140574"/>
                  </a:lnTo>
                  <a:lnTo>
                    <a:pt x="1653677" y="1162164"/>
                  </a:lnTo>
                  <a:lnTo>
                    <a:pt x="1609475" y="1182341"/>
                  </a:lnTo>
                  <a:lnTo>
                    <a:pt x="1563551" y="1201050"/>
                  </a:lnTo>
                  <a:lnTo>
                    <a:pt x="1515992" y="1218238"/>
                  </a:lnTo>
                  <a:lnTo>
                    <a:pt x="1466884" y="1233848"/>
                  </a:lnTo>
                  <a:lnTo>
                    <a:pt x="1416314" y="1247827"/>
                  </a:lnTo>
                  <a:lnTo>
                    <a:pt x="1364370" y="1260120"/>
                  </a:lnTo>
                  <a:lnTo>
                    <a:pt x="1311138" y="1270672"/>
                  </a:lnTo>
                  <a:lnTo>
                    <a:pt x="1256704" y="1279428"/>
                  </a:lnTo>
                  <a:lnTo>
                    <a:pt x="1201157" y="1286333"/>
                  </a:lnTo>
                  <a:lnTo>
                    <a:pt x="1144583" y="1291334"/>
                  </a:lnTo>
                  <a:lnTo>
                    <a:pt x="1087068" y="1294374"/>
                  </a:lnTo>
                  <a:lnTo>
                    <a:pt x="1028700" y="1295400"/>
                  </a:lnTo>
                  <a:lnTo>
                    <a:pt x="970319" y="1294374"/>
                  </a:lnTo>
                  <a:lnTo>
                    <a:pt x="912794" y="1291334"/>
                  </a:lnTo>
                  <a:lnTo>
                    <a:pt x="856210" y="1286333"/>
                  </a:lnTo>
                  <a:lnTo>
                    <a:pt x="800656" y="1279428"/>
                  </a:lnTo>
                  <a:lnTo>
                    <a:pt x="746216" y="1270672"/>
                  </a:lnTo>
                  <a:lnTo>
                    <a:pt x="692980" y="1260120"/>
                  </a:lnTo>
                  <a:lnTo>
                    <a:pt x="641032" y="1247827"/>
                  </a:lnTo>
                  <a:lnTo>
                    <a:pt x="590460" y="1233848"/>
                  </a:lnTo>
                  <a:lnTo>
                    <a:pt x="541351" y="1218238"/>
                  </a:lnTo>
                  <a:lnTo>
                    <a:pt x="493791" y="1201050"/>
                  </a:lnTo>
                  <a:lnTo>
                    <a:pt x="447868" y="1182341"/>
                  </a:lnTo>
                  <a:lnTo>
                    <a:pt x="403668" y="1162164"/>
                  </a:lnTo>
                  <a:lnTo>
                    <a:pt x="361277" y="1140574"/>
                  </a:lnTo>
                  <a:lnTo>
                    <a:pt x="320784" y="1117627"/>
                  </a:lnTo>
                  <a:lnTo>
                    <a:pt x="282273" y="1093377"/>
                  </a:lnTo>
                  <a:lnTo>
                    <a:pt x="245834" y="1067878"/>
                  </a:lnTo>
                  <a:lnTo>
                    <a:pt x="211551" y="1041186"/>
                  </a:lnTo>
                  <a:lnTo>
                    <a:pt x="179512" y="1013355"/>
                  </a:lnTo>
                  <a:lnTo>
                    <a:pt x="149803" y="984439"/>
                  </a:lnTo>
                  <a:lnTo>
                    <a:pt x="122512" y="954494"/>
                  </a:lnTo>
                  <a:lnTo>
                    <a:pt x="97725" y="923575"/>
                  </a:lnTo>
                  <a:lnTo>
                    <a:pt x="75530" y="891736"/>
                  </a:lnTo>
                  <a:lnTo>
                    <a:pt x="39259" y="825516"/>
                  </a:lnTo>
                  <a:lnTo>
                    <a:pt x="14393" y="756273"/>
                  </a:lnTo>
                  <a:lnTo>
                    <a:pt x="1628" y="684446"/>
                  </a:lnTo>
                  <a:lnTo>
                    <a:pt x="0" y="647700"/>
                  </a:lnTo>
                  <a:close/>
                </a:path>
              </a:pathLst>
            </a:custGeom>
            <a:ln w="25400">
              <a:solidFill>
                <a:srgbClr val="000000"/>
              </a:solidFill>
            </a:ln>
          </p:spPr>
          <p:txBody>
            <a:bodyPr wrap="square" lIns="0" tIns="0" rIns="0" bIns="0" rtlCol="0"/>
            <a:lstStyle/>
            <a:p>
              <a:endParaRPr/>
            </a:p>
          </p:txBody>
        </p:sp>
        <p:sp>
          <p:nvSpPr>
            <p:cNvPr id="6" name="object 6"/>
            <p:cNvSpPr/>
            <p:nvPr/>
          </p:nvSpPr>
          <p:spPr>
            <a:xfrm>
              <a:off x="4080641" y="3364695"/>
              <a:ext cx="193040" cy="0"/>
            </a:xfrm>
            <a:custGeom>
              <a:avLst/>
              <a:gdLst/>
              <a:ahLst/>
              <a:cxnLst/>
              <a:rect l="l" t="t" r="r" b="b"/>
              <a:pathLst>
                <a:path w="193039">
                  <a:moveTo>
                    <a:pt x="0" y="0"/>
                  </a:moveTo>
                  <a:lnTo>
                    <a:pt x="192684" y="0"/>
                  </a:lnTo>
                </a:path>
              </a:pathLst>
            </a:custGeom>
            <a:ln w="16372">
              <a:solidFill>
                <a:srgbClr val="000000"/>
              </a:solidFill>
            </a:ln>
          </p:spPr>
          <p:txBody>
            <a:bodyPr wrap="square" lIns="0" tIns="0" rIns="0" bIns="0" rtlCol="0"/>
            <a:lstStyle/>
            <a:p>
              <a:endParaRPr/>
            </a:p>
          </p:txBody>
        </p:sp>
      </p:grpSp>
      <p:sp>
        <p:nvSpPr>
          <p:cNvPr id="7" name="object 7"/>
          <p:cNvSpPr/>
          <p:nvPr/>
        </p:nvSpPr>
        <p:spPr>
          <a:xfrm>
            <a:off x="3775841" y="1231095"/>
            <a:ext cx="193040" cy="0"/>
          </a:xfrm>
          <a:custGeom>
            <a:avLst/>
            <a:gdLst/>
            <a:ahLst/>
            <a:cxnLst/>
            <a:rect l="l" t="t" r="r" b="b"/>
            <a:pathLst>
              <a:path w="193039">
                <a:moveTo>
                  <a:pt x="0" y="0"/>
                </a:moveTo>
                <a:lnTo>
                  <a:pt x="192684" y="0"/>
                </a:lnTo>
              </a:path>
            </a:pathLst>
          </a:custGeom>
          <a:ln w="16372">
            <a:solidFill>
              <a:srgbClr val="000000"/>
            </a:solidFill>
          </a:ln>
        </p:spPr>
        <p:txBody>
          <a:bodyPr wrap="square" lIns="0" tIns="0" rIns="0" bIns="0" rtlCol="0"/>
          <a:lstStyle/>
          <a:p>
            <a:endParaRPr/>
          </a:p>
        </p:txBody>
      </p:sp>
      <p:sp>
        <p:nvSpPr>
          <p:cNvPr id="8" name="object 8"/>
          <p:cNvSpPr txBox="1">
            <a:spLocks noGrp="1"/>
          </p:cNvSpPr>
          <p:nvPr>
            <p:ph type="title"/>
          </p:nvPr>
        </p:nvSpPr>
        <p:spPr>
          <a:xfrm>
            <a:off x="1909191" y="1158493"/>
            <a:ext cx="7195820" cy="1004569"/>
          </a:xfrm>
          <a:prstGeom prst="rect">
            <a:avLst/>
          </a:prstGeom>
        </p:spPr>
        <p:txBody>
          <a:bodyPr vert="horz" wrap="square" lIns="0" tIns="16510" rIns="0" bIns="0" rtlCol="0">
            <a:spAutoFit/>
          </a:bodyPr>
          <a:lstStyle/>
          <a:p>
            <a:pPr marL="12700" marR="5080">
              <a:lnSpc>
                <a:spcPct val="100000"/>
              </a:lnSpc>
              <a:spcBef>
                <a:spcPts val="130"/>
              </a:spcBef>
              <a:tabLst>
                <a:tab pos="1836420" algn="l"/>
                <a:tab pos="2233295" algn="l"/>
              </a:tabLst>
            </a:pPr>
            <a:r>
              <a:rPr sz="3200" spc="-10" dirty="0">
                <a:latin typeface="Times New Roman"/>
                <a:cs typeface="Times New Roman"/>
              </a:rPr>
              <a:t>The</a:t>
            </a:r>
            <a:r>
              <a:rPr sz="3200" spc="15" dirty="0">
                <a:latin typeface="Times New Roman"/>
                <a:cs typeface="Times New Roman"/>
              </a:rPr>
              <a:t> </a:t>
            </a:r>
            <a:r>
              <a:rPr sz="3200" spc="-40" dirty="0">
                <a:latin typeface="Times New Roman"/>
                <a:cs typeface="Times New Roman"/>
              </a:rPr>
              <a:t>event	</a:t>
            </a:r>
            <a:r>
              <a:rPr sz="4500" i="1" spc="-52" baseline="3703" dirty="0">
                <a:latin typeface="Times New Roman"/>
                <a:cs typeface="Times New Roman"/>
              </a:rPr>
              <a:t>A	</a:t>
            </a:r>
            <a:r>
              <a:rPr sz="3200" b="1" dirty="0">
                <a:latin typeface="Times New Roman"/>
                <a:cs typeface="Times New Roman"/>
              </a:rPr>
              <a:t>occurs</a:t>
            </a:r>
            <a:r>
              <a:rPr sz="3200" b="1" spc="35" dirty="0">
                <a:latin typeface="Times New Roman"/>
                <a:cs typeface="Times New Roman"/>
              </a:rPr>
              <a:t> </a:t>
            </a:r>
            <a:r>
              <a:rPr sz="3200" spc="5" dirty="0">
                <a:latin typeface="Times New Roman"/>
                <a:cs typeface="Times New Roman"/>
              </a:rPr>
              <a:t>if</a:t>
            </a:r>
            <a:r>
              <a:rPr sz="3200" spc="-75" dirty="0">
                <a:latin typeface="Times New Roman"/>
                <a:cs typeface="Times New Roman"/>
              </a:rPr>
              <a:t> </a:t>
            </a:r>
            <a:r>
              <a:rPr sz="3200" dirty="0">
                <a:latin typeface="Times New Roman"/>
                <a:cs typeface="Times New Roman"/>
              </a:rPr>
              <a:t>the</a:t>
            </a:r>
            <a:r>
              <a:rPr sz="3200" spc="15" dirty="0">
                <a:latin typeface="Times New Roman"/>
                <a:cs typeface="Times New Roman"/>
              </a:rPr>
              <a:t> </a:t>
            </a:r>
            <a:r>
              <a:rPr sz="3200" spc="-40" dirty="0">
                <a:latin typeface="Times New Roman"/>
                <a:cs typeface="Times New Roman"/>
              </a:rPr>
              <a:t>event</a:t>
            </a:r>
            <a:r>
              <a:rPr sz="3200" spc="160" dirty="0">
                <a:latin typeface="Times New Roman"/>
                <a:cs typeface="Times New Roman"/>
              </a:rPr>
              <a:t> </a:t>
            </a:r>
            <a:r>
              <a:rPr sz="3200" i="1" spc="15" dirty="0">
                <a:latin typeface="Times New Roman"/>
                <a:cs typeface="Times New Roman"/>
              </a:rPr>
              <a:t>A</a:t>
            </a:r>
            <a:r>
              <a:rPr sz="3200" i="1" spc="-75" dirty="0">
                <a:latin typeface="Times New Roman"/>
                <a:cs typeface="Times New Roman"/>
              </a:rPr>
              <a:t> </a:t>
            </a:r>
            <a:r>
              <a:rPr sz="3200" b="1" dirty="0">
                <a:latin typeface="Times New Roman"/>
                <a:cs typeface="Times New Roman"/>
              </a:rPr>
              <a:t>does</a:t>
            </a:r>
            <a:r>
              <a:rPr sz="3200" b="1" spc="25" dirty="0">
                <a:latin typeface="Times New Roman"/>
                <a:cs typeface="Times New Roman"/>
              </a:rPr>
              <a:t> </a:t>
            </a:r>
            <a:r>
              <a:rPr sz="3200" b="1" dirty="0">
                <a:latin typeface="Times New Roman"/>
                <a:cs typeface="Times New Roman"/>
              </a:rPr>
              <a:t>not </a:t>
            </a:r>
            <a:r>
              <a:rPr sz="3200" b="1" spc="-785" dirty="0">
                <a:latin typeface="Times New Roman"/>
                <a:cs typeface="Times New Roman"/>
              </a:rPr>
              <a:t> </a:t>
            </a:r>
            <a:r>
              <a:rPr sz="3200" b="1" dirty="0">
                <a:latin typeface="Times New Roman"/>
                <a:cs typeface="Times New Roman"/>
              </a:rPr>
              <a:t>occur</a:t>
            </a:r>
            <a:endParaRPr sz="3200">
              <a:latin typeface="Times New Roman"/>
              <a:cs typeface="Times New Roman"/>
            </a:endParaRPr>
          </a:p>
        </p:txBody>
      </p:sp>
      <p:sp>
        <p:nvSpPr>
          <p:cNvPr id="9" name="object 9"/>
          <p:cNvSpPr txBox="1"/>
          <p:nvPr/>
        </p:nvSpPr>
        <p:spPr>
          <a:xfrm>
            <a:off x="3433826" y="2519426"/>
            <a:ext cx="5257800" cy="2895600"/>
          </a:xfrm>
          <a:prstGeom prst="rect">
            <a:avLst/>
          </a:prstGeom>
          <a:ln w="25400">
            <a:solidFill>
              <a:srgbClr val="000000"/>
            </a:solidFill>
          </a:ln>
        </p:spPr>
        <p:txBody>
          <a:bodyPr vert="horz" wrap="square" lIns="0" tIns="0" rIns="0" bIns="0" rtlCol="0">
            <a:spAutoFit/>
          </a:bodyPr>
          <a:lstStyle/>
          <a:p>
            <a:pPr>
              <a:lnSpc>
                <a:spcPct val="100000"/>
              </a:lnSpc>
            </a:pPr>
            <a:endParaRPr sz="3300">
              <a:latin typeface="Times New Roman"/>
              <a:cs typeface="Times New Roman"/>
            </a:endParaRPr>
          </a:p>
          <a:p>
            <a:pPr marR="3787140" algn="ctr">
              <a:lnSpc>
                <a:spcPct val="100000"/>
              </a:lnSpc>
              <a:spcBef>
                <a:spcPts val="2435"/>
              </a:spcBef>
            </a:pPr>
            <a:r>
              <a:rPr sz="3000" i="1" spc="-35" dirty="0">
                <a:latin typeface="Times New Roman"/>
                <a:cs typeface="Times New Roman"/>
              </a:rPr>
              <a:t>A</a:t>
            </a:r>
            <a:endParaRPr sz="3000">
              <a:latin typeface="Times New Roman"/>
              <a:cs typeface="Times New Roman"/>
            </a:endParaRPr>
          </a:p>
          <a:p>
            <a:pPr marL="52069" algn="ctr">
              <a:lnSpc>
                <a:spcPct val="100000"/>
              </a:lnSpc>
              <a:spcBef>
                <a:spcPts val="615"/>
              </a:spcBef>
            </a:pPr>
            <a:r>
              <a:rPr sz="3200" i="1" spc="15" dirty="0">
                <a:latin typeface="Times New Roman"/>
                <a:cs typeface="Times New Roman"/>
              </a:rPr>
              <a:t>A</a:t>
            </a:r>
            <a:endParaRPr sz="320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3491" y="459993"/>
            <a:ext cx="3723004" cy="632460"/>
          </a:xfrm>
          <a:prstGeom prst="rect">
            <a:avLst/>
          </a:prstGeom>
        </p:spPr>
        <p:txBody>
          <a:bodyPr vert="horz" wrap="square" lIns="0" tIns="16510" rIns="0" bIns="0" rtlCol="0">
            <a:spAutoFit/>
          </a:bodyPr>
          <a:lstStyle/>
          <a:p>
            <a:pPr marL="12700">
              <a:lnSpc>
                <a:spcPct val="100000"/>
              </a:lnSpc>
              <a:spcBef>
                <a:spcPts val="130"/>
              </a:spcBef>
            </a:pPr>
            <a:r>
              <a:rPr sz="3950" spc="35" dirty="0">
                <a:latin typeface="Calibri Light"/>
                <a:cs typeface="Calibri Light"/>
              </a:rPr>
              <a:t>M</a:t>
            </a:r>
            <a:r>
              <a:rPr sz="3950" spc="40" dirty="0">
                <a:latin typeface="Calibri Light"/>
                <a:cs typeface="Calibri Light"/>
              </a:rPr>
              <a:t>utu</a:t>
            </a:r>
            <a:r>
              <a:rPr sz="3950" spc="-65" dirty="0">
                <a:latin typeface="Calibri Light"/>
                <a:cs typeface="Calibri Light"/>
              </a:rPr>
              <a:t>a</a:t>
            </a:r>
            <a:r>
              <a:rPr sz="3950" spc="20" dirty="0">
                <a:latin typeface="Calibri Light"/>
                <a:cs typeface="Calibri Light"/>
              </a:rPr>
              <a:t>l</a:t>
            </a:r>
            <a:r>
              <a:rPr sz="3950" spc="-50" dirty="0">
                <a:latin typeface="Calibri Light"/>
                <a:cs typeface="Calibri Light"/>
              </a:rPr>
              <a:t>l</a:t>
            </a:r>
            <a:r>
              <a:rPr sz="3950" spc="10" dirty="0">
                <a:latin typeface="Calibri Light"/>
                <a:cs typeface="Calibri Light"/>
              </a:rPr>
              <a:t>y</a:t>
            </a:r>
            <a:r>
              <a:rPr sz="3950" spc="-245" dirty="0">
                <a:latin typeface="Calibri Light"/>
                <a:cs typeface="Calibri Light"/>
              </a:rPr>
              <a:t> </a:t>
            </a:r>
            <a:r>
              <a:rPr sz="3950" spc="10" dirty="0">
                <a:latin typeface="Calibri Light"/>
                <a:cs typeface="Calibri Light"/>
              </a:rPr>
              <a:t>Ex</a:t>
            </a:r>
            <a:r>
              <a:rPr sz="3950" spc="35" dirty="0">
                <a:latin typeface="Calibri Light"/>
                <a:cs typeface="Calibri Light"/>
              </a:rPr>
              <a:t>c</a:t>
            </a:r>
            <a:r>
              <a:rPr sz="3950" spc="20" dirty="0">
                <a:latin typeface="Calibri Light"/>
                <a:cs typeface="Calibri Light"/>
              </a:rPr>
              <a:t>l</a:t>
            </a:r>
            <a:r>
              <a:rPr sz="3950" spc="-30" dirty="0">
                <a:latin typeface="Calibri Light"/>
                <a:cs typeface="Calibri Light"/>
              </a:rPr>
              <a:t>u</a:t>
            </a:r>
            <a:r>
              <a:rPr sz="3950" spc="40" dirty="0">
                <a:latin typeface="Calibri Light"/>
                <a:cs typeface="Calibri Light"/>
              </a:rPr>
              <a:t>s</a:t>
            </a:r>
            <a:r>
              <a:rPr sz="3950" spc="-50" dirty="0">
                <a:latin typeface="Calibri Light"/>
                <a:cs typeface="Calibri Light"/>
              </a:rPr>
              <a:t>i</a:t>
            </a:r>
            <a:r>
              <a:rPr sz="3950" spc="-90" dirty="0">
                <a:latin typeface="Calibri Light"/>
                <a:cs typeface="Calibri Light"/>
              </a:rPr>
              <a:t>v</a:t>
            </a:r>
            <a:r>
              <a:rPr sz="3950" spc="10" dirty="0">
                <a:latin typeface="Calibri Light"/>
                <a:cs typeface="Calibri Light"/>
              </a:rPr>
              <a:t>e</a:t>
            </a:r>
            <a:endParaRPr sz="3950">
              <a:latin typeface="Calibri Light"/>
              <a:cs typeface="Calibri Light"/>
            </a:endParaRPr>
          </a:p>
        </p:txBody>
      </p:sp>
      <p:sp>
        <p:nvSpPr>
          <p:cNvPr id="3" name="object 3"/>
          <p:cNvSpPr txBox="1"/>
          <p:nvPr/>
        </p:nvSpPr>
        <p:spPr>
          <a:xfrm>
            <a:off x="1985391" y="1211961"/>
            <a:ext cx="7412355" cy="1894839"/>
          </a:xfrm>
          <a:prstGeom prst="rect">
            <a:avLst/>
          </a:prstGeom>
        </p:spPr>
        <p:txBody>
          <a:bodyPr vert="horz" wrap="square" lIns="0" tIns="8255" rIns="0" bIns="0" rtlCol="0">
            <a:spAutoFit/>
          </a:bodyPr>
          <a:lstStyle/>
          <a:p>
            <a:pPr marL="12700" marR="5080">
              <a:lnSpc>
                <a:spcPct val="100899"/>
              </a:lnSpc>
              <a:spcBef>
                <a:spcPts val="65"/>
              </a:spcBef>
            </a:pPr>
            <a:r>
              <a:rPr sz="3600" spc="-75" dirty="0">
                <a:latin typeface="Times New Roman"/>
                <a:cs typeface="Times New Roman"/>
              </a:rPr>
              <a:t>Two</a:t>
            </a:r>
            <a:r>
              <a:rPr sz="3600" spc="-10" dirty="0">
                <a:latin typeface="Times New Roman"/>
                <a:cs typeface="Times New Roman"/>
              </a:rPr>
              <a:t> </a:t>
            </a:r>
            <a:r>
              <a:rPr sz="3600" spc="-40" dirty="0">
                <a:latin typeface="Times New Roman"/>
                <a:cs typeface="Times New Roman"/>
              </a:rPr>
              <a:t>events</a:t>
            </a:r>
            <a:r>
              <a:rPr sz="3600" spc="180" dirty="0">
                <a:latin typeface="Times New Roman"/>
                <a:cs typeface="Times New Roman"/>
              </a:rPr>
              <a:t> </a:t>
            </a:r>
            <a:r>
              <a:rPr sz="3600" i="1" dirty="0">
                <a:latin typeface="Times New Roman"/>
                <a:cs typeface="Times New Roman"/>
              </a:rPr>
              <a:t>A</a:t>
            </a:r>
            <a:r>
              <a:rPr sz="3600" i="1" spc="-30" dirty="0">
                <a:latin typeface="Times New Roman"/>
                <a:cs typeface="Times New Roman"/>
              </a:rPr>
              <a:t> </a:t>
            </a:r>
            <a:r>
              <a:rPr sz="3600" spc="-35" dirty="0">
                <a:latin typeface="Times New Roman"/>
                <a:cs typeface="Times New Roman"/>
              </a:rPr>
              <a:t>and</a:t>
            </a:r>
            <a:r>
              <a:rPr sz="3600" spc="70" dirty="0">
                <a:latin typeface="Times New Roman"/>
                <a:cs typeface="Times New Roman"/>
              </a:rPr>
              <a:t> </a:t>
            </a:r>
            <a:r>
              <a:rPr sz="3600" i="1" dirty="0">
                <a:latin typeface="Times New Roman"/>
                <a:cs typeface="Times New Roman"/>
              </a:rPr>
              <a:t>B</a:t>
            </a:r>
            <a:r>
              <a:rPr sz="3600" i="1" spc="-25" dirty="0">
                <a:latin typeface="Times New Roman"/>
                <a:cs typeface="Times New Roman"/>
              </a:rPr>
              <a:t> </a:t>
            </a:r>
            <a:r>
              <a:rPr sz="3600" spc="-10" dirty="0">
                <a:latin typeface="Times New Roman"/>
                <a:cs typeface="Times New Roman"/>
              </a:rPr>
              <a:t>are</a:t>
            </a:r>
            <a:r>
              <a:rPr sz="3600" spc="45" dirty="0">
                <a:latin typeface="Times New Roman"/>
                <a:cs typeface="Times New Roman"/>
              </a:rPr>
              <a:t> </a:t>
            </a:r>
            <a:r>
              <a:rPr sz="3600" spc="-50" dirty="0">
                <a:latin typeface="Times New Roman"/>
                <a:cs typeface="Times New Roman"/>
              </a:rPr>
              <a:t>called</a:t>
            </a:r>
            <a:r>
              <a:rPr sz="3600" spc="290" dirty="0">
                <a:latin typeface="Times New Roman"/>
                <a:cs typeface="Times New Roman"/>
              </a:rPr>
              <a:t> </a:t>
            </a:r>
            <a:r>
              <a:rPr sz="3600" b="1" spc="-15" dirty="0">
                <a:latin typeface="Times New Roman"/>
                <a:cs typeface="Times New Roman"/>
              </a:rPr>
              <a:t>mutually </a:t>
            </a:r>
            <a:r>
              <a:rPr sz="3600" b="1" spc="-885" dirty="0">
                <a:latin typeface="Times New Roman"/>
                <a:cs typeface="Times New Roman"/>
              </a:rPr>
              <a:t> </a:t>
            </a:r>
            <a:r>
              <a:rPr sz="3600" b="1" spc="-20" dirty="0">
                <a:latin typeface="Times New Roman"/>
                <a:cs typeface="Times New Roman"/>
              </a:rPr>
              <a:t>exclusive</a:t>
            </a:r>
            <a:r>
              <a:rPr sz="3600" b="1" spc="130" dirty="0">
                <a:latin typeface="Times New Roman"/>
                <a:cs typeface="Times New Roman"/>
              </a:rPr>
              <a:t> </a:t>
            </a:r>
            <a:r>
              <a:rPr sz="3600" spc="-65" dirty="0">
                <a:latin typeface="Times New Roman"/>
                <a:cs typeface="Times New Roman"/>
              </a:rPr>
              <a:t>if:</a:t>
            </a:r>
            <a:endParaRPr sz="3600">
              <a:latin typeface="Times New Roman"/>
              <a:cs typeface="Times New Roman"/>
            </a:endParaRPr>
          </a:p>
          <a:p>
            <a:pPr marR="452120" algn="ctr">
              <a:lnSpc>
                <a:spcPct val="100000"/>
              </a:lnSpc>
              <a:spcBef>
                <a:spcPts val="935"/>
              </a:spcBef>
            </a:pPr>
            <a:r>
              <a:rPr sz="4000" i="1" spc="55" dirty="0">
                <a:latin typeface="Times New Roman"/>
                <a:cs typeface="Times New Roman"/>
              </a:rPr>
              <a:t>A</a:t>
            </a:r>
            <a:r>
              <a:rPr sz="4000" i="1" spc="-515" dirty="0">
                <a:latin typeface="Times New Roman"/>
                <a:cs typeface="Times New Roman"/>
              </a:rPr>
              <a:t> </a:t>
            </a:r>
            <a:r>
              <a:rPr sz="4000" spc="70" dirty="0">
                <a:latin typeface="Symbol"/>
                <a:cs typeface="Symbol"/>
              </a:rPr>
              <a:t></a:t>
            </a:r>
            <a:r>
              <a:rPr sz="4000" spc="-250" dirty="0">
                <a:latin typeface="Times New Roman"/>
                <a:cs typeface="Times New Roman"/>
              </a:rPr>
              <a:t> </a:t>
            </a:r>
            <a:r>
              <a:rPr sz="4000" i="1" spc="55" dirty="0">
                <a:latin typeface="Times New Roman"/>
                <a:cs typeface="Times New Roman"/>
              </a:rPr>
              <a:t>B</a:t>
            </a:r>
            <a:r>
              <a:rPr sz="4000" i="1" spc="-5" dirty="0">
                <a:latin typeface="Times New Roman"/>
                <a:cs typeface="Times New Roman"/>
              </a:rPr>
              <a:t> </a:t>
            </a:r>
            <a:r>
              <a:rPr sz="4000" spc="50" dirty="0">
                <a:latin typeface="Symbol"/>
                <a:cs typeface="Symbol"/>
              </a:rPr>
              <a:t></a:t>
            </a:r>
            <a:r>
              <a:rPr sz="4000" spc="-375" dirty="0">
                <a:latin typeface="Times New Roman"/>
                <a:cs typeface="Times New Roman"/>
              </a:rPr>
              <a:t> </a:t>
            </a:r>
            <a:r>
              <a:rPr sz="4250" spc="-80" dirty="0">
                <a:latin typeface="Symbol"/>
                <a:cs typeface="Symbol"/>
              </a:rPr>
              <a:t></a:t>
            </a:r>
            <a:endParaRPr sz="4250">
              <a:latin typeface="Symbol"/>
              <a:cs typeface="Symbol"/>
            </a:endParaRPr>
          </a:p>
        </p:txBody>
      </p:sp>
      <p:grpSp>
        <p:nvGrpSpPr>
          <p:cNvPr id="4" name="object 4"/>
          <p:cNvGrpSpPr/>
          <p:nvPr/>
        </p:nvGrpSpPr>
        <p:grpSpPr>
          <a:xfrm>
            <a:off x="2887726" y="3573462"/>
            <a:ext cx="5740400" cy="2844800"/>
            <a:chOff x="2887726" y="3573462"/>
            <a:chExt cx="5740400" cy="2844800"/>
          </a:xfrm>
        </p:grpSpPr>
        <p:sp>
          <p:nvSpPr>
            <p:cNvPr id="5" name="object 5"/>
            <p:cNvSpPr/>
            <p:nvPr/>
          </p:nvSpPr>
          <p:spPr>
            <a:xfrm>
              <a:off x="2900426" y="3586162"/>
              <a:ext cx="5715000" cy="2819400"/>
            </a:xfrm>
            <a:custGeom>
              <a:avLst/>
              <a:gdLst/>
              <a:ahLst/>
              <a:cxnLst/>
              <a:rect l="l" t="t" r="r" b="b"/>
              <a:pathLst>
                <a:path w="5715000" h="2819400">
                  <a:moveTo>
                    <a:pt x="0" y="2819400"/>
                  </a:moveTo>
                  <a:lnTo>
                    <a:pt x="5715000" y="2819400"/>
                  </a:lnTo>
                  <a:lnTo>
                    <a:pt x="5715000" y="0"/>
                  </a:lnTo>
                  <a:lnTo>
                    <a:pt x="0" y="0"/>
                  </a:lnTo>
                  <a:lnTo>
                    <a:pt x="0" y="2819400"/>
                  </a:lnTo>
                  <a:close/>
                </a:path>
              </a:pathLst>
            </a:custGeom>
            <a:ln w="25400">
              <a:solidFill>
                <a:srgbClr val="000000"/>
              </a:solidFill>
            </a:ln>
          </p:spPr>
          <p:txBody>
            <a:bodyPr wrap="square" lIns="0" tIns="0" rIns="0" bIns="0" rtlCol="0"/>
            <a:lstStyle/>
            <a:p>
              <a:endParaRPr/>
            </a:p>
          </p:txBody>
        </p:sp>
        <p:sp>
          <p:nvSpPr>
            <p:cNvPr id="6" name="object 6"/>
            <p:cNvSpPr/>
            <p:nvPr/>
          </p:nvSpPr>
          <p:spPr>
            <a:xfrm>
              <a:off x="3586226" y="4272026"/>
              <a:ext cx="4343400" cy="1676400"/>
            </a:xfrm>
            <a:custGeom>
              <a:avLst/>
              <a:gdLst/>
              <a:ahLst/>
              <a:cxnLst/>
              <a:rect l="l" t="t" r="r" b="b"/>
              <a:pathLst>
                <a:path w="4343400" h="1676400">
                  <a:moveTo>
                    <a:pt x="2438400" y="762000"/>
                  </a:moveTo>
                  <a:lnTo>
                    <a:pt x="2439907" y="718756"/>
                  </a:lnTo>
                  <a:lnTo>
                    <a:pt x="2444376" y="676145"/>
                  </a:lnTo>
                  <a:lnTo>
                    <a:pt x="2451725" y="634232"/>
                  </a:lnTo>
                  <a:lnTo>
                    <a:pt x="2461876" y="593081"/>
                  </a:lnTo>
                  <a:lnTo>
                    <a:pt x="2474747" y="552756"/>
                  </a:lnTo>
                  <a:lnTo>
                    <a:pt x="2490258" y="513322"/>
                  </a:lnTo>
                  <a:lnTo>
                    <a:pt x="2508328" y="474842"/>
                  </a:lnTo>
                  <a:lnTo>
                    <a:pt x="2528878" y="437382"/>
                  </a:lnTo>
                  <a:lnTo>
                    <a:pt x="2551827" y="401005"/>
                  </a:lnTo>
                  <a:lnTo>
                    <a:pt x="2577094" y="365775"/>
                  </a:lnTo>
                  <a:lnTo>
                    <a:pt x="2604601" y="331758"/>
                  </a:lnTo>
                  <a:lnTo>
                    <a:pt x="2634265" y="299017"/>
                  </a:lnTo>
                  <a:lnTo>
                    <a:pt x="2666006" y="267617"/>
                  </a:lnTo>
                  <a:lnTo>
                    <a:pt x="2699746" y="237621"/>
                  </a:lnTo>
                  <a:lnTo>
                    <a:pt x="2735402" y="209095"/>
                  </a:lnTo>
                  <a:lnTo>
                    <a:pt x="2772895" y="182102"/>
                  </a:lnTo>
                  <a:lnTo>
                    <a:pt x="2812144" y="156707"/>
                  </a:lnTo>
                  <a:lnTo>
                    <a:pt x="2853070" y="132974"/>
                  </a:lnTo>
                  <a:lnTo>
                    <a:pt x="2895591" y="110967"/>
                  </a:lnTo>
                  <a:lnTo>
                    <a:pt x="2939628" y="90752"/>
                  </a:lnTo>
                  <a:lnTo>
                    <a:pt x="2985100" y="72391"/>
                  </a:lnTo>
                  <a:lnTo>
                    <a:pt x="3031926" y="55949"/>
                  </a:lnTo>
                  <a:lnTo>
                    <a:pt x="3080028" y="41491"/>
                  </a:lnTo>
                  <a:lnTo>
                    <a:pt x="3129323" y="29081"/>
                  </a:lnTo>
                  <a:lnTo>
                    <a:pt x="3179732" y="18783"/>
                  </a:lnTo>
                  <a:lnTo>
                    <a:pt x="3231174" y="10662"/>
                  </a:lnTo>
                  <a:lnTo>
                    <a:pt x="3283570" y="4781"/>
                  </a:lnTo>
                  <a:lnTo>
                    <a:pt x="3336839" y="1206"/>
                  </a:lnTo>
                  <a:lnTo>
                    <a:pt x="3390900" y="0"/>
                  </a:lnTo>
                  <a:lnTo>
                    <a:pt x="3444948" y="1206"/>
                  </a:lnTo>
                  <a:lnTo>
                    <a:pt x="3498206" y="4781"/>
                  </a:lnTo>
                  <a:lnTo>
                    <a:pt x="3550593" y="10662"/>
                  </a:lnTo>
                  <a:lnTo>
                    <a:pt x="3602028" y="18783"/>
                  </a:lnTo>
                  <a:lnTo>
                    <a:pt x="3652431" y="29081"/>
                  </a:lnTo>
                  <a:lnTo>
                    <a:pt x="3701722" y="41491"/>
                  </a:lnTo>
                  <a:lnTo>
                    <a:pt x="3749820" y="55949"/>
                  </a:lnTo>
                  <a:lnTo>
                    <a:pt x="3796644" y="72391"/>
                  </a:lnTo>
                  <a:lnTo>
                    <a:pt x="3842115" y="90752"/>
                  </a:lnTo>
                  <a:lnTo>
                    <a:pt x="3886151" y="110967"/>
                  </a:lnTo>
                  <a:lnTo>
                    <a:pt x="3928673" y="132974"/>
                  </a:lnTo>
                  <a:lnTo>
                    <a:pt x="3969600" y="156707"/>
                  </a:lnTo>
                  <a:lnTo>
                    <a:pt x="4008852" y="182102"/>
                  </a:lnTo>
                  <a:lnTo>
                    <a:pt x="4046348" y="209095"/>
                  </a:lnTo>
                  <a:lnTo>
                    <a:pt x="4082007" y="237621"/>
                  </a:lnTo>
                  <a:lnTo>
                    <a:pt x="4115750" y="267617"/>
                  </a:lnTo>
                  <a:lnTo>
                    <a:pt x="4147496" y="299017"/>
                  </a:lnTo>
                  <a:lnTo>
                    <a:pt x="4177164" y="331758"/>
                  </a:lnTo>
                  <a:lnTo>
                    <a:pt x="4204675" y="365775"/>
                  </a:lnTo>
                  <a:lnTo>
                    <a:pt x="4229947" y="401005"/>
                  </a:lnTo>
                  <a:lnTo>
                    <a:pt x="4252900" y="437382"/>
                  </a:lnTo>
                  <a:lnTo>
                    <a:pt x="4273454" y="474842"/>
                  </a:lnTo>
                  <a:lnTo>
                    <a:pt x="4291529" y="513322"/>
                  </a:lnTo>
                  <a:lnTo>
                    <a:pt x="4307043" y="552756"/>
                  </a:lnTo>
                  <a:lnTo>
                    <a:pt x="4319917" y="593081"/>
                  </a:lnTo>
                  <a:lnTo>
                    <a:pt x="4330070" y="634232"/>
                  </a:lnTo>
                  <a:lnTo>
                    <a:pt x="4337422" y="676145"/>
                  </a:lnTo>
                  <a:lnTo>
                    <a:pt x="4341892" y="718756"/>
                  </a:lnTo>
                  <a:lnTo>
                    <a:pt x="4343400" y="762000"/>
                  </a:lnTo>
                  <a:lnTo>
                    <a:pt x="4341892" y="805231"/>
                  </a:lnTo>
                  <a:lnTo>
                    <a:pt x="4337422" y="847830"/>
                  </a:lnTo>
                  <a:lnTo>
                    <a:pt x="4330070" y="889733"/>
                  </a:lnTo>
                  <a:lnTo>
                    <a:pt x="4319917" y="930876"/>
                  </a:lnTo>
                  <a:lnTo>
                    <a:pt x="4307043" y="971193"/>
                  </a:lnTo>
                  <a:lnTo>
                    <a:pt x="4291529" y="1010621"/>
                  </a:lnTo>
                  <a:lnTo>
                    <a:pt x="4273454" y="1049095"/>
                  </a:lnTo>
                  <a:lnTo>
                    <a:pt x="4252900" y="1086550"/>
                  </a:lnTo>
                  <a:lnTo>
                    <a:pt x="4229947" y="1122923"/>
                  </a:lnTo>
                  <a:lnTo>
                    <a:pt x="4204675" y="1158150"/>
                  </a:lnTo>
                  <a:lnTo>
                    <a:pt x="4177164" y="1192165"/>
                  </a:lnTo>
                  <a:lnTo>
                    <a:pt x="4147496" y="1224904"/>
                  </a:lnTo>
                  <a:lnTo>
                    <a:pt x="4115750" y="1256304"/>
                  </a:lnTo>
                  <a:lnTo>
                    <a:pt x="4082007" y="1286299"/>
                  </a:lnTo>
                  <a:lnTo>
                    <a:pt x="4046348" y="1314825"/>
                  </a:lnTo>
                  <a:lnTo>
                    <a:pt x="4008852" y="1341818"/>
                  </a:lnTo>
                  <a:lnTo>
                    <a:pt x="3969600" y="1367214"/>
                  </a:lnTo>
                  <a:lnTo>
                    <a:pt x="3928673" y="1390948"/>
                  </a:lnTo>
                  <a:lnTo>
                    <a:pt x="3886151" y="1412956"/>
                  </a:lnTo>
                  <a:lnTo>
                    <a:pt x="3842115" y="1433173"/>
                  </a:lnTo>
                  <a:lnTo>
                    <a:pt x="3796644" y="1451536"/>
                  </a:lnTo>
                  <a:lnTo>
                    <a:pt x="3749820" y="1467979"/>
                  </a:lnTo>
                  <a:lnTo>
                    <a:pt x="3701722" y="1482438"/>
                  </a:lnTo>
                  <a:lnTo>
                    <a:pt x="3652431" y="1494850"/>
                  </a:lnTo>
                  <a:lnTo>
                    <a:pt x="3602028" y="1505149"/>
                  </a:lnTo>
                  <a:lnTo>
                    <a:pt x="3550593" y="1513272"/>
                  </a:lnTo>
                  <a:lnTo>
                    <a:pt x="3498206" y="1519154"/>
                  </a:lnTo>
                  <a:lnTo>
                    <a:pt x="3444948" y="1522730"/>
                  </a:lnTo>
                  <a:lnTo>
                    <a:pt x="3390900" y="1523936"/>
                  </a:lnTo>
                  <a:lnTo>
                    <a:pt x="3336839" y="1522730"/>
                  </a:lnTo>
                  <a:lnTo>
                    <a:pt x="3283570" y="1519154"/>
                  </a:lnTo>
                  <a:lnTo>
                    <a:pt x="3231174" y="1513272"/>
                  </a:lnTo>
                  <a:lnTo>
                    <a:pt x="3179732" y="1505149"/>
                  </a:lnTo>
                  <a:lnTo>
                    <a:pt x="3129323" y="1494850"/>
                  </a:lnTo>
                  <a:lnTo>
                    <a:pt x="3080028" y="1482438"/>
                  </a:lnTo>
                  <a:lnTo>
                    <a:pt x="3031926" y="1467979"/>
                  </a:lnTo>
                  <a:lnTo>
                    <a:pt x="2985100" y="1451536"/>
                  </a:lnTo>
                  <a:lnTo>
                    <a:pt x="2939628" y="1433173"/>
                  </a:lnTo>
                  <a:lnTo>
                    <a:pt x="2895591" y="1412956"/>
                  </a:lnTo>
                  <a:lnTo>
                    <a:pt x="2853070" y="1390948"/>
                  </a:lnTo>
                  <a:lnTo>
                    <a:pt x="2812144" y="1367214"/>
                  </a:lnTo>
                  <a:lnTo>
                    <a:pt x="2772895" y="1341818"/>
                  </a:lnTo>
                  <a:lnTo>
                    <a:pt x="2735402" y="1314825"/>
                  </a:lnTo>
                  <a:lnTo>
                    <a:pt x="2699746" y="1286299"/>
                  </a:lnTo>
                  <a:lnTo>
                    <a:pt x="2666006" y="1256304"/>
                  </a:lnTo>
                  <a:lnTo>
                    <a:pt x="2634265" y="1224904"/>
                  </a:lnTo>
                  <a:lnTo>
                    <a:pt x="2604601" y="1192165"/>
                  </a:lnTo>
                  <a:lnTo>
                    <a:pt x="2577094" y="1158150"/>
                  </a:lnTo>
                  <a:lnTo>
                    <a:pt x="2551827" y="1122923"/>
                  </a:lnTo>
                  <a:lnTo>
                    <a:pt x="2528878" y="1086550"/>
                  </a:lnTo>
                  <a:lnTo>
                    <a:pt x="2508328" y="1049095"/>
                  </a:lnTo>
                  <a:lnTo>
                    <a:pt x="2490258" y="1010621"/>
                  </a:lnTo>
                  <a:lnTo>
                    <a:pt x="2474747" y="971193"/>
                  </a:lnTo>
                  <a:lnTo>
                    <a:pt x="2461876" y="930876"/>
                  </a:lnTo>
                  <a:lnTo>
                    <a:pt x="2451725" y="889733"/>
                  </a:lnTo>
                  <a:lnTo>
                    <a:pt x="2444376" y="847830"/>
                  </a:lnTo>
                  <a:lnTo>
                    <a:pt x="2439907" y="805231"/>
                  </a:lnTo>
                  <a:lnTo>
                    <a:pt x="2438400" y="762000"/>
                  </a:lnTo>
                  <a:close/>
                </a:path>
                <a:path w="4343400" h="1676400">
                  <a:moveTo>
                    <a:pt x="0" y="914400"/>
                  </a:moveTo>
                  <a:lnTo>
                    <a:pt x="1507" y="871156"/>
                  </a:lnTo>
                  <a:lnTo>
                    <a:pt x="5976" y="828545"/>
                  </a:lnTo>
                  <a:lnTo>
                    <a:pt x="13325" y="786632"/>
                  </a:lnTo>
                  <a:lnTo>
                    <a:pt x="23476" y="745481"/>
                  </a:lnTo>
                  <a:lnTo>
                    <a:pt x="36347" y="705156"/>
                  </a:lnTo>
                  <a:lnTo>
                    <a:pt x="51858" y="665722"/>
                  </a:lnTo>
                  <a:lnTo>
                    <a:pt x="69928" y="627242"/>
                  </a:lnTo>
                  <a:lnTo>
                    <a:pt x="90478" y="589782"/>
                  </a:lnTo>
                  <a:lnTo>
                    <a:pt x="113427" y="553405"/>
                  </a:lnTo>
                  <a:lnTo>
                    <a:pt x="138694" y="518175"/>
                  </a:lnTo>
                  <a:lnTo>
                    <a:pt x="166201" y="484158"/>
                  </a:lnTo>
                  <a:lnTo>
                    <a:pt x="195865" y="451417"/>
                  </a:lnTo>
                  <a:lnTo>
                    <a:pt x="227606" y="420017"/>
                  </a:lnTo>
                  <a:lnTo>
                    <a:pt x="261346" y="390021"/>
                  </a:lnTo>
                  <a:lnTo>
                    <a:pt x="297002" y="361495"/>
                  </a:lnTo>
                  <a:lnTo>
                    <a:pt x="334495" y="334502"/>
                  </a:lnTo>
                  <a:lnTo>
                    <a:pt x="373744" y="309107"/>
                  </a:lnTo>
                  <a:lnTo>
                    <a:pt x="414670" y="285374"/>
                  </a:lnTo>
                  <a:lnTo>
                    <a:pt x="457191" y="263367"/>
                  </a:lnTo>
                  <a:lnTo>
                    <a:pt x="501228" y="243152"/>
                  </a:lnTo>
                  <a:lnTo>
                    <a:pt x="546700" y="224791"/>
                  </a:lnTo>
                  <a:lnTo>
                    <a:pt x="593526" y="208349"/>
                  </a:lnTo>
                  <a:lnTo>
                    <a:pt x="641628" y="193891"/>
                  </a:lnTo>
                  <a:lnTo>
                    <a:pt x="690923" y="181481"/>
                  </a:lnTo>
                  <a:lnTo>
                    <a:pt x="741332" y="171183"/>
                  </a:lnTo>
                  <a:lnTo>
                    <a:pt x="792774" y="163062"/>
                  </a:lnTo>
                  <a:lnTo>
                    <a:pt x="845170" y="157181"/>
                  </a:lnTo>
                  <a:lnTo>
                    <a:pt x="898439" y="153606"/>
                  </a:lnTo>
                  <a:lnTo>
                    <a:pt x="952500" y="152400"/>
                  </a:lnTo>
                  <a:lnTo>
                    <a:pt x="1006548" y="153606"/>
                  </a:lnTo>
                  <a:lnTo>
                    <a:pt x="1059806" y="157181"/>
                  </a:lnTo>
                  <a:lnTo>
                    <a:pt x="1112193" y="163062"/>
                  </a:lnTo>
                  <a:lnTo>
                    <a:pt x="1163628" y="171183"/>
                  </a:lnTo>
                  <a:lnTo>
                    <a:pt x="1214031" y="181481"/>
                  </a:lnTo>
                  <a:lnTo>
                    <a:pt x="1263322" y="193891"/>
                  </a:lnTo>
                  <a:lnTo>
                    <a:pt x="1311420" y="208349"/>
                  </a:lnTo>
                  <a:lnTo>
                    <a:pt x="1358244" y="224791"/>
                  </a:lnTo>
                  <a:lnTo>
                    <a:pt x="1403715" y="243152"/>
                  </a:lnTo>
                  <a:lnTo>
                    <a:pt x="1447751" y="263367"/>
                  </a:lnTo>
                  <a:lnTo>
                    <a:pt x="1490273" y="285374"/>
                  </a:lnTo>
                  <a:lnTo>
                    <a:pt x="1531200" y="309107"/>
                  </a:lnTo>
                  <a:lnTo>
                    <a:pt x="1570452" y="334502"/>
                  </a:lnTo>
                  <a:lnTo>
                    <a:pt x="1607948" y="361495"/>
                  </a:lnTo>
                  <a:lnTo>
                    <a:pt x="1643607" y="390021"/>
                  </a:lnTo>
                  <a:lnTo>
                    <a:pt x="1677350" y="420017"/>
                  </a:lnTo>
                  <a:lnTo>
                    <a:pt x="1709096" y="451417"/>
                  </a:lnTo>
                  <a:lnTo>
                    <a:pt x="1738764" y="484158"/>
                  </a:lnTo>
                  <a:lnTo>
                    <a:pt x="1766275" y="518175"/>
                  </a:lnTo>
                  <a:lnTo>
                    <a:pt x="1791547" y="553405"/>
                  </a:lnTo>
                  <a:lnTo>
                    <a:pt x="1814500" y="589782"/>
                  </a:lnTo>
                  <a:lnTo>
                    <a:pt x="1835054" y="627242"/>
                  </a:lnTo>
                  <a:lnTo>
                    <a:pt x="1853129" y="665722"/>
                  </a:lnTo>
                  <a:lnTo>
                    <a:pt x="1868643" y="705156"/>
                  </a:lnTo>
                  <a:lnTo>
                    <a:pt x="1881517" y="745481"/>
                  </a:lnTo>
                  <a:lnTo>
                    <a:pt x="1891670" y="786632"/>
                  </a:lnTo>
                  <a:lnTo>
                    <a:pt x="1899022" y="828545"/>
                  </a:lnTo>
                  <a:lnTo>
                    <a:pt x="1903492" y="871156"/>
                  </a:lnTo>
                  <a:lnTo>
                    <a:pt x="1905000" y="914400"/>
                  </a:lnTo>
                  <a:lnTo>
                    <a:pt x="1903492" y="957633"/>
                  </a:lnTo>
                  <a:lnTo>
                    <a:pt x="1899022" y="1000235"/>
                  </a:lnTo>
                  <a:lnTo>
                    <a:pt x="1891670" y="1042140"/>
                  </a:lnTo>
                  <a:lnTo>
                    <a:pt x="1881517" y="1083283"/>
                  </a:lnTo>
                  <a:lnTo>
                    <a:pt x="1868643" y="1123602"/>
                  </a:lnTo>
                  <a:lnTo>
                    <a:pt x="1853129" y="1163030"/>
                  </a:lnTo>
                  <a:lnTo>
                    <a:pt x="1835054" y="1201505"/>
                  </a:lnTo>
                  <a:lnTo>
                    <a:pt x="1814500" y="1238961"/>
                  </a:lnTo>
                  <a:lnTo>
                    <a:pt x="1791547" y="1275335"/>
                  </a:lnTo>
                  <a:lnTo>
                    <a:pt x="1766275" y="1310561"/>
                  </a:lnTo>
                  <a:lnTo>
                    <a:pt x="1738764" y="1344576"/>
                  </a:lnTo>
                  <a:lnTo>
                    <a:pt x="1709096" y="1377315"/>
                  </a:lnTo>
                  <a:lnTo>
                    <a:pt x="1677350" y="1408714"/>
                  </a:lnTo>
                  <a:lnTo>
                    <a:pt x="1643607" y="1438708"/>
                  </a:lnTo>
                  <a:lnTo>
                    <a:pt x="1607948" y="1467234"/>
                  </a:lnTo>
                  <a:lnTo>
                    <a:pt x="1570452" y="1494227"/>
                  </a:lnTo>
                  <a:lnTo>
                    <a:pt x="1531200" y="1519622"/>
                  </a:lnTo>
                  <a:lnTo>
                    <a:pt x="1490273" y="1543355"/>
                  </a:lnTo>
                  <a:lnTo>
                    <a:pt x="1447751" y="1565362"/>
                  </a:lnTo>
                  <a:lnTo>
                    <a:pt x="1403715" y="1585578"/>
                  </a:lnTo>
                  <a:lnTo>
                    <a:pt x="1358244" y="1603940"/>
                  </a:lnTo>
                  <a:lnTo>
                    <a:pt x="1311420" y="1620382"/>
                  </a:lnTo>
                  <a:lnTo>
                    <a:pt x="1263322" y="1634841"/>
                  </a:lnTo>
                  <a:lnTo>
                    <a:pt x="1214031" y="1647252"/>
                  </a:lnTo>
                  <a:lnTo>
                    <a:pt x="1163628" y="1657551"/>
                  </a:lnTo>
                  <a:lnTo>
                    <a:pt x="1112193" y="1665673"/>
                  </a:lnTo>
                  <a:lnTo>
                    <a:pt x="1059806" y="1671554"/>
                  </a:lnTo>
                  <a:lnTo>
                    <a:pt x="1006548" y="1675130"/>
                  </a:lnTo>
                  <a:lnTo>
                    <a:pt x="952500" y="1676336"/>
                  </a:lnTo>
                  <a:lnTo>
                    <a:pt x="898439" y="1675130"/>
                  </a:lnTo>
                  <a:lnTo>
                    <a:pt x="845170" y="1671554"/>
                  </a:lnTo>
                  <a:lnTo>
                    <a:pt x="792774" y="1665673"/>
                  </a:lnTo>
                  <a:lnTo>
                    <a:pt x="741332" y="1657551"/>
                  </a:lnTo>
                  <a:lnTo>
                    <a:pt x="690923" y="1647252"/>
                  </a:lnTo>
                  <a:lnTo>
                    <a:pt x="641628" y="1634841"/>
                  </a:lnTo>
                  <a:lnTo>
                    <a:pt x="593526" y="1620382"/>
                  </a:lnTo>
                  <a:lnTo>
                    <a:pt x="546700" y="1603940"/>
                  </a:lnTo>
                  <a:lnTo>
                    <a:pt x="501228" y="1585578"/>
                  </a:lnTo>
                  <a:lnTo>
                    <a:pt x="457191" y="1565362"/>
                  </a:lnTo>
                  <a:lnTo>
                    <a:pt x="414670" y="1543355"/>
                  </a:lnTo>
                  <a:lnTo>
                    <a:pt x="373744" y="1519622"/>
                  </a:lnTo>
                  <a:lnTo>
                    <a:pt x="334495" y="1494227"/>
                  </a:lnTo>
                  <a:lnTo>
                    <a:pt x="297002" y="1467234"/>
                  </a:lnTo>
                  <a:lnTo>
                    <a:pt x="261346" y="1438708"/>
                  </a:lnTo>
                  <a:lnTo>
                    <a:pt x="227606" y="1408714"/>
                  </a:lnTo>
                  <a:lnTo>
                    <a:pt x="195865" y="1377315"/>
                  </a:lnTo>
                  <a:lnTo>
                    <a:pt x="166201" y="1344576"/>
                  </a:lnTo>
                  <a:lnTo>
                    <a:pt x="138694" y="1310561"/>
                  </a:lnTo>
                  <a:lnTo>
                    <a:pt x="113427" y="1275335"/>
                  </a:lnTo>
                  <a:lnTo>
                    <a:pt x="90478" y="1238961"/>
                  </a:lnTo>
                  <a:lnTo>
                    <a:pt x="69928" y="1201505"/>
                  </a:lnTo>
                  <a:lnTo>
                    <a:pt x="51858" y="1163030"/>
                  </a:lnTo>
                  <a:lnTo>
                    <a:pt x="36347" y="1123602"/>
                  </a:lnTo>
                  <a:lnTo>
                    <a:pt x="23476" y="1083283"/>
                  </a:lnTo>
                  <a:lnTo>
                    <a:pt x="13325" y="1042140"/>
                  </a:lnTo>
                  <a:lnTo>
                    <a:pt x="5976" y="1000235"/>
                  </a:lnTo>
                  <a:lnTo>
                    <a:pt x="1507" y="957633"/>
                  </a:lnTo>
                  <a:lnTo>
                    <a:pt x="0" y="914400"/>
                  </a:lnTo>
                  <a:close/>
                </a:path>
              </a:pathLst>
            </a:custGeom>
            <a:ln w="25400">
              <a:solidFill>
                <a:srgbClr val="000000"/>
              </a:solidFill>
            </a:ln>
          </p:spPr>
          <p:txBody>
            <a:bodyPr wrap="square" lIns="0" tIns="0" rIns="0" bIns="0" rtlCol="0"/>
            <a:lstStyle/>
            <a:p>
              <a:endParaRPr/>
            </a:p>
          </p:txBody>
        </p:sp>
      </p:grpSp>
      <p:sp>
        <p:nvSpPr>
          <p:cNvPr id="7" name="object 7"/>
          <p:cNvSpPr txBox="1"/>
          <p:nvPr/>
        </p:nvSpPr>
        <p:spPr>
          <a:xfrm>
            <a:off x="3370579" y="4233798"/>
            <a:ext cx="292735" cy="575310"/>
          </a:xfrm>
          <a:prstGeom prst="rect">
            <a:avLst/>
          </a:prstGeom>
        </p:spPr>
        <p:txBody>
          <a:bodyPr vert="horz" wrap="square" lIns="0" tIns="13335" rIns="0" bIns="0" rtlCol="0">
            <a:spAutoFit/>
          </a:bodyPr>
          <a:lstStyle/>
          <a:p>
            <a:pPr>
              <a:lnSpc>
                <a:spcPct val="100000"/>
              </a:lnSpc>
              <a:spcBef>
                <a:spcPts val="105"/>
              </a:spcBef>
            </a:pPr>
            <a:r>
              <a:rPr sz="3600" i="1" dirty="0">
                <a:solidFill>
                  <a:srgbClr val="44536A"/>
                </a:solidFill>
                <a:latin typeface="Times New Roman"/>
                <a:cs typeface="Times New Roman"/>
              </a:rPr>
              <a:t>A</a:t>
            </a:r>
            <a:endParaRPr sz="3600">
              <a:latin typeface="Times New Roman"/>
              <a:cs typeface="Times New Roman"/>
            </a:endParaRPr>
          </a:p>
        </p:txBody>
      </p:sp>
      <p:sp>
        <p:nvSpPr>
          <p:cNvPr id="8" name="object 8"/>
          <p:cNvSpPr txBox="1"/>
          <p:nvPr/>
        </p:nvSpPr>
        <p:spPr>
          <a:xfrm>
            <a:off x="7946390" y="4157345"/>
            <a:ext cx="292735" cy="575310"/>
          </a:xfrm>
          <a:prstGeom prst="rect">
            <a:avLst/>
          </a:prstGeom>
        </p:spPr>
        <p:txBody>
          <a:bodyPr vert="horz" wrap="square" lIns="0" tIns="13335" rIns="0" bIns="0" rtlCol="0">
            <a:spAutoFit/>
          </a:bodyPr>
          <a:lstStyle/>
          <a:p>
            <a:pPr>
              <a:lnSpc>
                <a:spcPct val="100000"/>
              </a:lnSpc>
              <a:spcBef>
                <a:spcPts val="105"/>
              </a:spcBef>
            </a:pPr>
            <a:r>
              <a:rPr sz="3600" i="1" dirty="0">
                <a:solidFill>
                  <a:srgbClr val="44536A"/>
                </a:solidFill>
                <a:latin typeface="Times New Roman"/>
                <a:cs typeface="Times New Roman"/>
              </a:rPr>
              <a:t>B</a:t>
            </a:r>
            <a:endParaRPr sz="360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0728" y="680085"/>
            <a:ext cx="9380220" cy="575310"/>
          </a:xfrm>
          <a:prstGeom prst="rect">
            <a:avLst/>
          </a:prstGeom>
        </p:spPr>
        <p:txBody>
          <a:bodyPr vert="horz" wrap="square" lIns="0" tIns="13335" rIns="0" bIns="0" rtlCol="0">
            <a:spAutoFit/>
          </a:bodyPr>
          <a:lstStyle/>
          <a:p>
            <a:pPr marL="12700">
              <a:lnSpc>
                <a:spcPct val="100000"/>
              </a:lnSpc>
              <a:spcBef>
                <a:spcPts val="105"/>
              </a:spcBef>
            </a:pPr>
            <a:r>
              <a:rPr sz="3600" spc="-40" dirty="0">
                <a:latin typeface="Times New Roman"/>
                <a:cs typeface="Times New Roman"/>
              </a:rPr>
              <a:t>If</a:t>
            </a:r>
            <a:r>
              <a:rPr sz="3600" spc="70" dirty="0">
                <a:latin typeface="Times New Roman"/>
                <a:cs typeface="Times New Roman"/>
              </a:rPr>
              <a:t> </a:t>
            </a:r>
            <a:r>
              <a:rPr sz="3600" spc="-5" dirty="0">
                <a:latin typeface="Times New Roman"/>
                <a:cs typeface="Times New Roman"/>
              </a:rPr>
              <a:t>two </a:t>
            </a:r>
            <a:r>
              <a:rPr sz="3600" spc="-40" dirty="0">
                <a:latin typeface="Times New Roman"/>
                <a:cs typeface="Times New Roman"/>
              </a:rPr>
              <a:t>events</a:t>
            </a:r>
            <a:r>
              <a:rPr sz="3600" spc="270" dirty="0">
                <a:latin typeface="Times New Roman"/>
                <a:cs typeface="Times New Roman"/>
              </a:rPr>
              <a:t> </a:t>
            </a:r>
            <a:r>
              <a:rPr sz="3600" i="1" dirty="0">
                <a:latin typeface="Times New Roman"/>
                <a:cs typeface="Times New Roman"/>
              </a:rPr>
              <a:t>A</a:t>
            </a:r>
            <a:r>
              <a:rPr sz="3600" i="1" spc="-100" dirty="0">
                <a:latin typeface="Times New Roman"/>
                <a:cs typeface="Times New Roman"/>
              </a:rPr>
              <a:t> </a:t>
            </a:r>
            <a:r>
              <a:rPr sz="3600" spc="-35" dirty="0">
                <a:latin typeface="Times New Roman"/>
                <a:cs typeface="Times New Roman"/>
              </a:rPr>
              <a:t>and</a:t>
            </a:r>
            <a:r>
              <a:rPr sz="3600" spc="75" dirty="0">
                <a:latin typeface="Times New Roman"/>
                <a:cs typeface="Times New Roman"/>
              </a:rPr>
              <a:t> </a:t>
            </a:r>
            <a:r>
              <a:rPr sz="3600" i="1" dirty="0">
                <a:latin typeface="Times New Roman"/>
                <a:cs typeface="Times New Roman"/>
              </a:rPr>
              <a:t>B</a:t>
            </a:r>
            <a:r>
              <a:rPr sz="3600" i="1" spc="50" dirty="0">
                <a:latin typeface="Times New Roman"/>
                <a:cs typeface="Times New Roman"/>
              </a:rPr>
              <a:t> </a:t>
            </a:r>
            <a:r>
              <a:rPr sz="3600" spc="-10" dirty="0">
                <a:latin typeface="Times New Roman"/>
                <a:cs typeface="Times New Roman"/>
              </a:rPr>
              <a:t>are</a:t>
            </a:r>
            <a:r>
              <a:rPr sz="3600" spc="-20" dirty="0">
                <a:latin typeface="Times New Roman"/>
                <a:cs typeface="Times New Roman"/>
              </a:rPr>
              <a:t> </a:t>
            </a:r>
            <a:r>
              <a:rPr sz="3600" b="1" spc="-15" dirty="0">
                <a:latin typeface="Times New Roman"/>
                <a:cs typeface="Times New Roman"/>
              </a:rPr>
              <a:t>mutually</a:t>
            </a:r>
            <a:r>
              <a:rPr sz="3600" b="1" spc="75" dirty="0">
                <a:latin typeface="Times New Roman"/>
                <a:cs typeface="Times New Roman"/>
              </a:rPr>
              <a:t> </a:t>
            </a:r>
            <a:r>
              <a:rPr sz="3600" b="1" spc="-20" dirty="0">
                <a:latin typeface="Times New Roman"/>
                <a:cs typeface="Times New Roman"/>
              </a:rPr>
              <a:t>exclusive</a:t>
            </a:r>
            <a:r>
              <a:rPr sz="3600" b="1" spc="160" dirty="0">
                <a:latin typeface="Times New Roman"/>
                <a:cs typeface="Times New Roman"/>
              </a:rPr>
              <a:t> </a:t>
            </a:r>
            <a:r>
              <a:rPr sz="3600" spc="-45" dirty="0">
                <a:latin typeface="Times New Roman"/>
                <a:cs typeface="Times New Roman"/>
              </a:rPr>
              <a:t>then:</a:t>
            </a:r>
            <a:endParaRPr sz="3600">
              <a:latin typeface="Times New Roman"/>
              <a:cs typeface="Times New Roman"/>
            </a:endParaRPr>
          </a:p>
        </p:txBody>
      </p:sp>
      <p:grpSp>
        <p:nvGrpSpPr>
          <p:cNvPr id="3" name="object 3"/>
          <p:cNvGrpSpPr/>
          <p:nvPr/>
        </p:nvGrpSpPr>
        <p:grpSpPr>
          <a:xfrm>
            <a:off x="2887726" y="3573462"/>
            <a:ext cx="5740400" cy="2844800"/>
            <a:chOff x="2887726" y="3573462"/>
            <a:chExt cx="5740400" cy="2844800"/>
          </a:xfrm>
        </p:grpSpPr>
        <p:sp>
          <p:nvSpPr>
            <p:cNvPr id="4" name="object 4"/>
            <p:cNvSpPr/>
            <p:nvPr/>
          </p:nvSpPr>
          <p:spPr>
            <a:xfrm>
              <a:off x="2900426" y="3586162"/>
              <a:ext cx="5715000" cy="2819400"/>
            </a:xfrm>
            <a:custGeom>
              <a:avLst/>
              <a:gdLst/>
              <a:ahLst/>
              <a:cxnLst/>
              <a:rect l="l" t="t" r="r" b="b"/>
              <a:pathLst>
                <a:path w="5715000" h="2819400">
                  <a:moveTo>
                    <a:pt x="0" y="2819400"/>
                  </a:moveTo>
                  <a:lnTo>
                    <a:pt x="5715000" y="2819400"/>
                  </a:lnTo>
                  <a:lnTo>
                    <a:pt x="5715000" y="0"/>
                  </a:lnTo>
                  <a:lnTo>
                    <a:pt x="0" y="0"/>
                  </a:lnTo>
                  <a:lnTo>
                    <a:pt x="0" y="2819400"/>
                  </a:lnTo>
                  <a:close/>
                </a:path>
              </a:pathLst>
            </a:custGeom>
            <a:ln w="25400">
              <a:solidFill>
                <a:srgbClr val="000000"/>
              </a:solidFill>
            </a:ln>
          </p:spPr>
          <p:txBody>
            <a:bodyPr wrap="square" lIns="0" tIns="0" rIns="0" bIns="0" rtlCol="0"/>
            <a:lstStyle/>
            <a:p>
              <a:endParaRPr/>
            </a:p>
          </p:txBody>
        </p:sp>
        <p:sp>
          <p:nvSpPr>
            <p:cNvPr id="5" name="object 5"/>
            <p:cNvSpPr/>
            <p:nvPr/>
          </p:nvSpPr>
          <p:spPr>
            <a:xfrm>
              <a:off x="3586226" y="4272026"/>
              <a:ext cx="4343400" cy="1676400"/>
            </a:xfrm>
            <a:custGeom>
              <a:avLst/>
              <a:gdLst/>
              <a:ahLst/>
              <a:cxnLst/>
              <a:rect l="l" t="t" r="r" b="b"/>
              <a:pathLst>
                <a:path w="4343400" h="1676400">
                  <a:moveTo>
                    <a:pt x="2438400" y="762000"/>
                  </a:moveTo>
                  <a:lnTo>
                    <a:pt x="2439907" y="718756"/>
                  </a:lnTo>
                  <a:lnTo>
                    <a:pt x="2444376" y="676145"/>
                  </a:lnTo>
                  <a:lnTo>
                    <a:pt x="2451725" y="634232"/>
                  </a:lnTo>
                  <a:lnTo>
                    <a:pt x="2461876" y="593081"/>
                  </a:lnTo>
                  <a:lnTo>
                    <a:pt x="2474747" y="552756"/>
                  </a:lnTo>
                  <a:lnTo>
                    <a:pt x="2490258" y="513322"/>
                  </a:lnTo>
                  <a:lnTo>
                    <a:pt x="2508328" y="474842"/>
                  </a:lnTo>
                  <a:lnTo>
                    <a:pt x="2528878" y="437382"/>
                  </a:lnTo>
                  <a:lnTo>
                    <a:pt x="2551827" y="401005"/>
                  </a:lnTo>
                  <a:lnTo>
                    <a:pt x="2577094" y="365775"/>
                  </a:lnTo>
                  <a:lnTo>
                    <a:pt x="2604601" y="331758"/>
                  </a:lnTo>
                  <a:lnTo>
                    <a:pt x="2634265" y="299017"/>
                  </a:lnTo>
                  <a:lnTo>
                    <a:pt x="2666006" y="267617"/>
                  </a:lnTo>
                  <a:lnTo>
                    <a:pt x="2699746" y="237621"/>
                  </a:lnTo>
                  <a:lnTo>
                    <a:pt x="2735402" y="209095"/>
                  </a:lnTo>
                  <a:lnTo>
                    <a:pt x="2772895" y="182102"/>
                  </a:lnTo>
                  <a:lnTo>
                    <a:pt x="2812144" y="156707"/>
                  </a:lnTo>
                  <a:lnTo>
                    <a:pt x="2853070" y="132974"/>
                  </a:lnTo>
                  <a:lnTo>
                    <a:pt x="2895591" y="110967"/>
                  </a:lnTo>
                  <a:lnTo>
                    <a:pt x="2939628" y="90752"/>
                  </a:lnTo>
                  <a:lnTo>
                    <a:pt x="2985100" y="72391"/>
                  </a:lnTo>
                  <a:lnTo>
                    <a:pt x="3031926" y="55949"/>
                  </a:lnTo>
                  <a:lnTo>
                    <a:pt x="3080028" y="41491"/>
                  </a:lnTo>
                  <a:lnTo>
                    <a:pt x="3129323" y="29081"/>
                  </a:lnTo>
                  <a:lnTo>
                    <a:pt x="3179732" y="18783"/>
                  </a:lnTo>
                  <a:lnTo>
                    <a:pt x="3231174" y="10662"/>
                  </a:lnTo>
                  <a:lnTo>
                    <a:pt x="3283570" y="4781"/>
                  </a:lnTo>
                  <a:lnTo>
                    <a:pt x="3336839" y="1206"/>
                  </a:lnTo>
                  <a:lnTo>
                    <a:pt x="3390900" y="0"/>
                  </a:lnTo>
                  <a:lnTo>
                    <a:pt x="3444948" y="1206"/>
                  </a:lnTo>
                  <a:lnTo>
                    <a:pt x="3498206" y="4781"/>
                  </a:lnTo>
                  <a:lnTo>
                    <a:pt x="3550593" y="10662"/>
                  </a:lnTo>
                  <a:lnTo>
                    <a:pt x="3602028" y="18783"/>
                  </a:lnTo>
                  <a:lnTo>
                    <a:pt x="3652431" y="29081"/>
                  </a:lnTo>
                  <a:lnTo>
                    <a:pt x="3701722" y="41491"/>
                  </a:lnTo>
                  <a:lnTo>
                    <a:pt x="3749820" y="55949"/>
                  </a:lnTo>
                  <a:lnTo>
                    <a:pt x="3796644" y="72391"/>
                  </a:lnTo>
                  <a:lnTo>
                    <a:pt x="3842115" y="90752"/>
                  </a:lnTo>
                  <a:lnTo>
                    <a:pt x="3886151" y="110967"/>
                  </a:lnTo>
                  <a:lnTo>
                    <a:pt x="3928673" y="132974"/>
                  </a:lnTo>
                  <a:lnTo>
                    <a:pt x="3969600" y="156707"/>
                  </a:lnTo>
                  <a:lnTo>
                    <a:pt x="4008852" y="182102"/>
                  </a:lnTo>
                  <a:lnTo>
                    <a:pt x="4046348" y="209095"/>
                  </a:lnTo>
                  <a:lnTo>
                    <a:pt x="4082007" y="237621"/>
                  </a:lnTo>
                  <a:lnTo>
                    <a:pt x="4115750" y="267617"/>
                  </a:lnTo>
                  <a:lnTo>
                    <a:pt x="4147496" y="299017"/>
                  </a:lnTo>
                  <a:lnTo>
                    <a:pt x="4177164" y="331758"/>
                  </a:lnTo>
                  <a:lnTo>
                    <a:pt x="4204675" y="365775"/>
                  </a:lnTo>
                  <a:lnTo>
                    <a:pt x="4229947" y="401005"/>
                  </a:lnTo>
                  <a:lnTo>
                    <a:pt x="4252900" y="437382"/>
                  </a:lnTo>
                  <a:lnTo>
                    <a:pt x="4273454" y="474842"/>
                  </a:lnTo>
                  <a:lnTo>
                    <a:pt x="4291529" y="513322"/>
                  </a:lnTo>
                  <a:lnTo>
                    <a:pt x="4307043" y="552756"/>
                  </a:lnTo>
                  <a:lnTo>
                    <a:pt x="4319917" y="593081"/>
                  </a:lnTo>
                  <a:lnTo>
                    <a:pt x="4330070" y="634232"/>
                  </a:lnTo>
                  <a:lnTo>
                    <a:pt x="4337422" y="676145"/>
                  </a:lnTo>
                  <a:lnTo>
                    <a:pt x="4341892" y="718756"/>
                  </a:lnTo>
                  <a:lnTo>
                    <a:pt x="4343400" y="762000"/>
                  </a:lnTo>
                  <a:lnTo>
                    <a:pt x="4341892" y="805231"/>
                  </a:lnTo>
                  <a:lnTo>
                    <a:pt x="4337422" y="847830"/>
                  </a:lnTo>
                  <a:lnTo>
                    <a:pt x="4330070" y="889733"/>
                  </a:lnTo>
                  <a:lnTo>
                    <a:pt x="4319917" y="930876"/>
                  </a:lnTo>
                  <a:lnTo>
                    <a:pt x="4307043" y="971193"/>
                  </a:lnTo>
                  <a:lnTo>
                    <a:pt x="4291529" y="1010621"/>
                  </a:lnTo>
                  <a:lnTo>
                    <a:pt x="4273454" y="1049095"/>
                  </a:lnTo>
                  <a:lnTo>
                    <a:pt x="4252900" y="1086550"/>
                  </a:lnTo>
                  <a:lnTo>
                    <a:pt x="4229947" y="1122923"/>
                  </a:lnTo>
                  <a:lnTo>
                    <a:pt x="4204675" y="1158150"/>
                  </a:lnTo>
                  <a:lnTo>
                    <a:pt x="4177164" y="1192165"/>
                  </a:lnTo>
                  <a:lnTo>
                    <a:pt x="4147496" y="1224904"/>
                  </a:lnTo>
                  <a:lnTo>
                    <a:pt x="4115750" y="1256304"/>
                  </a:lnTo>
                  <a:lnTo>
                    <a:pt x="4082007" y="1286299"/>
                  </a:lnTo>
                  <a:lnTo>
                    <a:pt x="4046348" y="1314825"/>
                  </a:lnTo>
                  <a:lnTo>
                    <a:pt x="4008852" y="1341818"/>
                  </a:lnTo>
                  <a:lnTo>
                    <a:pt x="3969600" y="1367214"/>
                  </a:lnTo>
                  <a:lnTo>
                    <a:pt x="3928673" y="1390948"/>
                  </a:lnTo>
                  <a:lnTo>
                    <a:pt x="3886151" y="1412956"/>
                  </a:lnTo>
                  <a:lnTo>
                    <a:pt x="3842115" y="1433173"/>
                  </a:lnTo>
                  <a:lnTo>
                    <a:pt x="3796644" y="1451536"/>
                  </a:lnTo>
                  <a:lnTo>
                    <a:pt x="3749820" y="1467979"/>
                  </a:lnTo>
                  <a:lnTo>
                    <a:pt x="3701722" y="1482438"/>
                  </a:lnTo>
                  <a:lnTo>
                    <a:pt x="3652431" y="1494850"/>
                  </a:lnTo>
                  <a:lnTo>
                    <a:pt x="3602028" y="1505149"/>
                  </a:lnTo>
                  <a:lnTo>
                    <a:pt x="3550593" y="1513272"/>
                  </a:lnTo>
                  <a:lnTo>
                    <a:pt x="3498206" y="1519154"/>
                  </a:lnTo>
                  <a:lnTo>
                    <a:pt x="3444948" y="1522730"/>
                  </a:lnTo>
                  <a:lnTo>
                    <a:pt x="3390900" y="1523936"/>
                  </a:lnTo>
                  <a:lnTo>
                    <a:pt x="3336839" y="1522730"/>
                  </a:lnTo>
                  <a:lnTo>
                    <a:pt x="3283570" y="1519154"/>
                  </a:lnTo>
                  <a:lnTo>
                    <a:pt x="3231174" y="1513272"/>
                  </a:lnTo>
                  <a:lnTo>
                    <a:pt x="3179732" y="1505149"/>
                  </a:lnTo>
                  <a:lnTo>
                    <a:pt x="3129323" y="1494850"/>
                  </a:lnTo>
                  <a:lnTo>
                    <a:pt x="3080028" y="1482438"/>
                  </a:lnTo>
                  <a:lnTo>
                    <a:pt x="3031926" y="1467979"/>
                  </a:lnTo>
                  <a:lnTo>
                    <a:pt x="2985100" y="1451536"/>
                  </a:lnTo>
                  <a:lnTo>
                    <a:pt x="2939628" y="1433173"/>
                  </a:lnTo>
                  <a:lnTo>
                    <a:pt x="2895591" y="1412956"/>
                  </a:lnTo>
                  <a:lnTo>
                    <a:pt x="2853070" y="1390948"/>
                  </a:lnTo>
                  <a:lnTo>
                    <a:pt x="2812144" y="1367214"/>
                  </a:lnTo>
                  <a:lnTo>
                    <a:pt x="2772895" y="1341818"/>
                  </a:lnTo>
                  <a:lnTo>
                    <a:pt x="2735402" y="1314825"/>
                  </a:lnTo>
                  <a:lnTo>
                    <a:pt x="2699746" y="1286299"/>
                  </a:lnTo>
                  <a:lnTo>
                    <a:pt x="2666006" y="1256304"/>
                  </a:lnTo>
                  <a:lnTo>
                    <a:pt x="2634265" y="1224904"/>
                  </a:lnTo>
                  <a:lnTo>
                    <a:pt x="2604601" y="1192165"/>
                  </a:lnTo>
                  <a:lnTo>
                    <a:pt x="2577094" y="1158150"/>
                  </a:lnTo>
                  <a:lnTo>
                    <a:pt x="2551827" y="1122923"/>
                  </a:lnTo>
                  <a:lnTo>
                    <a:pt x="2528878" y="1086550"/>
                  </a:lnTo>
                  <a:lnTo>
                    <a:pt x="2508328" y="1049095"/>
                  </a:lnTo>
                  <a:lnTo>
                    <a:pt x="2490258" y="1010621"/>
                  </a:lnTo>
                  <a:lnTo>
                    <a:pt x="2474747" y="971193"/>
                  </a:lnTo>
                  <a:lnTo>
                    <a:pt x="2461876" y="930876"/>
                  </a:lnTo>
                  <a:lnTo>
                    <a:pt x="2451725" y="889733"/>
                  </a:lnTo>
                  <a:lnTo>
                    <a:pt x="2444376" y="847830"/>
                  </a:lnTo>
                  <a:lnTo>
                    <a:pt x="2439907" y="805231"/>
                  </a:lnTo>
                  <a:lnTo>
                    <a:pt x="2438400" y="762000"/>
                  </a:lnTo>
                  <a:close/>
                </a:path>
                <a:path w="4343400" h="1676400">
                  <a:moveTo>
                    <a:pt x="0" y="914400"/>
                  </a:moveTo>
                  <a:lnTo>
                    <a:pt x="1507" y="871156"/>
                  </a:lnTo>
                  <a:lnTo>
                    <a:pt x="5976" y="828545"/>
                  </a:lnTo>
                  <a:lnTo>
                    <a:pt x="13325" y="786632"/>
                  </a:lnTo>
                  <a:lnTo>
                    <a:pt x="23476" y="745481"/>
                  </a:lnTo>
                  <a:lnTo>
                    <a:pt x="36347" y="705156"/>
                  </a:lnTo>
                  <a:lnTo>
                    <a:pt x="51858" y="665722"/>
                  </a:lnTo>
                  <a:lnTo>
                    <a:pt x="69928" y="627242"/>
                  </a:lnTo>
                  <a:lnTo>
                    <a:pt x="90478" y="589782"/>
                  </a:lnTo>
                  <a:lnTo>
                    <a:pt x="113427" y="553405"/>
                  </a:lnTo>
                  <a:lnTo>
                    <a:pt x="138694" y="518175"/>
                  </a:lnTo>
                  <a:lnTo>
                    <a:pt x="166201" y="484158"/>
                  </a:lnTo>
                  <a:lnTo>
                    <a:pt x="195865" y="451417"/>
                  </a:lnTo>
                  <a:lnTo>
                    <a:pt x="227606" y="420017"/>
                  </a:lnTo>
                  <a:lnTo>
                    <a:pt x="261346" y="390021"/>
                  </a:lnTo>
                  <a:lnTo>
                    <a:pt x="297002" y="361495"/>
                  </a:lnTo>
                  <a:lnTo>
                    <a:pt x="334495" y="334502"/>
                  </a:lnTo>
                  <a:lnTo>
                    <a:pt x="373744" y="309107"/>
                  </a:lnTo>
                  <a:lnTo>
                    <a:pt x="414670" y="285374"/>
                  </a:lnTo>
                  <a:lnTo>
                    <a:pt x="457191" y="263367"/>
                  </a:lnTo>
                  <a:lnTo>
                    <a:pt x="501228" y="243152"/>
                  </a:lnTo>
                  <a:lnTo>
                    <a:pt x="546700" y="224791"/>
                  </a:lnTo>
                  <a:lnTo>
                    <a:pt x="593526" y="208349"/>
                  </a:lnTo>
                  <a:lnTo>
                    <a:pt x="641628" y="193891"/>
                  </a:lnTo>
                  <a:lnTo>
                    <a:pt x="690923" y="181481"/>
                  </a:lnTo>
                  <a:lnTo>
                    <a:pt x="741332" y="171183"/>
                  </a:lnTo>
                  <a:lnTo>
                    <a:pt x="792774" y="163062"/>
                  </a:lnTo>
                  <a:lnTo>
                    <a:pt x="845170" y="157181"/>
                  </a:lnTo>
                  <a:lnTo>
                    <a:pt x="898439" y="153606"/>
                  </a:lnTo>
                  <a:lnTo>
                    <a:pt x="952500" y="152400"/>
                  </a:lnTo>
                  <a:lnTo>
                    <a:pt x="1006548" y="153606"/>
                  </a:lnTo>
                  <a:lnTo>
                    <a:pt x="1059806" y="157181"/>
                  </a:lnTo>
                  <a:lnTo>
                    <a:pt x="1112193" y="163062"/>
                  </a:lnTo>
                  <a:lnTo>
                    <a:pt x="1163628" y="171183"/>
                  </a:lnTo>
                  <a:lnTo>
                    <a:pt x="1214031" y="181481"/>
                  </a:lnTo>
                  <a:lnTo>
                    <a:pt x="1263322" y="193891"/>
                  </a:lnTo>
                  <a:lnTo>
                    <a:pt x="1311420" y="208349"/>
                  </a:lnTo>
                  <a:lnTo>
                    <a:pt x="1358244" y="224791"/>
                  </a:lnTo>
                  <a:lnTo>
                    <a:pt x="1403715" y="243152"/>
                  </a:lnTo>
                  <a:lnTo>
                    <a:pt x="1447751" y="263367"/>
                  </a:lnTo>
                  <a:lnTo>
                    <a:pt x="1490273" y="285374"/>
                  </a:lnTo>
                  <a:lnTo>
                    <a:pt x="1531200" y="309107"/>
                  </a:lnTo>
                  <a:lnTo>
                    <a:pt x="1570452" y="334502"/>
                  </a:lnTo>
                  <a:lnTo>
                    <a:pt x="1607948" y="361495"/>
                  </a:lnTo>
                  <a:lnTo>
                    <a:pt x="1643607" y="390021"/>
                  </a:lnTo>
                  <a:lnTo>
                    <a:pt x="1677350" y="420017"/>
                  </a:lnTo>
                  <a:lnTo>
                    <a:pt x="1709096" y="451417"/>
                  </a:lnTo>
                  <a:lnTo>
                    <a:pt x="1738764" y="484158"/>
                  </a:lnTo>
                  <a:lnTo>
                    <a:pt x="1766275" y="518175"/>
                  </a:lnTo>
                  <a:lnTo>
                    <a:pt x="1791547" y="553405"/>
                  </a:lnTo>
                  <a:lnTo>
                    <a:pt x="1814500" y="589782"/>
                  </a:lnTo>
                  <a:lnTo>
                    <a:pt x="1835054" y="627242"/>
                  </a:lnTo>
                  <a:lnTo>
                    <a:pt x="1853129" y="665722"/>
                  </a:lnTo>
                  <a:lnTo>
                    <a:pt x="1868643" y="705156"/>
                  </a:lnTo>
                  <a:lnTo>
                    <a:pt x="1881517" y="745481"/>
                  </a:lnTo>
                  <a:lnTo>
                    <a:pt x="1891670" y="786632"/>
                  </a:lnTo>
                  <a:lnTo>
                    <a:pt x="1899022" y="828545"/>
                  </a:lnTo>
                  <a:lnTo>
                    <a:pt x="1903492" y="871156"/>
                  </a:lnTo>
                  <a:lnTo>
                    <a:pt x="1905000" y="914400"/>
                  </a:lnTo>
                  <a:lnTo>
                    <a:pt x="1903492" y="957633"/>
                  </a:lnTo>
                  <a:lnTo>
                    <a:pt x="1899022" y="1000235"/>
                  </a:lnTo>
                  <a:lnTo>
                    <a:pt x="1891670" y="1042140"/>
                  </a:lnTo>
                  <a:lnTo>
                    <a:pt x="1881517" y="1083283"/>
                  </a:lnTo>
                  <a:lnTo>
                    <a:pt x="1868643" y="1123602"/>
                  </a:lnTo>
                  <a:lnTo>
                    <a:pt x="1853129" y="1163030"/>
                  </a:lnTo>
                  <a:lnTo>
                    <a:pt x="1835054" y="1201505"/>
                  </a:lnTo>
                  <a:lnTo>
                    <a:pt x="1814500" y="1238961"/>
                  </a:lnTo>
                  <a:lnTo>
                    <a:pt x="1791547" y="1275335"/>
                  </a:lnTo>
                  <a:lnTo>
                    <a:pt x="1766275" y="1310561"/>
                  </a:lnTo>
                  <a:lnTo>
                    <a:pt x="1738764" y="1344576"/>
                  </a:lnTo>
                  <a:lnTo>
                    <a:pt x="1709096" y="1377315"/>
                  </a:lnTo>
                  <a:lnTo>
                    <a:pt x="1677350" y="1408714"/>
                  </a:lnTo>
                  <a:lnTo>
                    <a:pt x="1643607" y="1438708"/>
                  </a:lnTo>
                  <a:lnTo>
                    <a:pt x="1607948" y="1467234"/>
                  </a:lnTo>
                  <a:lnTo>
                    <a:pt x="1570452" y="1494227"/>
                  </a:lnTo>
                  <a:lnTo>
                    <a:pt x="1531200" y="1519622"/>
                  </a:lnTo>
                  <a:lnTo>
                    <a:pt x="1490273" y="1543355"/>
                  </a:lnTo>
                  <a:lnTo>
                    <a:pt x="1447751" y="1565362"/>
                  </a:lnTo>
                  <a:lnTo>
                    <a:pt x="1403715" y="1585578"/>
                  </a:lnTo>
                  <a:lnTo>
                    <a:pt x="1358244" y="1603940"/>
                  </a:lnTo>
                  <a:lnTo>
                    <a:pt x="1311420" y="1620382"/>
                  </a:lnTo>
                  <a:lnTo>
                    <a:pt x="1263322" y="1634841"/>
                  </a:lnTo>
                  <a:lnTo>
                    <a:pt x="1214031" y="1647252"/>
                  </a:lnTo>
                  <a:lnTo>
                    <a:pt x="1163628" y="1657551"/>
                  </a:lnTo>
                  <a:lnTo>
                    <a:pt x="1112193" y="1665673"/>
                  </a:lnTo>
                  <a:lnTo>
                    <a:pt x="1059806" y="1671554"/>
                  </a:lnTo>
                  <a:lnTo>
                    <a:pt x="1006548" y="1675130"/>
                  </a:lnTo>
                  <a:lnTo>
                    <a:pt x="952500" y="1676336"/>
                  </a:lnTo>
                  <a:lnTo>
                    <a:pt x="898439" y="1675130"/>
                  </a:lnTo>
                  <a:lnTo>
                    <a:pt x="845170" y="1671554"/>
                  </a:lnTo>
                  <a:lnTo>
                    <a:pt x="792774" y="1665673"/>
                  </a:lnTo>
                  <a:lnTo>
                    <a:pt x="741332" y="1657551"/>
                  </a:lnTo>
                  <a:lnTo>
                    <a:pt x="690923" y="1647252"/>
                  </a:lnTo>
                  <a:lnTo>
                    <a:pt x="641628" y="1634841"/>
                  </a:lnTo>
                  <a:lnTo>
                    <a:pt x="593526" y="1620382"/>
                  </a:lnTo>
                  <a:lnTo>
                    <a:pt x="546700" y="1603940"/>
                  </a:lnTo>
                  <a:lnTo>
                    <a:pt x="501228" y="1585578"/>
                  </a:lnTo>
                  <a:lnTo>
                    <a:pt x="457191" y="1565362"/>
                  </a:lnTo>
                  <a:lnTo>
                    <a:pt x="414670" y="1543355"/>
                  </a:lnTo>
                  <a:lnTo>
                    <a:pt x="373744" y="1519622"/>
                  </a:lnTo>
                  <a:lnTo>
                    <a:pt x="334495" y="1494227"/>
                  </a:lnTo>
                  <a:lnTo>
                    <a:pt x="297002" y="1467234"/>
                  </a:lnTo>
                  <a:lnTo>
                    <a:pt x="261346" y="1438708"/>
                  </a:lnTo>
                  <a:lnTo>
                    <a:pt x="227606" y="1408714"/>
                  </a:lnTo>
                  <a:lnTo>
                    <a:pt x="195865" y="1377315"/>
                  </a:lnTo>
                  <a:lnTo>
                    <a:pt x="166201" y="1344576"/>
                  </a:lnTo>
                  <a:lnTo>
                    <a:pt x="138694" y="1310561"/>
                  </a:lnTo>
                  <a:lnTo>
                    <a:pt x="113427" y="1275335"/>
                  </a:lnTo>
                  <a:lnTo>
                    <a:pt x="90478" y="1238961"/>
                  </a:lnTo>
                  <a:lnTo>
                    <a:pt x="69928" y="1201505"/>
                  </a:lnTo>
                  <a:lnTo>
                    <a:pt x="51858" y="1163030"/>
                  </a:lnTo>
                  <a:lnTo>
                    <a:pt x="36347" y="1123602"/>
                  </a:lnTo>
                  <a:lnTo>
                    <a:pt x="23476" y="1083283"/>
                  </a:lnTo>
                  <a:lnTo>
                    <a:pt x="13325" y="1042140"/>
                  </a:lnTo>
                  <a:lnTo>
                    <a:pt x="5976" y="1000235"/>
                  </a:lnTo>
                  <a:lnTo>
                    <a:pt x="1507" y="957633"/>
                  </a:lnTo>
                  <a:lnTo>
                    <a:pt x="0" y="914400"/>
                  </a:lnTo>
                  <a:close/>
                </a:path>
              </a:pathLst>
            </a:custGeom>
            <a:ln w="25400">
              <a:solidFill>
                <a:srgbClr val="000000"/>
              </a:solidFill>
            </a:ln>
          </p:spPr>
          <p:txBody>
            <a:bodyPr wrap="square" lIns="0" tIns="0" rIns="0" bIns="0" rtlCol="0"/>
            <a:lstStyle/>
            <a:p>
              <a:endParaRPr/>
            </a:p>
          </p:txBody>
        </p:sp>
      </p:grpSp>
      <p:sp>
        <p:nvSpPr>
          <p:cNvPr id="6" name="object 6"/>
          <p:cNvSpPr txBox="1"/>
          <p:nvPr/>
        </p:nvSpPr>
        <p:spPr>
          <a:xfrm>
            <a:off x="3370579" y="4233798"/>
            <a:ext cx="292735" cy="575310"/>
          </a:xfrm>
          <a:prstGeom prst="rect">
            <a:avLst/>
          </a:prstGeom>
        </p:spPr>
        <p:txBody>
          <a:bodyPr vert="horz" wrap="square" lIns="0" tIns="13335" rIns="0" bIns="0" rtlCol="0">
            <a:spAutoFit/>
          </a:bodyPr>
          <a:lstStyle/>
          <a:p>
            <a:pPr>
              <a:lnSpc>
                <a:spcPct val="100000"/>
              </a:lnSpc>
              <a:spcBef>
                <a:spcPts val="105"/>
              </a:spcBef>
            </a:pPr>
            <a:r>
              <a:rPr sz="3600" i="1" dirty="0">
                <a:solidFill>
                  <a:srgbClr val="44536A"/>
                </a:solidFill>
                <a:latin typeface="Times New Roman"/>
                <a:cs typeface="Times New Roman"/>
              </a:rPr>
              <a:t>A</a:t>
            </a:r>
            <a:endParaRPr sz="3600">
              <a:latin typeface="Times New Roman"/>
              <a:cs typeface="Times New Roman"/>
            </a:endParaRPr>
          </a:p>
        </p:txBody>
      </p:sp>
      <p:sp>
        <p:nvSpPr>
          <p:cNvPr id="7" name="object 7"/>
          <p:cNvSpPr txBox="1"/>
          <p:nvPr/>
        </p:nvSpPr>
        <p:spPr>
          <a:xfrm>
            <a:off x="7946390" y="4157345"/>
            <a:ext cx="292735" cy="575310"/>
          </a:xfrm>
          <a:prstGeom prst="rect">
            <a:avLst/>
          </a:prstGeom>
        </p:spPr>
        <p:txBody>
          <a:bodyPr vert="horz" wrap="square" lIns="0" tIns="13335" rIns="0" bIns="0" rtlCol="0">
            <a:spAutoFit/>
          </a:bodyPr>
          <a:lstStyle/>
          <a:p>
            <a:pPr>
              <a:lnSpc>
                <a:spcPct val="100000"/>
              </a:lnSpc>
              <a:spcBef>
                <a:spcPts val="105"/>
              </a:spcBef>
            </a:pPr>
            <a:r>
              <a:rPr sz="3600" i="1" dirty="0">
                <a:solidFill>
                  <a:srgbClr val="44536A"/>
                </a:solidFill>
                <a:latin typeface="Times New Roman"/>
                <a:cs typeface="Times New Roman"/>
              </a:rPr>
              <a:t>B</a:t>
            </a:r>
            <a:endParaRPr sz="3600">
              <a:latin typeface="Times New Roman"/>
              <a:cs typeface="Times New Roman"/>
            </a:endParaRPr>
          </a:p>
        </p:txBody>
      </p:sp>
      <p:sp>
        <p:nvSpPr>
          <p:cNvPr id="8" name="object 8"/>
          <p:cNvSpPr txBox="1"/>
          <p:nvPr/>
        </p:nvSpPr>
        <p:spPr>
          <a:xfrm>
            <a:off x="2442845" y="1511617"/>
            <a:ext cx="7616190" cy="1727200"/>
          </a:xfrm>
          <a:prstGeom prst="rect">
            <a:avLst/>
          </a:prstGeom>
        </p:spPr>
        <p:txBody>
          <a:bodyPr vert="horz" wrap="square" lIns="0" tIns="9525" rIns="0" bIns="0" rtlCol="0">
            <a:spAutoFit/>
          </a:bodyPr>
          <a:lstStyle/>
          <a:p>
            <a:pPr marL="469900" marR="5080" indent="-457834" algn="just">
              <a:lnSpc>
                <a:spcPct val="101600"/>
              </a:lnSpc>
              <a:spcBef>
                <a:spcPts val="75"/>
              </a:spcBef>
            </a:pPr>
            <a:r>
              <a:rPr sz="2750" spc="25" dirty="0">
                <a:latin typeface="Times New Roman"/>
                <a:cs typeface="Times New Roman"/>
              </a:rPr>
              <a:t>1.  </a:t>
            </a:r>
            <a:r>
              <a:rPr sz="2750" spc="35" dirty="0">
                <a:latin typeface="Times New Roman"/>
                <a:cs typeface="Times New Roman"/>
              </a:rPr>
              <a:t>They </a:t>
            </a:r>
            <a:r>
              <a:rPr sz="2750" spc="760" dirty="0">
                <a:latin typeface="Times New Roman"/>
                <a:cs typeface="Times New Roman"/>
              </a:rPr>
              <a:t> </a:t>
            </a:r>
            <a:r>
              <a:rPr sz="2750" spc="40" dirty="0">
                <a:latin typeface="Times New Roman"/>
                <a:cs typeface="Times New Roman"/>
              </a:rPr>
              <a:t>have   </a:t>
            </a:r>
            <a:r>
              <a:rPr sz="2750" spc="45" dirty="0">
                <a:latin typeface="Times New Roman"/>
                <a:cs typeface="Times New Roman"/>
              </a:rPr>
              <a:t> </a:t>
            </a:r>
            <a:r>
              <a:rPr sz="2750" spc="30" dirty="0">
                <a:latin typeface="Times New Roman"/>
                <a:cs typeface="Times New Roman"/>
              </a:rPr>
              <a:t>no   </a:t>
            </a:r>
            <a:r>
              <a:rPr sz="2750" spc="35" dirty="0">
                <a:latin typeface="Times New Roman"/>
                <a:cs typeface="Times New Roman"/>
              </a:rPr>
              <a:t> </a:t>
            </a:r>
            <a:r>
              <a:rPr sz="2750" spc="15" dirty="0">
                <a:latin typeface="Times New Roman"/>
                <a:cs typeface="Times New Roman"/>
              </a:rPr>
              <a:t>outcomes   </a:t>
            </a:r>
            <a:r>
              <a:rPr sz="2750" spc="20" dirty="0">
                <a:latin typeface="Times New Roman"/>
                <a:cs typeface="Times New Roman"/>
              </a:rPr>
              <a:t> </a:t>
            </a:r>
            <a:r>
              <a:rPr sz="2750" spc="-40" dirty="0">
                <a:latin typeface="Times New Roman"/>
                <a:cs typeface="Times New Roman"/>
              </a:rPr>
              <a:t>in</a:t>
            </a:r>
            <a:r>
              <a:rPr sz="2750" spc="930" dirty="0">
                <a:latin typeface="Times New Roman"/>
                <a:cs typeface="Times New Roman"/>
              </a:rPr>
              <a:t> </a:t>
            </a:r>
            <a:r>
              <a:rPr sz="2750" spc="935" dirty="0">
                <a:latin typeface="Times New Roman"/>
                <a:cs typeface="Times New Roman"/>
              </a:rPr>
              <a:t> </a:t>
            </a:r>
            <a:r>
              <a:rPr sz="2750" spc="25" dirty="0">
                <a:latin typeface="Times New Roman"/>
                <a:cs typeface="Times New Roman"/>
              </a:rPr>
              <a:t>common. </a:t>
            </a:r>
            <a:r>
              <a:rPr sz="2750" spc="30" dirty="0">
                <a:latin typeface="Times New Roman"/>
                <a:cs typeface="Times New Roman"/>
              </a:rPr>
              <a:t> </a:t>
            </a:r>
            <a:r>
              <a:rPr sz="2750" spc="35" dirty="0">
                <a:latin typeface="Times New Roman"/>
                <a:cs typeface="Times New Roman"/>
              </a:rPr>
              <a:t>They </a:t>
            </a:r>
            <a:r>
              <a:rPr sz="2750" spc="10" dirty="0">
                <a:latin typeface="Times New Roman"/>
                <a:cs typeface="Times New Roman"/>
              </a:rPr>
              <a:t>can’t occur </a:t>
            </a:r>
            <a:r>
              <a:rPr sz="2750" spc="-10" dirty="0">
                <a:latin typeface="Times New Roman"/>
                <a:cs typeface="Times New Roman"/>
              </a:rPr>
              <a:t>at</a:t>
            </a:r>
            <a:r>
              <a:rPr sz="2750" spc="665" dirty="0">
                <a:latin typeface="Times New Roman"/>
                <a:cs typeface="Times New Roman"/>
              </a:rPr>
              <a:t> </a:t>
            </a:r>
            <a:r>
              <a:rPr sz="2750" spc="10" dirty="0">
                <a:latin typeface="Times New Roman"/>
                <a:cs typeface="Times New Roman"/>
              </a:rPr>
              <a:t>the </a:t>
            </a:r>
            <a:r>
              <a:rPr sz="2750" spc="15" dirty="0">
                <a:latin typeface="Times New Roman"/>
                <a:cs typeface="Times New Roman"/>
              </a:rPr>
              <a:t>same </a:t>
            </a:r>
            <a:r>
              <a:rPr sz="2750" spc="10" dirty="0">
                <a:latin typeface="Times New Roman"/>
                <a:cs typeface="Times New Roman"/>
              </a:rPr>
              <a:t>time. </a:t>
            </a:r>
            <a:r>
              <a:rPr sz="2750" spc="30" dirty="0">
                <a:latin typeface="Times New Roman"/>
                <a:cs typeface="Times New Roman"/>
              </a:rPr>
              <a:t>The </a:t>
            </a:r>
            <a:r>
              <a:rPr sz="2750" spc="20" dirty="0">
                <a:latin typeface="Times New Roman"/>
                <a:cs typeface="Times New Roman"/>
              </a:rPr>
              <a:t>outcome </a:t>
            </a:r>
            <a:r>
              <a:rPr sz="2750" spc="25" dirty="0">
                <a:latin typeface="Times New Roman"/>
                <a:cs typeface="Times New Roman"/>
              </a:rPr>
              <a:t> </a:t>
            </a:r>
            <a:r>
              <a:rPr sz="2750" spc="-10" dirty="0">
                <a:latin typeface="Times New Roman"/>
                <a:cs typeface="Times New Roman"/>
              </a:rPr>
              <a:t>of </a:t>
            </a:r>
            <a:r>
              <a:rPr sz="2750" spc="10" dirty="0">
                <a:latin typeface="Times New Roman"/>
                <a:cs typeface="Times New Roman"/>
              </a:rPr>
              <a:t>the </a:t>
            </a:r>
            <a:r>
              <a:rPr sz="2750" spc="5" dirty="0">
                <a:latin typeface="Times New Roman"/>
                <a:cs typeface="Times New Roman"/>
              </a:rPr>
              <a:t>random </a:t>
            </a:r>
            <a:r>
              <a:rPr sz="2750" spc="20" dirty="0">
                <a:latin typeface="Times New Roman"/>
                <a:cs typeface="Times New Roman"/>
              </a:rPr>
              <a:t>experiment </a:t>
            </a:r>
            <a:r>
              <a:rPr sz="2750" spc="-15" dirty="0">
                <a:latin typeface="Times New Roman"/>
                <a:cs typeface="Times New Roman"/>
              </a:rPr>
              <a:t>can</a:t>
            </a:r>
            <a:r>
              <a:rPr sz="2750" spc="655" dirty="0">
                <a:latin typeface="Times New Roman"/>
                <a:cs typeface="Times New Roman"/>
              </a:rPr>
              <a:t> </a:t>
            </a:r>
            <a:r>
              <a:rPr sz="2750" spc="35" dirty="0">
                <a:latin typeface="Times New Roman"/>
                <a:cs typeface="Times New Roman"/>
              </a:rPr>
              <a:t>not </a:t>
            </a:r>
            <a:r>
              <a:rPr sz="2750" spc="15" dirty="0">
                <a:latin typeface="Times New Roman"/>
                <a:cs typeface="Times New Roman"/>
              </a:rPr>
              <a:t>belong </a:t>
            </a:r>
            <a:r>
              <a:rPr sz="2750" spc="35" dirty="0">
                <a:latin typeface="Times New Roman"/>
                <a:cs typeface="Times New Roman"/>
              </a:rPr>
              <a:t>to </a:t>
            </a:r>
            <a:r>
              <a:rPr sz="2750" dirty="0">
                <a:latin typeface="Times New Roman"/>
                <a:cs typeface="Times New Roman"/>
              </a:rPr>
              <a:t>both </a:t>
            </a:r>
            <a:r>
              <a:rPr sz="2750" spc="5" dirty="0">
                <a:latin typeface="Times New Roman"/>
                <a:cs typeface="Times New Roman"/>
              </a:rPr>
              <a:t> </a:t>
            </a:r>
            <a:r>
              <a:rPr sz="2750" i="1" spc="15" dirty="0">
                <a:latin typeface="Times New Roman"/>
                <a:cs typeface="Times New Roman"/>
              </a:rPr>
              <a:t>A</a:t>
            </a:r>
            <a:r>
              <a:rPr sz="2750" i="1" spc="-65" dirty="0">
                <a:latin typeface="Times New Roman"/>
                <a:cs typeface="Times New Roman"/>
              </a:rPr>
              <a:t> </a:t>
            </a:r>
            <a:r>
              <a:rPr sz="2750" spc="10" dirty="0">
                <a:latin typeface="Times New Roman"/>
                <a:cs typeface="Times New Roman"/>
              </a:rPr>
              <a:t>and</a:t>
            </a:r>
            <a:r>
              <a:rPr sz="2750" spc="100" dirty="0">
                <a:latin typeface="Times New Roman"/>
                <a:cs typeface="Times New Roman"/>
              </a:rPr>
              <a:t> </a:t>
            </a:r>
            <a:r>
              <a:rPr sz="2750" i="1" spc="25" dirty="0">
                <a:latin typeface="Times New Roman"/>
                <a:cs typeface="Times New Roman"/>
              </a:rPr>
              <a:t>B.</a:t>
            </a:r>
            <a:endParaRPr sz="2750">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20320">
              <a:lnSpc>
                <a:spcPct val="100000"/>
              </a:lnSpc>
              <a:spcBef>
                <a:spcPts val="105"/>
              </a:spcBef>
            </a:pPr>
            <a:r>
              <a:rPr spc="20" dirty="0"/>
              <a:t>Rules</a:t>
            </a:r>
            <a:r>
              <a:rPr spc="-195" dirty="0"/>
              <a:t> </a:t>
            </a:r>
            <a:r>
              <a:rPr spc="10" dirty="0"/>
              <a:t>of</a:t>
            </a:r>
            <a:r>
              <a:rPr spc="-45" dirty="0"/>
              <a:t> </a:t>
            </a:r>
            <a:r>
              <a:rPr spc="-5" dirty="0"/>
              <a:t>Probability</a:t>
            </a:r>
          </a:p>
        </p:txBody>
      </p:sp>
      <p:sp>
        <p:nvSpPr>
          <p:cNvPr id="3" name="object 3"/>
          <p:cNvSpPr txBox="1"/>
          <p:nvPr/>
        </p:nvSpPr>
        <p:spPr>
          <a:xfrm>
            <a:off x="3844925" y="2983801"/>
            <a:ext cx="4495165" cy="1186180"/>
          </a:xfrm>
          <a:prstGeom prst="rect">
            <a:avLst/>
          </a:prstGeom>
        </p:spPr>
        <p:txBody>
          <a:bodyPr vert="horz" wrap="square" lIns="0" tIns="75565" rIns="0" bIns="0" rtlCol="0">
            <a:spAutoFit/>
          </a:bodyPr>
          <a:lstStyle/>
          <a:p>
            <a:pPr marL="12700" marR="5080" indent="895985">
              <a:lnSpc>
                <a:spcPts val="4360"/>
              </a:lnSpc>
              <a:spcBef>
                <a:spcPts val="595"/>
              </a:spcBef>
            </a:pPr>
            <a:r>
              <a:rPr sz="3950" spc="5" dirty="0">
                <a:latin typeface="Calibri Light"/>
                <a:cs typeface="Calibri Light"/>
              </a:rPr>
              <a:t>Additive</a:t>
            </a:r>
            <a:r>
              <a:rPr sz="3950" spc="65" dirty="0">
                <a:latin typeface="Calibri Light"/>
                <a:cs typeface="Calibri Light"/>
              </a:rPr>
              <a:t> </a:t>
            </a:r>
            <a:r>
              <a:rPr sz="3950" spc="15" dirty="0">
                <a:latin typeface="Calibri Light"/>
                <a:cs typeface="Calibri Light"/>
              </a:rPr>
              <a:t>Rule </a:t>
            </a:r>
            <a:r>
              <a:rPr sz="3950" spc="20" dirty="0">
                <a:latin typeface="Calibri Light"/>
                <a:cs typeface="Calibri Light"/>
              </a:rPr>
              <a:t> </a:t>
            </a:r>
            <a:r>
              <a:rPr sz="3950" spc="15" dirty="0">
                <a:latin typeface="Calibri Light"/>
                <a:cs typeface="Calibri Light"/>
              </a:rPr>
              <a:t>Rule</a:t>
            </a:r>
            <a:r>
              <a:rPr sz="3950" spc="-30" dirty="0">
                <a:latin typeface="Calibri Light"/>
                <a:cs typeface="Calibri Light"/>
              </a:rPr>
              <a:t> </a:t>
            </a:r>
            <a:r>
              <a:rPr sz="3950" spc="-5" dirty="0">
                <a:latin typeface="Calibri Light"/>
                <a:cs typeface="Calibri Light"/>
              </a:rPr>
              <a:t>for</a:t>
            </a:r>
            <a:r>
              <a:rPr sz="3950" spc="-35" dirty="0">
                <a:latin typeface="Calibri Light"/>
                <a:cs typeface="Calibri Light"/>
              </a:rPr>
              <a:t> </a:t>
            </a:r>
            <a:r>
              <a:rPr sz="3950" dirty="0">
                <a:latin typeface="Calibri Light"/>
                <a:cs typeface="Calibri Light"/>
              </a:rPr>
              <a:t>complements</a:t>
            </a:r>
            <a:endParaRPr sz="3950">
              <a:latin typeface="Calibri Light"/>
              <a:cs typeface="Calibri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92175" y="381635"/>
            <a:ext cx="10383520" cy="3274060"/>
          </a:xfrm>
          <a:prstGeom prst="rect">
            <a:avLst/>
          </a:prstGeom>
        </p:spPr>
        <p:txBody>
          <a:bodyPr vert="horz" wrap="square" lIns="0" tIns="16510" rIns="0" bIns="0" rtlCol="0">
            <a:spAutoFit/>
          </a:bodyPr>
          <a:lstStyle/>
          <a:p>
            <a:pPr marL="38100">
              <a:lnSpc>
                <a:spcPts val="4510"/>
              </a:lnSpc>
              <a:spcBef>
                <a:spcPts val="130"/>
              </a:spcBef>
            </a:pPr>
            <a:r>
              <a:rPr sz="3950" spc="5" dirty="0">
                <a:solidFill>
                  <a:srgbClr val="FF0000"/>
                </a:solidFill>
                <a:latin typeface="Calibri Light"/>
                <a:cs typeface="Calibri Light"/>
              </a:rPr>
              <a:t>Probability</a:t>
            </a:r>
            <a:r>
              <a:rPr sz="3950" spc="35" dirty="0">
                <a:solidFill>
                  <a:srgbClr val="FF0000"/>
                </a:solidFill>
                <a:latin typeface="Calibri Light"/>
                <a:cs typeface="Calibri Light"/>
              </a:rPr>
              <a:t> </a:t>
            </a:r>
            <a:r>
              <a:rPr sz="3950" spc="20" dirty="0">
                <a:solidFill>
                  <a:srgbClr val="FF0000"/>
                </a:solidFill>
                <a:latin typeface="Calibri Light"/>
                <a:cs typeface="Calibri Light"/>
              </a:rPr>
              <a:t>of</a:t>
            </a:r>
            <a:r>
              <a:rPr sz="3950" spc="5" dirty="0">
                <a:solidFill>
                  <a:srgbClr val="FF0000"/>
                </a:solidFill>
                <a:latin typeface="Calibri Light"/>
                <a:cs typeface="Calibri Light"/>
              </a:rPr>
              <a:t> </a:t>
            </a:r>
            <a:r>
              <a:rPr sz="3950" spc="10" dirty="0">
                <a:solidFill>
                  <a:srgbClr val="FF0000"/>
                </a:solidFill>
                <a:latin typeface="Calibri Light"/>
                <a:cs typeface="Calibri Light"/>
              </a:rPr>
              <a:t>an</a:t>
            </a:r>
            <a:r>
              <a:rPr sz="3950" spc="-40" dirty="0">
                <a:solidFill>
                  <a:srgbClr val="FF0000"/>
                </a:solidFill>
                <a:latin typeface="Calibri Light"/>
                <a:cs typeface="Calibri Light"/>
              </a:rPr>
              <a:t> </a:t>
            </a:r>
            <a:r>
              <a:rPr sz="3950" spc="-35" dirty="0">
                <a:solidFill>
                  <a:srgbClr val="FF0000"/>
                </a:solidFill>
                <a:latin typeface="Calibri Light"/>
                <a:cs typeface="Calibri Light"/>
              </a:rPr>
              <a:t>Event</a:t>
            </a:r>
            <a:r>
              <a:rPr sz="3950" spc="120" dirty="0">
                <a:solidFill>
                  <a:srgbClr val="FF0000"/>
                </a:solidFill>
                <a:latin typeface="Calibri Light"/>
                <a:cs typeface="Calibri Light"/>
              </a:rPr>
              <a:t> </a:t>
            </a:r>
            <a:r>
              <a:rPr sz="3950" i="1" spc="10" dirty="0">
                <a:solidFill>
                  <a:srgbClr val="FF0000"/>
                </a:solidFill>
                <a:latin typeface="Calibri Light"/>
                <a:cs typeface="Calibri Light"/>
              </a:rPr>
              <a:t>E. </a:t>
            </a:r>
            <a:endParaRPr sz="3950">
              <a:latin typeface="Calibri Light"/>
              <a:cs typeface="Calibri Light"/>
            </a:endParaRPr>
          </a:p>
          <a:p>
            <a:pPr marL="2154555">
              <a:lnSpc>
                <a:spcPts val="4510"/>
              </a:lnSpc>
            </a:pPr>
            <a:r>
              <a:rPr sz="3950" i="1" spc="15" dirty="0">
                <a:latin typeface="Calibri Light"/>
                <a:cs typeface="Calibri Light"/>
              </a:rPr>
              <a:t>(revisiting</a:t>
            </a:r>
            <a:r>
              <a:rPr sz="3950" i="1" spc="-80" dirty="0">
                <a:latin typeface="Calibri Light"/>
                <a:cs typeface="Calibri Light"/>
              </a:rPr>
              <a:t> </a:t>
            </a:r>
            <a:r>
              <a:rPr sz="3950" i="1" spc="15" dirty="0">
                <a:latin typeface="Calibri Light"/>
                <a:cs typeface="Calibri Light"/>
              </a:rPr>
              <a:t>…</a:t>
            </a:r>
            <a:r>
              <a:rPr sz="3950" i="1" spc="70" dirty="0">
                <a:latin typeface="Calibri Light"/>
                <a:cs typeface="Calibri Light"/>
              </a:rPr>
              <a:t> </a:t>
            </a:r>
            <a:r>
              <a:rPr sz="3950" i="1" spc="20" dirty="0">
                <a:latin typeface="Calibri Light"/>
                <a:cs typeface="Calibri Light"/>
              </a:rPr>
              <a:t>discussed</a:t>
            </a:r>
            <a:r>
              <a:rPr sz="3950" i="1" spc="-60" dirty="0">
                <a:latin typeface="Calibri Light"/>
                <a:cs typeface="Calibri Light"/>
              </a:rPr>
              <a:t> </a:t>
            </a:r>
            <a:r>
              <a:rPr sz="3950" i="1" spc="15" dirty="0">
                <a:latin typeface="Calibri Light"/>
                <a:cs typeface="Calibri Light"/>
              </a:rPr>
              <a:t>in</a:t>
            </a:r>
            <a:r>
              <a:rPr sz="3950" i="1" spc="5" dirty="0">
                <a:latin typeface="Calibri Light"/>
                <a:cs typeface="Calibri Light"/>
              </a:rPr>
              <a:t> </a:t>
            </a:r>
            <a:r>
              <a:rPr sz="3950" i="1" spc="15" dirty="0">
                <a:latin typeface="Calibri Light"/>
                <a:cs typeface="Calibri Light"/>
              </a:rPr>
              <a:t>earlier</a:t>
            </a:r>
            <a:r>
              <a:rPr sz="3950" i="1" spc="-60" dirty="0">
                <a:latin typeface="Calibri Light"/>
                <a:cs typeface="Calibri Light"/>
              </a:rPr>
              <a:t> </a:t>
            </a:r>
            <a:r>
              <a:rPr sz="3950" i="1" spc="25" dirty="0">
                <a:latin typeface="Calibri Light"/>
                <a:cs typeface="Calibri Light"/>
              </a:rPr>
              <a:t>slides)</a:t>
            </a:r>
            <a:endParaRPr sz="3950">
              <a:latin typeface="Calibri Light"/>
              <a:cs typeface="Calibri Light"/>
            </a:endParaRPr>
          </a:p>
          <a:p>
            <a:pPr marL="38100">
              <a:lnSpc>
                <a:spcPts val="3190"/>
              </a:lnSpc>
              <a:spcBef>
                <a:spcPts val="2105"/>
              </a:spcBef>
            </a:pPr>
            <a:r>
              <a:rPr sz="2750" spc="-5" dirty="0">
                <a:latin typeface="Calibri"/>
                <a:cs typeface="Calibri"/>
              </a:rPr>
              <a:t>Suppose</a:t>
            </a:r>
            <a:r>
              <a:rPr sz="2750" spc="170" dirty="0">
                <a:latin typeface="Calibri"/>
                <a:cs typeface="Calibri"/>
              </a:rPr>
              <a:t> </a:t>
            </a:r>
            <a:r>
              <a:rPr sz="2750" spc="-5" dirty="0">
                <a:latin typeface="Calibri"/>
                <a:cs typeface="Calibri"/>
              </a:rPr>
              <a:t>that</a:t>
            </a:r>
            <a:r>
              <a:rPr sz="2750" spc="105" dirty="0">
                <a:latin typeface="Calibri"/>
                <a:cs typeface="Calibri"/>
              </a:rPr>
              <a:t> </a:t>
            </a:r>
            <a:r>
              <a:rPr sz="2750" spc="-10" dirty="0">
                <a:latin typeface="Calibri"/>
                <a:cs typeface="Calibri"/>
              </a:rPr>
              <a:t>the</a:t>
            </a:r>
            <a:r>
              <a:rPr sz="2750" spc="100" dirty="0">
                <a:latin typeface="Calibri"/>
                <a:cs typeface="Calibri"/>
              </a:rPr>
              <a:t> </a:t>
            </a:r>
            <a:r>
              <a:rPr sz="2750" dirty="0">
                <a:latin typeface="Calibri"/>
                <a:cs typeface="Calibri"/>
              </a:rPr>
              <a:t>sample</a:t>
            </a:r>
            <a:r>
              <a:rPr sz="2750" spc="175" dirty="0">
                <a:latin typeface="Calibri"/>
                <a:cs typeface="Calibri"/>
              </a:rPr>
              <a:t> </a:t>
            </a:r>
            <a:r>
              <a:rPr sz="2750" spc="5" dirty="0">
                <a:latin typeface="Calibri"/>
                <a:cs typeface="Calibri"/>
              </a:rPr>
              <a:t>space</a:t>
            </a:r>
            <a:r>
              <a:rPr sz="2750" spc="75" dirty="0">
                <a:latin typeface="Calibri"/>
                <a:cs typeface="Calibri"/>
              </a:rPr>
              <a:t> </a:t>
            </a:r>
            <a:r>
              <a:rPr sz="2750" i="1" spc="10" dirty="0">
                <a:latin typeface="Calibri"/>
                <a:cs typeface="Calibri"/>
              </a:rPr>
              <a:t>S</a:t>
            </a:r>
            <a:r>
              <a:rPr sz="2750" i="1" spc="-5" dirty="0">
                <a:latin typeface="Calibri"/>
                <a:cs typeface="Calibri"/>
              </a:rPr>
              <a:t> </a:t>
            </a:r>
            <a:r>
              <a:rPr sz="2750" i="1" spc="10" dirty="0">
                <a:latin typeface="Calibri"/>
                <a:cs typeface="Calibri"/>
              </a:rPr>
              <a:t>=</a:t>
            </a:r>
            <a:r>
              <a:rPr sz="2750" i="1" spc="30" dirty="0">
                <a:latin typeface="Calibri"/>
                <a:cs typeface="Calibri"/>
              </a:rPr>
              <a:t> </a:t>
            </a:r>
            <a:r>
              <a:rPr sz="2750" spc="20" dirty="0">
                <a:latin typeface="Calibri"/>
                <a:cs typeface="Calibri"/>
              </a:rPr>
              <a:t>{</a:t>
            </a:r>
            <a:r>
              <a:rPr sz="2750" i="1" spc="20" dirty="0">
                <a:latin typeface="Calibri"/>
                <a:cs typeface="Calibri"/>
              </a:rPr>
              <a:t>o</a:t>
            </a:r>
            <a:r>
              <a:rPr sz="2775" spc="30" baseline="-18018" dirty="0">
                <a:latin typeface="Calibri"/>
                <a:cs typeface="Calibri"/>
              </a:rPr>
              <a:t>1</a:t>
            </a:r>
            <a:r>
              <a:rPr sz="2750" spc="20" dirty="0">
                <a:latin typeface="Calibri"/>
                <a:cs typeface="Calibri"/>
              </a:rPr>
              <a:t>,</a:t>
            </a:r>
            <a:r>
              <a:rPr sz="2750" spc="35" dirty="0">
                <a:latin typeface="Calibri"/>
                <a:cs typeface="Calibri"/>
              </a:rPr>
              <a:t> </a:t>
            </a:r>
            <a:r>
              <a:rPr sz="2750" i="1" spc="15" dirty="0">
                <a:latin typeface="Calibri"/>
                <a:cs typeface="Calibri"/>
              </a:rPr>
              <a:t>o</a:t>
            </a:r>
            <a:r>
              <a:rPr sz="2775" spc="22" baseline="-18018" dirty="0">
                <a:latin typeface="Calibri"/>
                <a:cs typeface="Calibri"/>
              </a:rPr>
              <a:t>2</a:t>
            </a:r>
            <a:r>
              <a:rPr sz="2750" spc="15" dirty="0">
                <a:latin typeface="Calibri"/>
                <a:cs typeface="Calibri"/>
              </a:rPr>
              <a:t>,</a:t>
            </a:r>
            <a:r>
              <a:rPr sz="2750" spc="-35" dirty="0">
                <a:latin typeface="Calibri"/>
                <a:cs typeface="Calibri"/>
              </a:rPr>
              <a:t> </a:t>
            </a:r>
            <a:r>
              <a:rPr sz="2750" i="1" spc="15" dirty="0">
                <a:latin typeface="Calibri"/>
                <a:cs typeface="Calibri"/>
              </a:rPr>
              <a:t>o</a:t>
            </a:r>
            <a:r>
              <a:rPr sz="2775" spc="22" baseline="-18018" dirty="0">
                <a:latin typeface="Calibri"/>
                <a:cs typeface="Calibri"/>
              </a:rPr>
              <a:t>3</a:t>
            </a:r>
            <a:r>
              <a:rPr sz="2750" spc="15" dirty="0">
                <a:latin typeface="Calibri"/>
                <a:cs typeface="Calibri"/>
              </a:rPr>
              <a:t>,</a:t>
            </a:r>
            <a:r>
              <a:rPr sz="2750" spc="35" dirty="0">
                <a:latin typeface="Calibri"/>
                <a:cs typeface="Calibri"/>
              </a:rPr>
              <a:t> </a:t>
            </a:r>
            <a:r>
              <a:rPr sz="2750" spc="15" dirty="0">
                <a:latin typeface="Calibri"/>
                <a:cs typeface="Calibri"/>
              </a:rPr>
              <a:t>… </a:t>
            </a:r>
            <a:r>
              <a:rPr sz="2750" i="1" spc="5" dirty="0">
                <a:latin typeface="Calibri"/>
                <a:cs typeface="Calibri"/>
              </a:rPr>
              <a:t>o</a:t>
            </a:r>
            <a:r>
              <a:rPr sz="2775" i="1" spc="7" baseline="-18018" dirty="0">
                <a:latin typeface="Calibri"/>
                <a:cs typeface="Calibri"/>
              </a:rPr>
              <a:t>N</a:t>
            </a:r>
            <a:r>
              <a:rPr sz="2750" spc="5" dirty="0">
                <a:latin typeface="Calibri"/>
                <a:cs typeface="Calibri"/>
              </a:rPr>
              <a:t>}</a:t>
            </a:r>
            <a:r>
              <a:rPr sz="2750" spc="80" dirty="0">
                <a:latin typeface="Calibri"/>
                <a:cs typeface="Calibri"/>
              </a:rPr>
              <a:t> </a:t>
            </a:r>
            <a:r>
              <a:rPr sz="2750" spc="5" dirty="0">
                <a:latin typeface="Calibri"/>
                <a:cs typeface="Calibri"/>
              </a:rPr>
              <a:t>has</a:t>
            </a:r>
            <a:r>
              <a:rPr sz="2750" spc="20" dirty="0">
                <a:latin typeface="Calibri"/>
                <a:cs typeface="Calibri"/>
              </a:rPr>
              <a:t> </a:t>
            </a:r>
            <a:r>
              <a:rPr sz="2750" spc="10" dirty="0">
                <a:latin typeface="Calibri"/>
                <a:cs typeface="Calibri"/>
              </a:rPr>
              <a:t>a</a:t>
            </a:r>
            <a:r>
              <a:rPr sz="2750" spc="70" dirty="0">
                <a:latin typeface="Calibri"/>
                <a:cs typeface="Calibri"/>
              </a:rPr>
              <a:t> </a:t>
            </a:r>
            <a:r>
              <a:rPr sz="2750" spc="-20" dirty="0">
                <a:latin typeface="Calibri"/>
                <a:cs typeface="Calibri"/>
              </a:rPr>
              <a:t>finite</a:t>
            </a:r>
            <a:r>
              <a:rPr sz="2750" spc="170" dirty="0">
                <a:latin typeface="Calibri"/>
                <a:cs typeface="Calibri"/>
              </a:rPr>
              <a:t> </a:t>
            </a:r>
            <a:r>
              <a:rPr sz="2750" spc="-35" dirty="0">
                <a:latin typeface="Calibri"/>
                <a:cs typeface="Calibri"/>
              </a:rPr>
              <a:t>number,</a:t>
            </a:r>
            <a:endParaRPr sz="2750">
              <a:latin typeface="Calibri"/>
              <a:cs typeface="Calibri"/>
            </a:endParaRPr>
          </a:p>
          <a:p>
            <a:pPr marL="266700">
              <a:lnSpc>
                <a:spcPts val="3190"/>
              </a:lnSpc>
            </a:pPr>
            <a:r>
              <a:rPr sz="2750" i="1" spc="15" dirty="0">
                <a:latin typeface="Calibri"/>
                <a:cs typeface="Calibri"/>
              </a:rPr>
              <a:t>N</a:t>
            </a:r>
            <a:r>
              <a:rPr sz="2750" spc="15" dirty="0">
                <a:latin typeface="Calibri"/>
                <a:cs typeface="Calibri"/>
              </a:rPr>
              <a:t>,</a:t>
            </a:r>
            <a:r>
              <a:rPr sz="2750" spc="10" dirty="0">
                <a:latin typeface="Calibri"/>
                <a:cs typeface="Calibri"/>
              </a:rPr>
              <a:t> </a:t>
            </a:r>
            <a:r>
              <a:rPr sz="2750" spc="25" dirty="0">
                <a:latin typeface="Calibri"/>
                <a:cs typeface="Calibri"/>
              </a:rPr>
              <a:t>of</a:t>
            </a:r>
            <a:r>
              <a:rPr sz="2750" spc="-60" dirty="0">
                <a:latin typeface="Calibri"/>
                <a:cs typeface="Calibri"/>
              </a:rPr>
              <a:t> </a:t>
            </a:r>
            <a:r>
              <a:rPr sz="2750" spc="10" dirty="0">
                <a:latin typeface="Calibri"/>
                <a:cs typeface="Calibri"/>
              </a:rPr>
              <a:t>outcomes.</a:t>
            </a:r>
            <a:endParaRPr sz="2750">
              <a:latin typeface="Calibri"/>
              <a:cs typeface="Calibri"/>
            </a:endParaRPr>
          </a:p>
          <a:p>
            <a:pPr marL="38100" marR="805815">
              <a:lnSpc>
                <a:spcPts val="4050"/>
              </a:lnSpc>
              <a:spcBef>
                <a:spcPts val="40"/>
              </a:spcBef>
            </a:pPr>
            <a:r>
              <a:rPr sz="2750" spc="-15" dirty="0">
                <a:latin typeface="Calibri"/>
                <a:cs typeface="Calibri"/>
              </a:rPr>
              <a:t>Also</a:t>
            </a:r>
            <a:r>
              <a:rPr sz="2750" spc="165" dirty="0">
                <a:latin typeface="Calibri"/>
                <a:cs typeface="Calibri"/>
              </a:rPr>
              <a:t> </a:t>
            </a:r>
            <a:r>
              <a:rPr sz="2750" spc="15" dirty="0">
                <a:latin typeface="Calibri"/>
                <a:cs typeface="Calibri"/>
              </a:rPr>
              <a:t>each</a:t>
            </a:r>
            <a:r>
              <a:rPr sz="2750" spc="25" dirty="0">
                <a:latin typeface="Calibri"/>
                <a:cs typeface="Calibri"/>
              </a:rPr>
              <a:t> of</a:t>
            </a:r>
            <a:r>
              <a:rPr sz="2750" spc="35" dirty="0">
                <a:latin typeface="Calibri"/>
                <a:cs typeface="Calibri"/>
              </a:rPr>
              <a:t> </a:t>
            </a:r>
            <a:r>
              <a:rPr sz="2750" spc="-10" dirty="0">
                <a:latin typeface="Calibri"/>
                <a:cs typeface="Calibri"/>
              </a:rPr>
              <a:t>the</a:t>
            </a:r>
            <a:r>
              <a:rPr sz="2750" spc="105" dirty="0">
                <a:latin typeface="Calibri"/>
                <a:cs typeface="Calibri"/>
              </a:rPr>
              <a:t> </a:t>
            </a:r>
            <a:r>
              <a:rPr sz="2750" spc="15" dirty="0">
                <a:latin typeface="Calibri"/>
                <a:cs typeface="Calibri"/>
              </a:rPr>
              <a:t>outcomes</a:t>
            </a:r>
            <a:r>
              <a:rPr sz="2750" spc="20" dirty="0">
                <a:latin typeface="Calibri"/>
                <a:cs typeface="Calibri"/>
              </a:rPr>
              <a:t> </a:t>
            </a:r>
            <a:r>
              <a:rPr sz="2750" spc="-10" dirty="0">
                <a:latin typeface="Calibri"/>
                <a:cs typeface="Calibri"/>
              </a:rPr>
              <a:t>is</a:t>
            </a:r>
            <a:r>
              <a:rPr sz="2750" spc="95" dirty="0">
                <a:latin typeface="Calibri"/>
                <a:cs typeface="Calibri"/>
              </a:rPr>
              <a:t> </a:t>
            </a:r>
            <a:r>
              <a:rPr sz="2750" spc="-15" dirty="0">
                <a:latin typeface="Calibri"/>
                <a:cs typeface="Calibri"/>
              </a:rPr>
              <a:t>equally</a:t>
            </a:r>
            <a:r>
              <a:rPr sz="2750" spc="229" dirty="0">
                <a:latin typeface="Calibri"/>
                <a:cs typeface="Calibri"/>
              </a:rPr>
              <a:t> </a:t>
            </a:r>
            <a:r>
              <a:rPr sz="2750" spc="-25" dirty="0">
                <a:latin typeface="Calibri"/>
                <a:cs typeface="Calibri"/>
              </a:rPr>
              <a:t>likely</a:t>
            </a:r>
            <a:r>
              <a:rPr sz="2750" spc="150" dirty="0">
                <a:latin typeface="Calibri"/>
                <a:cs typeface="Calibri"/>
              </a:rPr>
              <a:t> </a:t>
            </a:r>
            <a:r>
              <a:rPr sz="2750" spc="-5" dirty="0">
                <a:latin typeface="Calibri"/>
                <a:cs typeface="Calibri"/>
              </a:rPr>
              <a:t>(because</a:t>
            </a:r>
            <a:r>
              <a:rPr sz="2750" spc="180" dirty="0">
                <a:latin typeface="Calibri"/>
                <a:cs typeface="Calibri"/>
              </a:rPr>
              <a:t> </a:t>
            </a:r>
            <a:r>
              <a:rPr sz="2750" spc="25" dirty="0">
                <a:latin typeface="Calibri"/>
                <a:cs typeface="Calibri"/>
              </a:rPr>
              <a:t>of</a:t>
            </a:r>
            <a:r>
              <a:rPr sz="2750" spc="35" dirty="0">
                <a:latin typeface="Calibri"/>
                <a:cs typeface="Calibri"/>
              </a:rPr>
              <a:t> </a:t>
            </a:r>
            <a:r>
              <a:rPr sz="2750" dirty="0">
                <a:latin typeface="Calibri"/>
                <a:cs typeface="Calibri"/>
              </a:rPr>
              <a:t>symmetry). </a:t>
            </a:r>
            <a:r>
              <a:rPr sz="2750" spc="-610" dirty="0">
                <a:latin typeface="Calibri"/>
                <a:cs typeface="Calibri"/>
              </a:rPr>
              <a:t> </a:t>
            </a:r>
            <a:r>
              <a:rPr sz="2750" spc="-5" dirty="0">
                <a:latin typeface="Calibri"/>
                <a:cs typeface="Calibri"/>
              </a:rPr>
              <a:t>Then</a:t>
            </a:r>
            <a:r>
              <a:rPr sz="2750" spc="90" dirty="0">
                <a:latin typeface="Calibri"/>
                <a:cs typeface="Calibri"/>
              </a:rPr>
              <a:t> </a:t>
            </a:r>
            <a:r>
              <a:rPr sz="2750" spc="-10" dirty="0">
                <a:latin typeface="Calibri"/>
                <a:cs typeface="Calibri"/>
              </a:rPr>
              <a:t>for</a:t>
            </a:r>
            <a:r>
              <a:rPr sz="2750" spc="60" dirty="0">
                <a:latin typeface="Calibri"/>
                <a:cs typeface="Calibri"/>
              </a:rPr>
              <a:t> </a:t>
            </a:r>
            <a:r>
              <a:rPr sz="2750" spc="-20" dirty="0">
                <a:latin typeface="Calibri"/>
                <a:cs typeface="Calibri"/>
              </a:rPr>
              <a:t>any</a:t>
            </a:r>
            <a:r>
              <a:rPr sz="2750" spc="70" dirty="0">
                <a:latin typeface="Calibri"/>
                <a:cs typeface="Calibri"/>
              </a:rPr>
              <a:t> </a:t>
            </a:r>
            <a:r>
              <a:rPr sz="2750" spc="-5" dirty="0">
                <a:latin typeface="Calibri"/>
                <a:cs typeface="Calibri"/>
              </a:rPr>
              <a:t>event</a:t>
            </a:r>
            <a:r>
              <a:rPr sz="2750" spc="85" dirty="0">
                <a:latin typeface="Calibri"/>
                <a:cs typeface="Calibri"/>
              </a:rPr>
              <a:t> </a:t>
            </a:r>
            <a:r>
              <a:rPr sz="2750" i="1" spc="10" dirty="0">
                <a:latin typeface="Calibri"/>
                <a:cs typeface="Calibri"/>
              </a:rPr>
              <a:t>E</a:t>
            </a:r>
            <a:endParaRPr sz="2750">
              <a:latin typeface="Calibri"/>
              <a:cs typeface="Calibri"/>
            </a:endParaRPr>
          </a:p>
        </p:txBody>
      </p:sp>
      <p:sp>
        <p:nvSpPr>
          <p:cNvPr id="3" name="object 3"/>
          <p:cNvSpPr txBox="1"/>
          <p:nvPr/>
        </p:nvSpPr>
        <p:spPr>
          <a:xfrm>
            <a:off x="2495744" y="4860861"/>
            <a:ext cx="1104900" cy="656590"/>
          </a:xfrm>
          <a:prstGeom prst="rect">
            <a:avLst/>
          </a:prstGeom>
        </p:spPr>
        <p:txBody>
          <a:bodyPr vert="horz" wrap="square" lIns="0" tIns="17145" rIns="0" bIns="0" rtlCol="0">
            <a:spAutoFit/>
          </a:bodyPr>
          <a:lstStyle/>
          <a:p>
            <a:pPr marL="12700">
              <a:lnSpc>
                <a:spcPct val="100000"/>
              </a:lnSpc>
              <a:spcBef>
                <a:spcPts val="135"/>
              </a:spcBef>
            </a:pPr>
            <a:r>
              <a:rPr sz="3000" i="1" spc="290" dirty="0">
                <a:latin typeface="Times New Roman"/>
                <a:cs typeface="Times New Roman"/>
              </a:rPr>
              <a:t>P</a:t>
            </a:r>
            <a:r>
              <a:rPr sz="6150" spc="-187" baseline="-3387" dirty="0">
                <a:latin typeface="Symbol"/>
                <a:cs typeface="Symbol"/>
              </a:rPr>
              <a:t></a:t>
            </a:r>
            <a:r>
              <a:rPr sz="3000" i="1" spc="254" dirty="0">
                <a:latin typeface="Times New Roman"/>
                <a:cs typeface="Times New Roman"/>
              </a:rPr>
              <a:t>E</a:t>
            </a:r>
            <a:r>
              <a:rPr sz="6150" spc="-142" baseline="-3387" dirty="0">
                <a:latin typeface="Symbol"/>
                <a:cs typeface="Symbol"/>
              </a:rPr>
              <a:t></a:t>
            </a:r>
            <a:r>
              <a:rPr sz="3000" spc="60" dirty="0">
                <a:latin typeface="Times New Roman"/>
                <a:cs typeface="Times New Roman"/>
              </a:rPr>
              <a:t>=</a:t>
            </a:r>
            <a:endParaRPr sz="3000">
              <a:latin typeface="Times New Roman"/>
              <a:cs typeface="Times New Roman"/>
            </a:endParaRPr>
          </a:p>
        </p:txBody>
      </p:sp>
      <p:sp>
        <p:nvSpPr>
          <p:cNvPr id="4" name="object 4"/>
          <p:cNvSpPr txBox="1"/>
          <p:nvPr/>
        </p:nvSpPr>
        <p:spPr>
          <a:xfrm>
            <a:off x="3659732" y="4597998"/>
            <a:ext cx="836930" cy="1216660"/>
          </a:xfrm>
          <a:prstGeom prst="rect">
            <a:avLst/>
          </a:prstGeom>
        </p:spPr>
        <p:txBody>
          <a:bodyPr vert="horz" wrap="square" lIns="0" tIns="50165" rIns="0" bIns="0" rtlCol="0">
            <a:spAutoFit/>
          </a:bodyPr>
          <a:lstStyle/>
          <a:p>
            <a:pPr marL="30480" marR="5080" indent="-18415">
              <a:lnSpc>
                <a:spcPts val="4590"/>
              </a:lnSpc>
              <a:spcBef>
                <a:spcPts val="395"/>
              </a:spcBef>
            </a:pPr>
            <a:r>
              <a:rPr sz="3000" i="1" u="heavy" spc="55" dirty="0">
                <a:uFill>
                  <a:solidFill>
                    <a:srgbClr val="000000"/>
                  </a:solidFill>
                </a:uFill>
                <a:latin typeface="Times New Roman"/>
                <a:cs typeface="Times New Roman"/>
              </a:rPr>
              <a:t>n</a:t>
            </a:r>
            <a:r>
              <a:rPr sz="3000" i="1" u="heavy" spc="-465" dirty="0">
                <a:uFill>
                  <a:solidFill>
                    <a:srgbClr val="000000"/>
                  </a:solidFill>
                </a:uFill>
                <a:latin typeface="Times New Roman"/>
                <a:cs typeface="Times New Roman"/>
              </a:rPr>
              <a:t> </a:t>
            </a:r>
            <a:r>
              <a:rPr sz="6000" u="heavy" baseline="-2777" dirty="0">
                <a:uFill>
                  <a:solidFill>
                    <a:srgbClr val="000000"/>
                  </a:solidFill>
                </a:uFill>
                <a:latin typeface="Symbol"/>
                <a:cs typeface="Symbol"/>
              </a:rPr>
              <a:t></a:t>
            </a:r>
            <a:r>
              <a:rPr sz="3000" i="1" u="heavy" spc="65" dirty="0">
                <a:uFill>
                  <a:solidFill>
                    <a:srgbClr val="000000"/>
                  </a:solidFill>
                </a:uFill>
                <a:latin typeface="Times New Roman"/>
                <a:cs typeface="Times New Roman"/>
              </a:rPr>
              <a:t>E</a:t>
            </a:r>
            <a:r>
              <a:rPr sz="3000" i="1" u="heavy" spc="-459" dirty="0">
                <a:uFill>
                  <a:solidFill>
                    <a:srgbClr val="000000"/>
                  </a:solidFill>
                </a:uFill>
                <a:latin typeface="Times New Roman"/>
                <a:cs typeface="Times New Roman"/>
              </a:rPr>
              <a:t> </a:t>
            </a:r>
            <a:r>
              <a:rPr sz="6000" u="heavy" spc="-472" baseline="-2777" dirty="0">
                <a:uFill>
                  <a:solidFill>
                    <a:srgbClr val="000000"/>
                  </a:solidFill>
                </a:uFill>
                <a:latin typeface="Symbol"/>
                <a:cs typeface="Symbol"/>
              </a:rPr>
              <a:t></a:t>
            </a:r>
            <a:r>
              <a:rPr sz="6000" spc="-352" baseline="-2777" dirty="0">
                <a:latin typeface="Times New Roman"/>
                <a:cs typeface="Times New Roman"/>
              </a:rPr>
              <a:t> </a:t>
            </a:r>
            <a:r>
              <a:rPr sz="3000" i="1" spc="55" dirty="0">
                <a:latin typeface="Times New Roman"/>
                <a:cs typeface="Times New Roman"/>
              </a:rPr>
              <a:t>n</a:t>
            </a:r>
            <a:r>
              <a:rPr sz="3000" i="1" spc="-465" dirty="0">
                <a:latin typeface="Times New Roman"/>
                <a:cs typeface="Times New Roman"/>
              </a:rPr>
              <a:t> </a:t>
            </a:r>
            <a:r>
              <a:rPr sz="6000" spc="-67" baseline="-2777" dirty="0">
                <a:latin typeface="Symbol"/>
                <a:cs typeface="Symbol"/>
              </a:rPr>
              <a:t></a:t>
            </a:r>
            <a:r>
              <a:rPr sz="3000" i="1" spc="55" dirty="0">
                <a:latin typeface="Times New Roman"/>
                <a:cs typeface="Times New Roman"/>
              </a:rPr>
              <a:t>S</a:t>
            </a:r>
            <a:r>
              <a:rPr sz="3000" i="1" spc="-355" dirty="0">
                <a:latin typeface="Times New Roman"/>
                <a:cs typeface="Times New Roman"/>
              </a:rPr>
              <a:t> </a:t>
            </a:r>
            <a:r>
              <a:rPr sz="6000" spc="-472" baseline="-2777" dirty="0">
                <a:latin typeface="Symbol"/>
                <a:cs typeface="Symbol"/>
              </a:rPr>
              <a:t></a:t>
            </a:r>
            <a:endParaRPr sz="6000" baseline="-2777">
              <a:latin typeface="Symbol"/>
              <a:cs typeface="Symbol"/>
            </a:endParaRPr>
          </a:p>
        </p:txBody>
      </p:sp>
      <p:sp>
        <p:nvSpPr>
          <p:cNvPr id="5" name="object 5"/>
          <p:cNvSpPr/>
          <p:nvPr/>
        </p:nvSpPr>
        <p:spPr>
          <a:xfrm>
            <a:off x="6157731" y="5303025"/>
            <a:ext cx="3340735" cy="0"/>
          </a:xfrm>
          <a:custGeom>
            <a:avLst/>
            <a:gdLst/>
            <a:ahLst/>
            <a:cxnLst/>
            <a:rect l="l" t="t" r="r" b="b"/>
            <a:pathLst>
              <a:path w="3340734">
                <a:moveTo>
                  <a:pt x="0" y="0"/>
                </a:moveTo>
                <a:lnTo>
                  <a:pt x="3340140" y="0"/>
                </a:lnTo>
              </a:path>
            </a:pathLst>
          </a:custGeom>
          <a:ln w="15322">
            <a:solidFill>
              <a:srgbClr val="000000"/>
            </a:solidFill>
          </a:ln>
        </p:spPr>
        <p:txBody>
          <a:bodyPr wrap="square" lIns="0" tIns="0" rIns="0" bIns="0" rtlCol="0"/>
          <a:lstStyle/>
          <a:p>
            <a:endParaRPr/>
          </a:p>
        </p:txBody>
      </p:sp>
      <p:sp>
        <p:nvSpPr>
          <p:cNvPr id="6" name="object 6"/>
          <p:cNvSpPr txBox="1"/>
          <p:nvPr/>
        </p:nvSpPr>
        <p:spPr>
          <a:xfrm>
            <a:off x="6171888" y="4758965"/>
            <a:ext cx="3308985" cy="487045"/>
          </a:xfrm>
          <a:prstGeom prst="rect">
            <a:avLst/>
          </a:prstGeom>
        </p:spPr>
        <p:txBody>
          <a:bodyPr vert="horz" wrap="square" lIns="0" tIns="15875" rIns="0" bIns="0" rtlCol="0">
            <a:spAutoFit/>
          </a:bodyPr>
          <a:lstStyle/>
          <a:p>
            <a:pPr marL="12700">
              <a:lnSpc>
                <a:spcPct val="100000"/>
              </a:lnSpc>
              <a:spcBef>
                <a:spcPts val="125"/>
              </a:spcBef>
              <a:tabLst>
                <a:tab pos="3054350" algn="l"/>
              </a:tabLst>
            </a:pPr>
            <a:r>
              <a:rPr sz="3000" spc="10" dirty="0">
                <a:latin typeface="Times New Roman"/>
                <a:cs typeface="Times New Roman"/>
              </a:rPr>
              <a:t>no</a:t>
            </a:r>
            <a:r>
              <a:rPr sz="3000" spc="25" dirty="0">
                <a:latin typeface="Times New Roman"/>
                <a:cs typeface="Times New Roman"/>
              </a:rPr>
              <a:t>.</a:t>
            </a:r>
            <a:r>
              <a:rPr sz="3000" spc="-20" dirty="0">
                <a:latin typeface="Times New Roman"/>
                <a:cs typeface="Times New Roman"/>
              </a:rPr>
              <a:t> </a:t>
            </a:r>
            <a:r>
              <a:rPr sz="3000" spc="10" dirty="0">
                <a:latin typeface="Times New Roman"/>
                <a:cs typeface="Times New Roman"/>
              </a:rPr>
              <a:t>o</a:t>
            </a:r>
            <a:r>
              <a:rPr sz="3000" spc="35" dirty="0">
                <a:latin typeface="Times New Roman"/>
                <a:cs typeface="Times New Roman"/>
              </a:rPr>
              <a:t>f</a:t>
            </a:r>
            <a:r>
              <a:rPr sz="3000" spc="-40" dirty="0">
                <a:latin typeface="Times New Roman"/>
                <a:cs typeface="Times New Roman"/>
              </a:rPr>
              <a:t> </a:t>
            </a:r>
            <a:r>
              <a:rPr sz="3000" spc="10" dirty="0">
                <a:latin typeface="Times New Roman"/>
                <a:cs typeface="Times New Roman"/>
              </a:rPr>
              <a:t>out</a:t>
            </a:r>
            <a:r>
              <a:rPr sz="3000" spc="-20" dirty="0">
                <a:latin typeface="Times New Roman"/>
                <a:cs typeface="Times New Roman"/>
              </a:rPr>
              <a:t>c</a:t>
            </a:r>
            <a:r>
              <a:rPr sz="3000" spc="10" dirty="0">
                <a:latin typeface="Times New Roman"/>
                <a:cs typeface="Times New Roman"/>
              </a:rPr>
              <a:t>o</a:t>
            </a:r>
            <a:r>
              <a:rPr sz="3000" spc="-20" dirty="0">
                <a:latin typeface="Times New Roman"/>
                <a:cs typeface="Times New Roman"/>
              </a:rPr>
              <a:t>me</a:t>
            </a:r>
            <a:r>
              <a:rPr sz="3000" spc="40" dirty="0">
                <a:latin typeface="Times New Roman"/>
                <a:cs typeface="Times New Roman"/>
              </a:rPr>
              <a:t>s</a:t>
            </a:r>
            <a:r>
              <a:rPr sz="3000" spc="-25" dirty="0">
                <a:latin typeface="Times New Roman"/>
                <a:cs typeface="Times New Roman"/>
              </a:rPr>
              <a:t> </a:t>
            </a:r>
            <a:r>
              <a:rPr sz="3000" spc="10" dirty="0">
                <a:latin typeface="Times New Roman"/>
                <a:cs typeface="Times New Roman"/>
              </a:rPr>
              <a:t>i</a:t>
            </a:r>
            <a:r>
              <a:rPr sz="3000" spc="55" dirty="0">
                <a:latin typeface="Times New Roman"/>
                <a:cs typeface="Times New Roman"/>
              </a:rPr>
              <a:t>n</a:t>
            </a:r>
            <a:r>
              <a:rPr sz="3000" dirty="0">
                <a:latin typeface="Times New Roman"/>
                <a:cs typeface="Times New Roman"/>
              </a:rPr>
              <a:t>	</a:t>
            </a:r>
            <a:r>
              <a:rPr sz="3000" i="1" spc="65" dirty="0">
                <a:latin typeface="Times New Roman"/>
                <a:cs typeface="Times New Roman"/>
              </a:rPr>
              <a:t>E</a:t>
            </a:r>
            <a:endParaRPr sz="3000">
              <a:latin typeface="Times New Roman"/>
              <a:cs typeface="Times New Roman"/>
            </a:endParaRPr>
          </a:p>
        </p:txBody>
      </p:sp>
      <p:sp>
        <p:nvSpPr>
          <p:cNvPr id="7" name="object 7"/>
          <p:cNvSpPr txBox="1"/>
          <p:nvPr/>
        </p:nvSpPr>
        <p:spPr>
          <a:xfrm>
            <a:off x="4914874" y="4470791"/>
            <a:ext cx="4548505" cy="1319530"/>
          </a:xfrm>
          <a:prstGeom prst="rect">
            <a:avLst/>
          </a:prstGeom>
        </p:spPr>
        <p:txBody>
          <a:bodyPr vert="horz" wrap="square" lIns="0" tIns="139065" rIns="0" bIns="0" rtlCol="0">
            <a:spAutoFit/>
          </a:bodyPr>
          <a:lstStyle/>
          <a:p>
            <a:pPr marL="12700">
              <a:lnSpc>
                <a:spcPct val="100000"/>
              </a:lnSpc>
              <a:spcBef>
                <a:spcPts val="1095"/>
              </a:spcBef>
            </a:pPr>
            <a:r>
              <a:rPr sz="3000" i="1" u="heavy" spc="55" dirty="0">
                <a:uFill>
                  <a:solidFill>
                    <a:srgbClr val="000000"/>
                  </a:solidFill>
                </a:uFill>
                <a:latin typeface="Times New Roman"/>
                <a:cs typeface="Times New Roman"/>
              </a:rPr>
              <a:t>n</a:t>
            </a:r>
            <a:r>
              <a:rPr sz="3000" i="1" u="heavy" spc="-459" dirty="0">
                <a:uFill>
                  <a:solidFill>
                    <a:srgbClr val="000000"/>
                  </a:solidFill>
                </a:uFill>
                <a:latin typeface="Times New Roman"/>
                <a:cs typeface="Times New Roman"/>
              </a:rPr>
              <a:t> </a:t>
            </a:r>
            <a:r>
              <a:rPr sz="6000" u="heavy" spc="-15" baseline="-2777" dirty="0">
                <a:uFill>
                  <a:solidFill>
                    <a:srgbClr val="000000"/>
                  </a:solidFill>
                </a:uFill>
                <a:latin typeface="Symbol"/>
                <a:cs typeface="Symbol"/>
              </a:rPr>
              <a:t></a:t>
            </a:r>
            <a:r>
              <a:rPr sz="3000" i="1" u="heavy" spc="65" dirty="0">
                <a:uFill>
                  <a:solidFill>
                    <a:srgbClr val="000000"/>
                  </a:solidFill>
                </a:uFill>
                <a:latin typeface="Times New Roman"/>
                <a:cs typeface="Times New Roman"/>
              </a:rPr>
              <a:t>E</a:t>
            </a:r>
            <a:r>
              <a:rPr sz="3000" i="1" u="heavy" spc="-455" dirty="0">
                <a:uFill>
                  <a:solidFill>
                    <a:srgbClr val="000000"/>
                  </a:solidFill>
                </a:uFill>
                <a:latin typeface="Times New Roman"/>
                <a:cs typeface="Times New Roman"/>
              </a:rPr>
              <a:t> </a:t>
            </a:r>
            <a:r>
              <a:rPr sz="6000" u="heavy" spc="-472" baseline="-2777" dirty="0">
                <a:uFill>
                  <a:solidFill>
                    <a:srgbClr val="000000"/>
                  </a:solidFill>
                </a:uFill>
                <a:latin typeface="Symbol"/>
                <a:cs typeface="Symbol"/>
              </a:rPr>
              <a:t></a:t>
            </a:r>
            <a:endParaRPr sz="6000" baseline="-2777">
              <a:latin typeface="Symbol"/>
              <a:cs typeface="Symbol"/>
            </a:endParaRPr>
          </a:p>
          <a:p>
            <a:pPr marL="275590">
              <a:lnSpc>
                <a:spcPct val="100000"/>
              </a:lnSpc>
              <a:spcBef>
                <a:spcPts val="785"/>
              </a:spcBef>
              <a:tabLst>
                <a:tab pos="1304925" algn="l"/>
              </a:tabLst>
            </a:pPr>
            <a:r>
              <a:rPr sz="3000" i="1" spc="70" dirty="0">
                <a:latin typeface="Times New Roman"/>
                <a:cs typeface="Times New Roman"/>
              </a:rPr>
              <a:t>N	</a:t>
            </a:r>
            <a:r>
              <a:rPr sz="3000" spc="5" dirty="0">
                <a:latin typeface="Times New Roman"/>
                <a:cs typeface="Times New Roman"/>
              </a:rPr>
              <a:t>total</a:t>
            </a:r>
            <a:r>
              <a:rPr sz="3000" spc="-65" dirty="0">
                <a:latin typeface="Times New Roman"/>
                <a:cs typeface="Times New Roman"/>
              </a:rPr>
              <a:t> </a:t>
            </a:r>
            <a:r>
              <a:rPr sz="3000" spc="15" dirty="0">
                <a:latin typeface="Times New Roman"/>
                <a:cs typeface="Times New Roman"/>
              </a:rPr>
              <a:t>no.</a:t>
            </a:r>
            <a:r>
              <a:rPr sz="3000" spc="-35" dirty="0">
                <a:latin typeface="Times New Roman"/>
                <a:cs typeface="Times New Roman"/>
              </a:rPr>
              <a:t> </a:t>
            </a:r>
            <a:r>
              <a:rPr sz="3000" spc="20" dirty="0">
                <a:latin typeface="Times New Roman"/>
                <a:cs typeface="Times New Roman"/>
              </a:rPr>
              <a:t>of</a:t>
            </a:r>
            <a:r>
              <a:rPr sz="3000" spc="-50" dirty="0">
                <a:latin typeface="Times New Roman"/>
                <a:cs typeface="Times New Roman"/>
              </a:rPr>
              <a:t> </a:t>
            </a:r>
            <a:r>
              <a:rPr sz="3000" dirty="0">
                <a:latin typeface="Times New Roman"/>
                <a:cs typeface="Times New Roman"/>
              </a:rPr>
              <a:t>outcomes</a:t>
            </a:r>
            <a:endParaRPr sz="3000">
              <a:latin typeface="Times New Roman"/>
              <a:cs typeface="Times New Roman"/>
            </a:endParaRPr>
          </a:p>
        </p:txBody>
      </p:sp>
      <p:sp>
        <p:nvSpPr>
          <p:cNvPr id="8" name="object 8"/>
          <p:cNvSpPr txBox="1"/>
          <p:nvPr/>
        </p:nvSpPr>
        <p:spPr>
          <a:xfrm>
            <a:off x="4583698" y="5001816"/>
            <a:ext cx="242570" cy="487045"/>
          </a:xfrm>
          <a:prstGeom prst="rect">
            <a:avLst/>
          </a:prstGeom>
        </p:spPr>
        <p:txBody>
          <a:bodyPr vert="horz" wrap="square" lIns="0" tIns="15875" rIns="0" bIns="0" rtlCol="0">
            <a:spAutoFit/>
          </a:bodyPr>
          <a:lstStyle/>
          <a:p>
            <a:pPr marL="12700">
              <a:lnSpc>
                <a:spcPct val="100000"/>
              </a:lnSpc>
              <a:spcBef>
                <a:spcPts val="125"/>
              </a:spcBef>
            </a:pPr>
            <a:r>
              <a:rPr sz="3000" spc="60" dirty="0">
                <a:latin typeface="Symbol"/>
                <a:cs typeface="Symbol"/>
              </a:rPr>
              <a:t></a:t>
            </a:r>
            <a:endParaRPr sz="3000">
              <a:latin typeface="Symbol"/>
              <a:cs typeface="Symbol"/>
            </a:endParaRPr>
          </a:p>
        </p:txBody>
      </p:sp>
      <p:sp>
        <p:nvSpPr>
          <p:cNvPr id="9" name="object 9"/>
          <p:cNvSpPr txBox="1"/>
          <p:nvPr/>
        </p:nvSpPr>
        <p:spPr>
          <a:xfrm>
            <a:off x="5839764" y="5001816"/>
            <a:ext cx="242570" cy="487045"/>
          </a:xfrm>
          <a:prstGeom prst="rect">
            <a:avLst/>
          </a:prstGeom>
        </p:spPr>
        <p:txBody>
          <a:bodyPr vert="horz" wrap="square" lIns="0" tIns="15875" rIns="0" bIns="0" rtlCol="0">
            <a:spAutoFit/>
          </a:bodyPr>
          <a:lstStyle/>
          <a:p>
            <a:pPr marL="12700">
              <a:lnSpc>
                <a:spcPct val="100000"/>
              </a:lnSpc>
              <a:spcBef>
                <a:spcPts val="125"/>
              </a:spcBef>
            </a:pPr>
            <a:r>
              <a:rPr sz="3000" spc="60" dirty="0">
                <a:latin typeface="Symbol"/>
                <a:cs typeface="Symbol"/>
              </a:rPr>
              <a:t></a:t>
            </a:r>
            <a:endParaRPr sz="3000">
              <a:latin typeface="Symbol"/>
              <a:cs typeface="Symbol"/>
            </a:endParaRPr>
          </a:p>
        </p:txBody>
      </p:sp>
      <p:sp>
        <p:nvSpPr>
          <p:cNvPr id="10" name="object 10"/>
          <p:cNvSpPr txBox="1"/>
          <p:nvPr/>
        </p:nvSpPr>
        <p:spPr>
          <a:xfrm>
            <a:off x="2340889" y="5841401"/>
            <a:ext cx="7425690" cy="631825"/>
          </a:xfrm>
          <a:prstGeom prst="rect">
            <a:avLst/>
          </a:prstGeom>
        </p:spPr>
        <p:txBody>
          <a:bodyPr vert="horz" wrap="square" lIns="0" tIns="16510" rIns="0" bIns="0" rtlCol="0">
            <a:spAutoFit/>
          </a:bodyPr>
          <a:lstStyle/>
          <a:p>
            <a:pPr marL="12700">
              <a:lnSpc>
                <a:spcPct val="100000"/>
              </a:lnSpc>
              <a:spcBef>
                <a:spcPts val="130"/>
              </a:spcBef>
              <a:tabLst>
                <a:tab pos="1104265" algn="l"/>
                <a:tab pos="2971165" algn="l"/>
                <a:tab pos="4220845" algn="l"/>
                <a:tab pos="7169784" algn="l"/>
              </a:tabLst>
            </a:pPr>
            <a:r>
              <a:rPr sz="3000" b="1" spc="5" dirty="0">
                <a:latin typeface="Times New Roman"/>
                <a:cs typeface="Times New Roman"/>
              </a:rPr>
              <a:t>N</a:t>
            </a:r>
            <a:r>
              <a:rPr sz="3000" b="1" dirty="0">
                <a:latin typeface="Times New Roman"/>
                <a:cs typeface="Times New Roman"/>
              </a:rPr>
              <a:t>ot</a:t>
            </a:r>
            <a:r>
              <a:rPr sz="3000" b="1" spc="55" dirty="0">
                <a:latin typeface="Times New Roman"/>
                <a:cs typeface="Times New Roman"/>
              </a:rPr>
              <a:t>e</a:t>
            </a:r>
            <a:r>
              <a:rPr sz="3000" b="1" spc="-350" dirty="0">
                <a:latin typeface="Times New Roman"/>
                <a:cs typeface="Times New Roman"/>
              </a:rPr>
              <a:t> </a:t>
            </a:r>
            <a:r>
              <a:rPr sz="3000" spc="35" dirty="0">
                <a:latin typeface="Times New Roman"/>
                <a:cs typeface="Times New Roman"/>
              </a:rPr>
              <a:t>:</a:t>
            </a:r>
            <a:r>
              <a:rPr sz="3000" dirty="0">
                <a:latin typeface="Times New Roman"/>
                <a:cs typeface="Times New Roman"/>
              </a:rPr>
              <a:t>	</a:t>
            </a:r>
            <a:r>
              <a:rPr sz="3000" spc="15" dirty="0">
                <a:latin typeface="Times New Roman"/>
                <a:cs typeface="Times New Roman"/>
              </a:rPr>
              <a:t>t</a:t>
            </a:r>
            <a:r>
              <a:rPr sz="3000" spc="10" dirty="0">
                <a:latin typeface="Times New Roman"/>
                <a:cs typeface="Times New Roman"/>
              </a:rPr>
              <a:t>h</a:t>
            </a:r>
            <a:r>
              <a:rPr sz="3000" spc="55" dirty="0">
                <a:latin typeface="Times New Roman"/>
                <a:cs typeface="Times New Roman"/>
              </a:rPr>
              <a:t>e</a:t>
            </a:r>
            <a:r>
              <a:rPr sz="3000" spc="-65" dirty="0">
                <a:latin typeface="Times New Roman"/>
                <a:cs typeface="Times New Roman"/>
              </a:rPr>
              <a:t> </a:t>
            </a:r>
            <a:r>
              <a:rPr sz="3000" spc="5" dirty="0">
                <a:latin typeface="Times New Roman"/>
                <a:cs typeface="Times New Roman"/>
              </a:rPr>
              <a:t>s</a:t>
            </a:r>
            <a:r>
              <a:rPr sz="3000" spc="-90" dirty="0">
                <a:latin typeface="Times New Roman"/>
                <a:cs typeface="Times New Roman"/>
              </a:rPr>
              <a:t>y</a:t>
            </a:r>
            <a:r>
              <a:rPr sz="3000" spc="-25" dirty="0">
                <a:latin typeface="Times New Roman"/>
                <a:cs typeface="Times New Roman"/>
              </a:rPr>
              <a:t>m</a:t>
            </a:r>
            <a:r>
              <a:rPr sz="3000" spc="10" dirty="0">
                <a:latin typeface="Times New Roman"/>
                <a:cs typeface="Times New Roman"/>
              </a:rPr>
              <a:t>bo</a:t>
            </a:r>
            <a:r>
              <a:rPr sz="3000" spc="35" dirty="0">
                <a:latin typeface="Times New Roman"/>
                <a:cs typeface="Times New Roman"/>
              </a:rPr>
              <a:t>l</a:t>
            </a:r>
            <a:r>
              <a:rPr sz="3000" dirty="0">
                <a:latin typeface="Times New Roman"/>
                <a:cs typeface="Times New Roman"/>
              </a:rPr>
              <a:t>	</a:t>
            </a:r>
            <a:r>
              <a:rPr sz="3000" i="1" spc="60" dirty="0">
                <a:latin typeface="Times New Roman"/>
                <a:cs typeface="Times New Roman"/>
              </a:rPr>
              <a:t>n</a:t>
            </a:r>
            <a:r>
              <a:rPr sz="3000" i="1" spc="-465" dirty="0">
                <a:latin typeface="Times New Roman"/>
                <a:cs typeface="Times New Roman"/>
              </a:rPr>
              <a:t> </a:t>
            </a:r>
            <a:r>
              <a:rPr sz="5925" spc="-434" baseline="-2812" dirty="0">
                <a:latin typeface="Symbol"/>
                <a:cs typeface="Symbol"/>
              </a:rPr>
              <a:t></a:t>
            </a:r>
            <a:r>
              <a:rPr sz="5925" spc="-817" baseline="-2812" dirty="0">
                <a:latin typeface="Times New Roman"/>
                <a:cs typeface="Times New Roman"/>
              </a:rPr>
              <a:t> </a:t>
            </a:r>
            <a:r>
              <a:rPr sz="3000" i="1" spc="120" dirty="0">
                <a:latin typeface="Times New Roman"/>
                <a:cs typeface="Times New Roman"/>
              </a:rPr>
              <a:t>A</a:t>
            </a:r>
            <a:r>
              <a:rPr sz="5925" spc="60" baseline="-2812" dirty="0">
                <a:latin typeface="Symbol"/>
                <a:cs typeface="Symbol"/>
              </a:rPr>
              <a:t></a:t>
            </a:r>
            <a:r>
              <a:rPr sz="3000" spc="70" dirty="0">
                <a:latin typeface="Times New Roman"/>
                <a:cs typeface="Times New Roman"/>
              </a:rPr>
              <a:t>=</a:t>
            </a:r>
            <a:r>
              <a:rPr sz="3000" dirty="0">
                <a:latin typeface="Times New Roman"/>
                <a:cs typeface="Times New Roman"/>
              </a:rPr>
              <a:t>	</a:t>
            </a:r>
            <a:r>
              <a:rPr sz="3000" spc="10" dirty="0">
                <a:latin typeface="Times New Roman"/>
                <a:cs typeface="Times New Roman"/>
              </a:rPr>
              <a:t>no</a:t>
            </a:r>
            <a:r>
              <a:rPr sz="3000" spc="30" dirty="0">
                <a:latin typeface="Times New Roman"/>
                <a:cs typeface="Times New Roman"/>
              </a:rPr>
              <a:t>.</a:t>
            </a:r>
            <a:r>
              <a:rPr sz="3000" spc="-25" dirty="0">
                <a:latin typeface="Times New Roman"/>
                <a:cs typeface="Times New Roman"/>
              </a:rPr>
              <a:t> </a:t>
            </a:r>
            <a:r>
              <a:rPr sz="3000" spc="10" dirty="0">
                <a:latin typeface="Times New Roman"/>
                <a:cs typeface="Times New Roman"/>
              </a:rPr>
              <a:t>o</a:t>
            </a:r>
            <a:r>
              <a:rPr sz="3000" spc="40" dirty="0">
                <a:latin typeface="Times New Roman"/>
                <a:cs typeface="Times New Roman"/>
              </a:rPr>
              <a:t>f</a:t>
            </a:r>
            <a:r>
              <a:rPr sz="3000" spc="-45" dirty="0">
                <a:latin typeface="Times New Roman"/>
                <a:cs typeface="Times New Roman"/>
              </a:rPr>
              <a:t> </a:t>
            </a:r>
            <a:r>
              <a:rPr sz="3000" spc="-25" dirty="0">
                <a:latin typeface="Times New Roman"/>
                <a:cs typeface="Times New Roman"/>
              </a:rPr>
              <a:t>elem</a:t>
            </a:r>
            <a:r>
              <a:rPr sz="3000" spc="-15" dirty="0">
                <a:latin typeface="Times New Roman"/>
                <a:cs typeface="Times New Roman"/>
              </a:rPr>
              <a:t>e</a:t>
            </a:r>
            <a:r>
              <a:rPr sz="3000" spc="10" dirty="0">
                <a:latin typeface="Times New Roman"/>
                <a:cs typeface="Times New Roman"/>
              </a:rPr>
              <a:t>n</a:t>
            </a:r>
            <a:r>
              <a:rPr sz="3000" spc="15" dirty="0">
                <a:latin typeface="Times New Roman"/>
                <a:cs typeface="Times New Roman"/>
              </a:rPr>
              <a:t>t</a:t>
            </a:r>
            <a:r>
              <a:rPr sz="3000" spc="45" dirty="0">
                <a:latin typeface="Times New Roman"/>
                <a:cs typeface="Times New Roman"/>
              </a:rPr>
              <a:t>s</a:t>
            </a:r>
            <a:r>
              <a:rPr sz="3000" spc="-35" dirty="0">
                <a:latin typeface="Times New Roman"/>
                <a:cs typeface="Times New Roman"/>
              </a:rPr>
              <a:t> </a:t>
            </a:r>
            <a:r>
              <a:rPr sz="3000" spc="10" dirty="0">
                <a:latin typeface="Times New Roman"/>
                <a:cs typeface="Times New Roman"/>
              </a:rPr>
              <a:t>o</a:t>
            </a:r>
            <a:r>
              <a:rPr sz="3000" spc="40" dirty="0">
                <a:latin typeface="Times New Roman"/>
                <a:cs typeface="Times New Roman"/>
              </a:rPr>
              <a:t>f</a:t>
            </a:r>
            <a:r>
              <a:rPr sz="3000" dirty="0">
                <a:latin typeface="Times New Roman"/>
                <a:cs typeface="Times New Roman"/>
              </a:rPr>
              <a:t>	</a:t>
            </a:r>
            <a:r>
              <a:rPr sz="3000" i="1" spc="75" dirty="0">
                <a:latin typeface="Times New Roman"/>
                <a:cs typeface="Times New Roman"/>
              </a:rPr>
              <a:t>A</a:t>
            </a:r>
            <a:endParaRPr sz="300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7969" y="609282"/>
            <a:ext cx="2887980" cy="1087755"/>
          </a:xfrm>
          <a:prstGeom prst="rect">
            <a:avLst/>
          </a:prstGeom>
        </p:spPr>
        <p:txBody>
          <a:bodyPr vert="horz" wrap="square" lIns="0" tIns="16510" rIns="0" bIns="0" rtlCol="0">
            <a:spAutoFit/>
          </a:bodyPr>
          <a:lstStyle/>
          <a:p>
            <a:pPr algn="ctr">
              <a:lnSpc>
                <a:spcPts val="4645"/>
              </a:lnSpc>
              <a:spcBef>
                <a:spcPts val="130"/>
              </a:spcBef>
            </a:pPr>
            <a:r>
              <a:rPr sz="4400" dirty="0">
                <a:latin typeface="Calibri Light"/>
                <a:cs typeface="Calibri Light"/>
              </a:rPr>
              <a:t>Additive</a:t>
            </a:r>
            <a:r>
              <a:rPr sz="4400" spc="-90" dirty="0">
                <a:latin typeface="Calibri Light"/>
                <a:cs typeface="Calibri Light"/>
              </a:rPr>
              <a:t> </a:t>
            </a:r>
            <a:r>
              <a:rPr sz="4400" spc="5" dirty="0">
                <a:latin typeface="Calibri Light"/>
                <a:cs typeface="Calibri Light"/>
              </a:rPr>
              <a:t>rule</a:t>
            </a:r>
            <a:endParaRPr sz="4400">
              <a:latin typeface="Calibri Light"/>
              <a:cs typeface="Calibri Light"/>
            </a:endParaRPr>
          </a:p>
          <a:p>
            <a:pPr marR="40640" algn="ctr">
              <a:lnSpc>
                <a:spcPts val="3685"/>
              </a:lnSpc>
            </a:pPr>
            <a:r>
              <a:rPr sz="3600" spc="-25" dirty="0">
                <a:latin typeface="Times New Roman"/>
                <a:cs typeface="Times New Roman"/>
              </a:rPr>
              <a:t>(In</a:t>
            </a:r>
            <a:r>
              <a:rPr sz="3600" spc="40" dirty="0">
                <a:latin typeface="Times New Roman"/>
                <a:cs typeface="Times New Roman"/>
              </a:rPr>
              <a:t> </a:t>
            </a:r>
            <a:r>
              <a:rPr sz="3600" spc="-35" dirty="0">
                <a:latin typeface="Times New Roman"/>
                <a:cs typeface="Times New Roman"/>
              </a:rPr>
              <a:t>general)</a:t>
            </a:r>
            <a:endParaRPr sz="3600">
              <a:latin typeface="Times New Roman"/>
              <a:cs typeface="Times New Roman"/>
            </a:endParaRPr>
          </a:p>
        </p:txBody>
      </p:sp>
      <p:sp>
        <p:nvSpPr>
          <p:cNvPr id="3" name="object 3"/>
          <p:cNvSpPr txBox="1"/>
          <p:nvPr/>
        </p:nvSpPr>
        <p:spPr>
          <a:xfrm>
            <a:off x="1943100" y="2571750"/>
            <a:ext cx="7524750" cy="2705100"/>
          </a:xfrm>
          <a:prstGeom prst="rect">
            <a:avLst/>
          </a:prstGeom>
          <a:ln w="38100">
            <a:solidFill>
              <a:srgbClr val="FF0000"/>
            </a:solidFill>
          </a:ln>
        </p:spPr>
        <p:txBody>
          <a:bodyPr vert="horz" wrap="square" lIns="0" tIns="153035" rIns="0" bIns="0" rtlCol="0">
            <a:spAutoFit/>
          </a:bodyPr>
          <a:lstStyle/>
          <a:p>
            <a:pPr marL="626110">
              <a:lnSpc>
                <a:spcPct val="100000"/>
              </a:lnSpc>
              <a:spcBef>
                <a:spcPts val="1205"/>
              </a:spcBef>
            </a:pPr>
            <a:r>
              <a:rPr sz="2750" i="1" spc="-5" dirty="0">
                <a:latin typeface="Calibri"/>
                <a:cs typeface="Calibri"/>
              </a:rPr>
              <a:t>P</a:t>
            </a:r>
            <a:r>
              <a:rPr sz="2750" spc="-5" dirty="0">
                <a:latin typeface="Calibri"/>
                <a:cs typeface="Calibri"/>
              </a:rPr>
              <a:t>[</a:t>
            </a:r>
            <a:r>
              <a:rPr sz="2750" i="1" spc="-5" dirty="0">
                <a:latin typeface="Calibri"/>
                <a:cs typeface="Calibri"/>
              </a:rPr>
              <a:t>A</a:t>
            </a:r>
            <a:r>
              <a:rPr sz="2750" i="1" spc="90" dirty="0">
                <a:latin typeface="Calibri"/>
                <a:cs typeface="Calibri"/>
              </a:rPr>
              <a:t> </a:t>
            </a:r>
            <a:r>
              <a:rPr sz="2750" spc="20" dirty="0">
                <a:latin typeface="Symbol"/>
                <a:cs typeface="Symbol"/>
              </a:rPr>
              <a:t></a:t>
            </a:r>
            <a:r>
              <a:rPr sz="2750" spc="-50" dirty="0">
                <a:latin typeface="Times New Roman"/>
                <a:cs typeface="Times New Roman"/>
              </a:rPr>
              <a:t> </a:t>
            </a:r>
            <a:r>
              <a:rPr sz="2750" i="1" spc="5" dirty="0">
                <a:latin typeface="Calibri"/>
                <a:cs typeface="Calibri"/>
              </a:rPr>
              <a:t>B</a:t>
            </a:r>
            <a:r>
              <a:rPr sz="2750" spc="5" dirty="0">
                <a:latin typeface="Calibri"/>
                <a:cs typeface="Calibri"/>
              </a:rPr>
              <a:t>]</a:t>
            </a:r>
            <a:r>
              <a:rPr sz="2750" spc="20" dirty="0">
                <a:latin typeface="Calibri"/>
                <a:cs typeface="Calibri"/>
              </a:rPr>
              <a:t> </a:t>
            </a:r>
            <a:r>
              <a:rPr sz="2750" spc="10" dirty="0">
                <a:latin typeface="Calibri"/>
                <a:cs typeface="Calibri"/>
              </a:rPr>
              <a:t>=</a:t>
            </a:r>
            <a:r>
              <a:rPr sz="2750" spc="90" dirty="0">
                <a:latin typeface="Calibri"/>
                <a:cs typeface="Calibri"/>
              </a:rPr>
              <a:t> </a:t>
            </a:r>
            <a:r>
              <a:rPr sz="2750" i="1" spc="-10" dirty="0">
                <a:latin typeface="Calibri"/>
                <a:cs typeface="Calibri"/>
              </a:rPr>
              <a:t>P</a:t>
            </a:r>
            <a:r>
              <a:rPr sz="2750" spc="-10" dirty="0">
                <a:latin typeface="Calibri"/>
                <a:cs typeface="Calibri"/>
              </a:rPr>
              <a:t>[</a:t>
            </a:r>
            <a:r>
              <a:rPr sz="2750" i="1" spc="-10" dirty="0">
                <a:latin typeface="Calibri"/>
                <a:cs typeface="Calibri"/>
              </a:rPr>
              <a:t>A</a:t>
            </a:r>
            <a:r>
              <a:rPr sz="2750" spc="-10" dirty="0">
                <a:latin typeface="Calibri"/>
                <a:cs typeface="Calibri"/>
              </a:rPr>
              <a:t>]</a:t>
            </a:r>
            <a:r>
              <a:rPr sz="2750" spc="100" dirty="0">
                <a:latin typeface="Calibri"/>
                <a:cs typeface="Calibri"/>
              </a:rPr>
              <a:t> </a:t>
            </a:r>
            <a:r>
              <a:rPr sz="2750" spc="10" dirty="0">
                <a:latin typeface="Calibri"/>
                <a:cs typeface="Calibri"/>
              </a:rPr>
              <a:t>+</a:t>
            </a:r>
            <a:r>
              <a:rPr sz="2750" spc="15" dirty="0">
                <a:latin typeface="Calibri"/>
                <a:cs typeface="Calibri"/>
              </a:rPr>
              <a:t> </a:t>
            </a:r>
            <a:r>
              <a:rPr sz="2750" i="1" spc="-5" dirty="0">
                <a:latin typeface="Calibri"/>
                <a:cs typeface="Calibri"/>
              </a:rPr>
              <a:t>P</a:t>
            </a:r>
            <a:r>
              <a:rPr sz="2750" spc="-5" dirty="0">
                <a:latin typeface="Calibri"/>
                <a:cs typeface="Calibri"/>
              </a:rPr>
              <a:t>[</a:t>
            </a:r>
            <a:r>
              <a:rPr sz="2750" i="1" spc="-5" dirty="0">
                <a:latin typeface="Calibri"/>
                <a:cs typeface="Calibri"/>
              </a:rPr>
              <a:t>B</a:t>
            </a:r>
            <a:r>
              <a:rPr sz="2750" spc="-5" dirty="0">
                <a:latin typeface="Calibri"/>
                <a:cs typeface="Calibri"/>
              </a:rPr>
              <a:t>]</a:t>
            </a:r>
            <a:r>
              <a:rPr sz="2750" spc="100" dirty="0">
                <a:latin typeface="Calibri"/>
                <a:cs typeface="Calibri"/>
              </a:rPr>
              <a:t> </a:t>
            </a:r>
            <a:r>
              <a:rPr sz="2750" spc="10" dirty="0">
                <a:latin typeface="Calibri"/>
                <a:cs typeface="Calibri"/>
              </a:rPr>
              <a:t>–</a:t>
            </a:r>
            <a:r>
              <a:rPr sz="2750" spc="90" dirty="0">
                <a:latin typeface="Calibri"/>
                <a:cs typeface="Calibri"/>
              </a:rPr>
              <a:t> </a:t>
            </a:r>
            <a:r>
              <a:rPr sz="2750" i="1" spc="-5" dirty="0">
                <a:latin typeface="Calibri"/>
                <a:cs typeface="Calibri"/>
              </a:rPr>
              <a:t>P</a:t>
            </a:r>
            <a:r>
              <a:rPr sz="2750" spc="-5" dirty="0">
                <a:latin typeface="Calibri"/>
                <a:cs typeface="Calibri"/>
              </a:rPr>
              <a:t>[</a:t>
            </a:r>
            <a:r>
              <a:rPr sz="2750" i="1" spc="-5" dirty="0">
                <a:latin typeface="Calibri"/>
                <a:cs typeface="Calibri"/>
              </a:rPr>
              <a:t>A</a:t>
            </a:r>
            <a:r>
              <a:rPr sz="2750" i="1" spc="95" dirty="0">
                <a:latin typeface="Calibri"/>
                <a:cs typeface="Calibri"/>
              </a:rPr>
              <a:t> </a:t>
            </a:r>
            <a:r>
              <a:rPr sz="2750" spc="20" dirty="0">
                <a:latin typeface="Symbol"/>
                <a:cs typeface="Symbol"/>
              </a:rPr>
              <a:t></a:t>
            </a:r>
            <a:r>
              <a:rPr sz="2750" spc="-50" dirty="0">
                <a:latin typeface="Times New Roman"/>
                <a:cs typeface="Times New Roman"/>
              </a:rPr>
              <a:t> </a:t>
            </a:r>
            <a:r>
              <a:rPr sz="2750" i="1" spc="5" dirty="0">
                <a:latin typeface="Calibri"/>
                <a:cs typeface="Calibri"/>
              </a:rPr>
              <a:t>B</a:t>
            </a:r>
            <a:r>
              <a:rPr sz="2750" spc="5" dirty="0">
                <a:latin typeface="Calibri"/>
                <a:cs typeface="Calibri"/>
              </a:rPr>
              <a:t>]</a:t>
            </a:r>
            <a:endParaRPr sz="2750">
              <a:latin typeface="Calibri"/>
              <a:cs typeface="Calibri"/>
            </a:endParaRPr>
          </a:p>
          <a:p>
            <a:pPr>
              <a:lnSpc>
                <a:spcPct val="100000"/>
              </a:lnSpc>
              <a:spcBef>
                <a:spcPts val="50"/>
              </a:spcBef>
            </a:pPr>
            <a:endParaRPr sz="2700">
              <a:latin typeface="Calibri"/>
              <a:cs typeface="Calibri"/>
            </a:endParaRPr>
          </a:p>
          <a:p>
            <a:pPr marL="1767205">
              <a:lnSpc>
                <a:spcPct val="100000"/>
              </a:lnSpc>
              <a:spcBef>
                <a:spcPts val="5"/>
              </a:spcBef>
            </a:pPr>
            <a:r>
              <a:rPr sz="3600" spc="-75" dirty="0">
                <a:latin typeface="Times New Roman"/>
                <a:cs typeface="Times New Roman"/>
              </a:rPr>
              <a:t>or</a:t>
            </a:r>
            <a:endParaRPr sz="3600">
              <a:latin typeface="Times New Roman"/>
              <a:cs typeface="Times New Roman"/>
            </a:endParaRPr>
          </a:p>
          <a:p>
            <a:pPr marL="664210">
              <a:lnSpc>
                <a:spcPct val="100000"/>
              </a:lnSpc>
              <a:spcBef>
                <a:spcPts val="2025"/>
              </a:spcBef>
            </a:pPr>
            <a:r>
              <a:rPr sz="3200" i="1" spc="-30" dirty="0">
                <a:latin typeface="Times New Roman"/>
                <a:cs typeface="Times New Roman"/>
              </a:rPr>
              <a:t>P</a:t>
            </a:r>
            <a:r>
              <a:rPr sz="3200" spc="-30" dirty="0">
                <a:latin typeface="Times New Roman"/>
                <a:cs typeface="Times New Roman"/>
              </a:rPr>
              <a:t>[</a:t>
            </a:r>
            <a:r>
              <a:rPr sz="3200" i="1" spc="-30" dirty="0">
                <a:latin typeface="Times New Roman"/>
                <a:cs typeface="Times New Roman"/>
              </a:rPr>
              <a:t>A</a:t>
            </a:r>
            <a:r>
              <a:rPr sz="3200" i="1" spc="-5" dirty="0">
                <a:latin typeface="Times New Roman"/>
                <a:cs typeface="Times New Roman"/>
              </a:rPr>
              <a:t> </a:t>
            </a:r>
            <a:r>
              <a:rPr sz="3200" spc="-10" dirty="0">
                <a:latin typeface="Times New Roman"/>
                <a:cs typeface="Times New Roman"/>
              </a:rPr>
              <a:t>or </a:t>
            </a:r>
            <a:r>
              <a:rPr sz="3200" i="1" dirty="0">
                <a:latin typeface="Times New Roman"/>
                <a:cs typeface="Times New Roman"/>
              </a:rPr>
              <a:t>B</a:t>
            </a:r>
            <a:r>
              <a:rPr sz="3200" dirty="0">
                <a:latin typeface="Times New Roman"/>
                <a:cs typeface="Times New Roman"/>
              </a:rPr>
              <a:t>]</a:t>
            </a:r>
            <a:r>
              <a:rPr sz="3200" spc="-10" dirty="0">
                <a:latin typeface="Times New Roman"/>
                <a:cs typeface="Times New Roman"/>
              </a:rPr>
              <a:t> </a:t>
            </a:r>
            <a:r>
              <a:rPr sz="3200" spc="15" dirty="0">
                <a:latin typeface="Times New Roman"/>
                <a:cs typeface="Times New Roman"/>
              </a:rPr>
              <a:t>=</a:t>
            </a:r>
            <a:r>
              <a:rPr sz="3200" spc="5" dirty="0">
                <a:latin typeface="Times New Roman"/>
                <a:cs typeface="Times New Roman"/>
              </a:rPr>
              <a:t> </a:t>
            </a:r>
            <a:r>
              <a:rPr sz="3200" i="1" spc="-25" dirty="0">
                <a:latin typeface="Times New Roman"/>
                <a:cs typeface="Times New Roman"/>
              </a:rPr>
              <a:t>P</a:t>
            </a:r>
            <a:r>
              <a:rPr sz="3200" spc="-25" dirty="0">
                <a:latin typeface="Times New Roman"/>
                <a:cs typeface="Times New Roman"/>
              </a:rPr>
              <a:t>[</a:t>
            </a:r>
            <a:r>
              <a:rPr sz="3200" i="1" spc="-25" dirty="0">
                <a:latin typeface="Times New Roman"/>
                <a:cs typeface="Times New Roman"/>
              </a:rPr>
              <a:t>A</a:t>
            </a:r>
            <a:r>
              <a:rPr sz="3200" spc="-25" dirty="0">
                <a:latin typeface="Times New Roman"/>
                <a:cs typeface="Times New Roman"/>
              </a:rPr>
              <a:t>]</a:t>
            </a:r>
            <a:r>
              <a:rPr sz="3200" spc="65" dirty="0">
                <a:latin typeface="Times New Roman"/>
                <a:cs typeface="Times New Roman"/>
              </a:rPr>
              <a:t> </a:t>
            </a:r>
            <a:r>
              <a:rPr sz="3200" spc="15" dirty="0">
                <a:latin typeface="Times New Roman"/>
                <a:cs typeface="Times New Roman"/>
              </a:rPr>
              <a:t>+</a:t>
            </a:r>
            <a:r>
              <a:rPr sz="3200" spc="-70" dirty="0">
                <a:latin typeface="Times New Roman"/>
                <a:cs typeface="Times New Roman"/>
              </a:rPr>
              <a:t> </a:t>
            </a:r>
            <a:r>
              <a:rPr sz="3200" i="1" spc="-25" dirty="0">
                <a:latin typeface="Times New Roman"/>
                <a:cs typeface="Times New Roman"/>
              </a:rPr>
              <a:t>P</a:t>
            </a:r>
            <a:r>
              <a:rPr sz="3200" spc="-25" dirty="0">
                <a:latin typeface="Times New Roman"/>
                <a:cs typeface="Times New Roman"/>
              </a:rPr>
              <a:t>[</a:t>
            </a:r>
            <a:r>
              <a:rPr sz="3200" i="1" spc="-25" dirty="0">
                <a:latin typeface="Times New Roman"/>
                <a:cs typeface="Times New Roman"/>
              </a:rPr>
              <a:t>B</a:t>
            </a:r>
            <a:r>
              <a:rPr sz="3200" spc="-25" dirty="0">
                <a:latin typeface="Times New Roman"/>
                <a:cs typeface="Times New Roman"/>
              </a:rPr>
              <a:t>]</a:t>
            </a:r>
            <a:r>
              <a:rPr sz="3200" spc="65" dirty="0">
                <a:latin typeface="Times New Roman"/>
                <a:cs typeface="Times New Roman"/>
              </a:rPr>
              <a:t> </a:t>
            </a:r>
            <a:r>
              <a:rPr sz="3200" spc="15" dirty="0">
                <a:latin typeface="Times New Roman"/>
                <a:cs typeface="Times New Roman"/>
              </a:rPr>
              <a:t>–</a:t>
            </a:r>
            <a:r>
              <a:rPr sz="3200" spc="-15" dirty="0">
                <a:latin typeface="Times New Roman"/>
                <a:cs typeface="Times New Roman"/>
              </a:rPr>
              <a:t> </a:t>
            </a:r>
            <a:r>
              <a:rPr sz="3200" i="1" spc="-30" dirty="0">
                <a:latin typeface="Times New Roman"/>
                <a:cs typeface="Times New Roman"/>
              </a:rPr>
              <a:t>P</a:t>
            </a:r>
            <a:r>
              <a:rPr sz="3200" spc="-30" dirty="0">
                <a:latin typeface="Times New Roman"/>
                <a:cs typeface="Times New Roman"/>
              </a:rPr>
              <a:t>[</a:t>
            </a:r>
            <a:r>
              <a:rPr sz="3200" i="1" spc="-30" dirty="0">
                <a:latin typeface="Times New Roman"/>
                <a:cs typeface="Times New Roman"/>
              </a:rPr>
              <a:t>A</a:t>
            </a:r>
            <a:r>
              <a:rPr sz="3200" i="1" spc="-5" dirty="0">
                <a:latin typeface="Times New Roman"/>
                <a:cs typeface="Times New Roman"/>
              </a:rPr>
              <a:t> </a:t>
            </a:r>
            <a:r>
              <a:rPr sz="3200" spc="-5" dirty="0">
                <a:latin typeface="Times New Roman"/>
                <a:cs typeface="Times New Roman"/>
              </a:rPr>
              <a:t>and</a:t>
            </a:r>
            <a:r>
              <a:rPr sz="3200" spc="60" dirty="0">
                <a:latin typeface="Times New Roman"/>
                <a:cs typeface="Times New Roman"/>
              </a:rPr>
              <a:t> </a:t>
            </a:r>
            <a:r>
              <a:rPr sz="3200" i="1" dirty="0">
                <a:latin typeface="Times New Roman"/>
                <a:cs typeface="Times New Roman"/>
              </a:rPr>
              <a:t>B</a:t>
            </a:r>
            <a:r>
              <a:rPr sz="3200" dirty="0">
                <a:latin typeface="Times New Roman"/>
                <a:cs typeface="Times New Roman"/>
              </a:rPr>
              <a:t>]</a:t>
            </a:r>
            <a:endParaRPr sz="32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7312025" cy="701040"/>
          </a:xfrm>
          <a:prstGeom prst="rect">
            <a:avLst/>
          </a:prstGeom>
        </p:spPr>
        <p:txBody>
          <a:bodyPr vert="horz" wrap="square" lIns="0" tIns="16510" rIns="0" bIns="0" rtlCol="0">
            <a:spAutoFit/>
          </a:bodyPr>
          <a:lstStyle/>
          <a:p>
            <a:pPr marL="12700">
              <a:lnSpc>
                <a:spcPct val="100000"/>
              </a:lnSpc>
              <a:spcBef>
                <a:spcPts val="130"/>
              </a:spcBef>
            </a:pPr>
            <a:r>
              <a:rPr sz="4400" spc="-80" dirty="0">
                <a:latin typeface="Calibri Light"/>
                <a:cs typeface="Calibri Light"/>
              </a:rPr>
              <a:t>Two</a:t>
            </a:r>
            <a:r>
              <a:rPr sz="4400" spc="-25" dirty="0">
                <a:latin typeface="Calibri Light"/>
                <a:cs typeface="Calibri Light"/>
              </a:rPr>
              <a:t> </a:t>
            </a:r>
            <a:r>
              <a:rPr sz="4400" dirty="0">
                <a:latin typeface="Calibri Light"/>
                <a:cs typeface="Calibri Light"/>
              </a:rPr>
              <a:t>broad</a:t>
            </a:r>
            <a:r>
              <a:rPr sz="4400" spc="-90" dirty="0">
                <a:latin typeface="Calibri Light"/>
                <a:cs typeface="Calibri Light"/>
              </a:rPr>
              <a:t> </a:t>
            </a:r>
            <a:r>
              <a:rPr sz="4400" spc="10" dirty="0">
                <a:latin typeface="Calibri Light"/>
                <a:cs typeface="Calibri Light"/>
              </a:rPr>
              <a:t>types</a:t>
            </a:r>
            <a:r>
              <a:rPr sz="4400" spc="-105" dirty="0">
                <a:latin typeface="Calibri Light"/>
                <a:cs typeface="Calibri Light"/>
              </a:rPr>
              <a:t> </a:t>
            </a:r>
            <a:r>
              <a:rPr sz="4400" spc="15" dirty="0">
                <a:latin typeface="Calibri Light"/>
                <a:cs typeface="Calibri Light"/>
              </a:rPr>
              <a:t>of</a:t>
            </a:r>
            <a:r>
              <a:rPr sz="4400" spc="-15" dirty="0">
                <a:latin typeface="Calibri Light"/>
                <a:cs typeface="Calibri Light"/>
              </a:rPr>
              <a:t> </a:t>
            </a:r>
            <a:r>
              <a:rPr sz="4400" dirty="0">
                <a:latin typeface="Calibri Light"/>
                <a:cs typeface="Calibri Light"/>
              </a:rPr>
              <a:t>classification</a:t>
            </a:r>
            <a:endParaRPr sz="4400">
              <a:latin typeface="Calibri Light"/>
              <a:cs typeface="Calibri Light"/>
            </a:endParaRPr>
          </a:p>
        </p:txBody>
      </p:sp>
      <p:sp>
        <p:nvSpPr>
          <p:cNvPr id="3" name="object 3"/>
          <p:cNvSpPr txBox="1"/>
          <p:nvPr/>
        </p:nvSpPr>
        <p:spPr>
          <a:xfrm>
            <a:off x="917575" y="1452351"/>
            <a:ext cx="10143490" cy="4371340"/>
          </a:xfrm>
          <a:prstGeom prst="rect">
            <a:avLst/>
          </a:prstGeom>
        </p:spPr>
        <p:txBody>
          <a:bodyPr vert="horz" wrap="square" lIns="0" tIns="56515" rIns="0" bIns="0" rtlCol="0">
            <a:spAutoFit/>
          </a:bodyPr>
          <a:lstStyle/>
          <a:p>
            <a:pPr marL="241300" indent="-229235">
              <a:lnSpc>
                <a:spcPct val="100000"/>
              </a:lnSpc>
              <a:spcBef>
                <a:spcPts val="445"/>
              </a:spcBef>
              <a:buFont typeface="Arial MT"/>
              <a:buChar char="•"/>
              <a:tabLst>
                <a:tab pos="241935" algn="l"/>
              </a:tabLst>
            </a:pPr>
            <a:r>
              <a:rPr sz="2750" spc="-10" dirty="0">
                <a:solidFill>
                  <a:srgbClr val="FF0000"/>
                </a:solidFill>
                <a:latin typeface="Calibri"/>
                <a:cs typeface="Calibri"/>
              </a:rPr>
              <a:t>Supervised</a:t>
            </a:r>
            <a:r>
              <a:rPr sz="2750" spc="290" dirty="0">
                <a:solidFill>
                  <a:srgbClr val="FF0000"/>
                </a:solidFill>
                <a:latin typeface="Calibri"/>
                <a:cs typeface="Calibri"/>
              </a:rPr>
              <a:t> </a:t>
            </a:r>
            <a:r>
              <a:rPr sz="2750" spc="-5" dirty="0">
                <a:solidFill>
                  <a:srgbClr val="FF0000"/>
                </a:solidFill>
                <a:latin typeface="Calibri"/>
                <a:cs typeface="Calibri"/>
              </a:rPr>
              <a:t>classification</a:t>
            </a:r>
            <a:endParaRPr sz="2750">
              <a:latin typeface="Calibri"/>
              <a:cs typeface="Calibri"/>
            </a:endParaRPr>
          </a:p>
          <a:p>
            <a:pPr marL="699135" lvl="1" indent="-229235">
              <a:lnSpc>
                <a:spcPct val="100000"/>
              </a:lnSpc>
              <a:spcBef>
                <a:spcPts val="280"/>
              </a:spcBef>
              <a:buFont typeface="Arial MT"/>
              <a:buChar char="•"/>
              <a:tabLst>
                <a:tab pos="699135" algn="l"/>
              </a:tabLst>
            </a:pPr>
            <a:r>
              <a:rPr sz="2400" spc="-5" dirty="0">
                <a:solidFill>
                  <a:srgbClr val="FF0000"/>
                </a:solidFill>
                <a:latin typeface="Calibri"/>
                <a:cs typeface="Calibri"/>
              </a:rPr>
              <a:t>Guided</a:t>
            </a:r>
            <a:r>
              <a:rPr sz="2400" spc="-25" dirty="0">
                <a:solidFill>
                  <a:srgbClr val="FF0000"/>
                </a:solidFill>
                <a:latin typeface="Calibri"/>
                <a:cs typeface="Calibri"/>
              </a:rPr>
              <a:t> </a:t>
            </a:r>
            <a:r>
              <a:rPr sz="2400" spc="5" dirty="0">
                <a:solidFill>
                  <a:srgbClr val="FF0000"/>
                </a:solidFill>
                <a:latin typeface="Calibri"/>
                <a:cs typeface="Calibri"/>
              </a:rPr>
              <a:t>by</a:t>
            </a:r>
            <a:r>
              <a:rPr sz="2400" dirty="0">
                <a:solidFill>
                  <a:srgbClr val="FF0000"/>
                </a:solidFill>
                <a:latin typeface="Calibri"/>
                <a:cs typeface="Calibri"/>
              </a:rPr>
              <a:t> </a:t>
            </a:r>
            <a:r>
              <a:rPr sz="2400" spc="5" dirty="0">
                <a:solidFill>
                  <a:srgbClr val="FF0000"/>
                </a:solidFill>
                <a:latin typeface="Calibri"/>
                <a:cs typeface="Calibri"/>
              </a:rPr>
              <a:t>the</a:t>
            </a:r>
            <a:r>
              <a:rPr sz="2400" spc="-105" dirty="0">
                <a:solidFill>
                  <a:srgbClr val="FF0000"/>
                </a:solidFill>
                <a:latin typeface="Calibri"/>
                <a:cs typeface="Calibri"/>
              </a:rPr>
              <a:t> </a:t>
            </a:r>
            <a:r>
              <a:rPr sz="2400" spc="5" dirty="0">
                <a:solidFill>
                  <a:srgbClr val="FF0000"/>
                </a:solidFill>
                <a:latin typeface="Calibri"/>
                <a:cs typeface="Calibri"/>
              </a:rPr>
              <a:t>humans</a:t>
            </a:r>
            <a:endParaRPr sz="2400">
              <a:latin typeface="Calibri"/>
              <a:cs typeface="Calibri"/>
            </a:endParaRPr>
          </a:p>
          <a:p>
            <a:pPr marL="699135" marR="5080" lvl="1" indent="-229235">
              <a:lnSpc>
                <a:spcPct val="91300"/>
              </a:lnSpc>
              <a:spcBef>
                <a:spcPts val="525"/>
              </a:spcBef>
              <a:buChar char="•"/>
              <a:tabLst>
                <a:tab pos="699135" algn="l"/>
              </a:tabLst>
            </a:pPr>
            <a:r>
              <a:rPr sz="2400" dirty="0">
                <a:solidFill>
                  <a:srgbClr val="1F2023"/>
                </a:solidFill>
                <a:latin typeface="Arial MT"/>
                <a:cs typeface="Arial MT"/>
              </a:rPr>
              <a:t>It</a:t>
            </a:r>
            <a:r>
              <a:rPr sz="2400" spc="-55" dirty="0">
                <a:solidFill>
                  <a:srgbClr val="1F2023"/>
                </a:solidFill>
                <a:latin typeface="Arial MT"/>
                <a:cs typeface="Arial MT"/>
              </a:rPr>
              <a:t> </a:t>
            </a:r>
            <a:r>
              <a:rPr sz="2400" spc="-5" dirty="0">
                <a:solidFill>
                  <a:srgbClr val="1F2023"/>
                </a:solidFill>
                <a:latin typeface="Arial MT"/>
                <a:cs typeface="Arial MT"/>
              </a:rPr>
              <a:t>is</a:t>
            </a:r>
            <a:r>
              <a:rPr sz="2400" dirty="0">
                <a:solidFill>
                  <a:srgbClr val="1F2023"/>
                </a:solidFill>
                <a:latin typeface="Arial MT"/>
                <a:cs typeface="Arial MT"/>
              </a:rPr>
              <a:t> </a:t>
            </a:r>
            <a:r>
              <a:rPr sz="2400" spc="-25" dirty="0">
                <a:solidFill>
                  <a:srgbClr val="1F2023"/>
                </a:solidFill>
                <a:latin typeface="Arial MT"/>
                <a:cs typeface="Arial MT"/>
              </a:rPr>
              <a:t>called</a:t>
            </a:r>
            <a:r>
              <a:rPr sz="2400" spc="175" dirty="0">
                <a:solidFill>
                  <a:srgbClr val="1F2023"/>
                </a:solidFill>
                <a:latin typeface="Arial MT"/>
                <a:cs typeface="Arial MT"/>
              </a:rPr>
              <a:t> </a:t>
            </a:r>
            <a:r>
              <a:rPr sz="2400" spc="-25" dirty="0">
                <a:solidFill>
                  <a:srgbClr val="1F2023"/>
                </a:solidFill>
                <a:latin typeface="Arial MT"/>
                <a:cs typeface="Arial MT"/>
              </a:rPr>
              <a:t>supervised</a:t>
            </a:r>
            <a:r>
              <a:rPr sz="2400" spc="245" dirty="0">
                <a:solidFill>
                  <a:srgbClr val="1F2023"/>
                </a:solidFill>
                <a:latin typeface="Arial MT"/>
                <a:cs typeface="Arial MT"/>
              </a:rPr>
              <a:t> </a:t>
            </a:r>
            <a:r>
              <a:rPr sz="2400" spc="-15" dirty="0">
                <a:solidFill>
                  <a:srgbClr val="1F2023"/>
                </a:solidFill>
                <a:latin typeface="Arial MT"/>
                <a:cs typeface="Arial MT"/>
              </a:rPr>
              <a:t>learning</a:t>
            </a:r>
            <a:r>
              <a:rPr sz="2400" spc="95" dirty="0">
                <a:solidFill>
                  <a:srgbClr val="1F2023"/>
                </a:solidFill>
                <a:latin typeface="Arial MT"/>
                <a:cs typeface="Arial MT"/>
              </a:rPr>
              <a:t> </a:t>
            </a:r>
            <a:r>
              <a:rPr sz="2400" spc="-30" dirty="0">
                <a:solidFill>
                  <a:srgbClr val="1F2023"/>
                </a:solidFill>
                <a:latin typeface="Arial MT"/>
                <a:cs typeface="Arial MT"/>
              </a:rPr>
              <a:t>because</a:t>
            </a:r>
            <a:r>
              <a:rPr sz="2400" spc="215" dirty="0">
                <a:solidFill>
                  <a:srgbClr val="1F2023"/>
                </a:solidFill>
                <a:latin typeface="Arial MT"/>
                <a:cs typeface="Arial MT"/>
              </a:rPr>
              <a:t> </a:t>
            </a:r>
            <a:r>
              <a:rPr sz="2400" b="1" spc="-10" dirty="0">
                <a:solidFill>
                  <a:srgbClr val="1F2023"/>
                </a:solidFill>
                <a:latin typeface="Arial"/>
                <a:cs typeface="Arial"/>
              </a:rPr>
              <a:t>the</a:t>
            </a:r>
            <a:r>
              <a:rPr sz="2400" b="1" spc="25" dirty="0">
                <a:solidFill>
                  <a:srgbClr val="1F2023"/>
                </a:solidFill>
                <a:latin typeface="Arial"/>
                <a:cs typeface="Arial"/>
              </a:rPr>
              <a:t> </a:t>
            </a:r>
            <a:r>
              <a:rPr sz="2400" b="1" spc="-5" dirty="0">
                <a:solidFill>
                  <a:srgbClr val="1F2023"/>
                </a:solidFill>
                <a:latin typeface="Arial"/>
                <a:cs typeface="Arial"/>
              </a:rPr>
              <a:t>process</a:t>
            </a:r>
            <a:r>
              <a:rPr sz="2400" b="1" spc="-50" dirty="0">
                <a:solidFill>
                  <a:srgbClr val="1F2023"/>
                </a:solidFill>
                <a:latin typeface="Arial"/>
                <a:cs typeface="Arial"/>
              </a:rPr>
              <a:t> </a:t>
            </a:r>
            <a:r>
              <a:rPr sz="2400" b="1" spc="-25" dirty="0">
                <a:solidFill>
                  <a:srgbClr val="1F2023"/>
                </a:solidFill>
                <a:latin typeface="Arial"/>
                <a:cs typeface="Arial"/>
              </a:rPr>
              <a:t>of</a:t>
            </a:r>
            <a:r>
              <a:rPr sz="2400" b="1" spc="30" dirty="0">
                <a:solidFill>
                  <a:srgbClr val="1F2023"/>
                </a:solidFill>
                <a:latin typeface="Arial"/>
                <a:cs typeface="Arial"/>
              </a:rPr>
              <a:t> </a:t>
            </a:r>
            <a:r>
              <a:rPr sz="2400" b="1" spc="5" dirty="0">
                <a:solidFill>
                  <a:srgbClr val="1F2023"/>
                </a:solidFill>
                <a:latin typeface="Arial"/>
                <a:cs typeface="Arial"/>
              </a:rPr>
              <a:t>an</a:t>
            </a:r>
            <a:r>
              <a:rPr sz="2400" b="1" spc="45" dirty="0">
                <a:solidFill>
                  <a:srgbClr val="1F2023"/>
                </a:solidFill>
                <a:latin typeface="Arial"/>
                <a:cs typeface="Arial"/>
              </a:rPr>
              <a:t> </a:t>
            </a:r>
            <a:r>
              <a:rPr sz="2400" b="1" spc="10" dirty="0">
                <a:solidFill>
                  <a:srgbClr val="1F2023"/>
                </a:solidFill>
                <a:latin typeface="Arial"/>
                <a:cs typeface="Arial"/>
              </a:rPr>
              <a:t>algorithm </a:t>
            </a:r>
            <a:r>
              <a:rPr sz="2400" b="1" spc="-655" dirty="0">
                <a:solidFill>
                  <a:srgbClr val="1F2023"/>
                </a:solidFill>
                <a:latin typeface="Arial"/>
                <a:cs typeface="Arial"/>
              </a:rPr>
              <a:t> </a:t>
            </a:r>
            <a:r>
              <a:rPr sz="2400" b="1" spc="15" dirty="0">
                <a:solidFill>
                  <a:srgbClr val="1F2023"/>
                </a:solidFill>
                <a:latin typeface="Arial"/>
                <a:cs typeface="Arial"/>
              </a:rPr>
              <a:t>learning </a:t>
            </a:r>
            <a:r>
              <a:rPr sz="2400" b="1" spc="5" dirty="0">
                <a:solidFill>
                  <a:srgbClr val="1F2023"/>
                </a:solidFill>
                <a:latin typeface="Arial"/>
                <a:cs typeface="Arial"/>
              </a:rPr>
              <a:t>from </a:t>
            </a:r>
            <a:r>
              <a:rPr sz="2400" b="1" spc="-5" dirty="0">
                <a:solidFill>
                  <a:srgbClr val="1F2023"/>
                </a:solidFill>
                <a:latin typeface="Arial"/>
                <a:cs typeface="Arial"/>
              </a:rPr>
              <a:t>the </a:t>
            </a:r>
            <a:r>
              <a:rPr sz="2400" b="1" spc="15" dirty="0">
                <a:solidFill>
                  <a:srgbClr val="1F2023"/>
                </a:solidFill>
                <a:latin typeface="Arial"/>
                <a:cs typeface="Arial"/>
              </a:rPr>
              <a:t>training </a:t>
            </a:r>
            <a:r>
              <a:rPr sz="2400" b="1" dirty="0">
                <a:solidFill>
                  <a:srgbClr val="1F2023"/>
                </a:solidFill>
                <a:latin typeface="Arial"/>
                <a:cs typeface="Arial"/>
              </a:rPr>
              <a:t>dataset </a:t>
            </a:r>
            <a:r>
              <a:rPr sz="2400" b="1" spc="5" dirty="0">
                <a:solidFill>
                  <a:srgbClr val="1F2023"/>
                </a:solidFill>
                <a:latin typeface="Arial"/>
                <a:cs typeface="Arial"/>
              </a:rPr>
              <a:t>can </a:t>
            </a:r>
            <a:r>
              <a:rPr sz="2400" b="1" spc="-20" dirty="0">
                <a:solidFill>
                  <a:srgbClr val="1F2023"/>
                </a:solidFill>
                <a:latin typeface="Arial"/>
                <a:cs typeface="Arial"/>
              </a:rPr>
              <a:t>be </a:t>
            </a:r>
            <a:r>
              <a:rPr sz="2400" b="1" spc="-30" dirty="0">
                <a:solidFill>
                  <a:srgbClr val="1F2023"/>
                </a:solidFill>
                <a:latin typeface="Arial"/>
                <a:cs typeface="Arial"/>
              </a:rPr>
              <a:t>thought </a:t>
            </a:r>
            <a:r>
              <a:rPr sz="2400" b="1" spc="-20" dirty="0">
                <a:solidFill>
                  <a:srgbClr val="1F2023"/>
                </a:solidFill>
                <a:latin typeface="Arial"/>
                <a:cs typeface="Arial"/>
              </a:rPr>
              <a:t>of </a:t>
            </a:r>
            <a:r>
              <a:rPr sz="2400" b="1" spc="5" dirty="0">
                <a:solidFill>
                  <a:srgbClr val="1F2023"/>
                </a:solidFill>
                <a:latin typeface="Arial"/>
                <a:cs typeface="Arial"/>
              </a:rPr>
              <a:t>as </a:t>
            </a:r>
            <a:r>
              <a:rPr sz="2400" b="1" dirty="0">
                <a:solidFill>
                  <a:srgbClr val="1F2023"/>
                </a:solidFill>
                <a:latin typeface="Arial"/>
                <a:cs typeface="Arial"/>
              </a:rPr>
              <a:t>a teacher </a:t>
            </a:r>
            <a:r>
              <a:rPr sz="2400" b="1" spc="5" dirty="0">
                <a:solidFill>
                  <a:srgbClr val="1F2023"/>
                </a:solidFill>
                <a:latin typeface="Arial"/>
                <a:cs typeface="Arial"/>
              </a:rPr>
              <a:t> </a:t>
            </a:r>
            <a:r>
              <a:rPr sz="2400" b="1" spc="10" dirty="0">
                <a:solidFill>
                  <a:srgbClr val="1F2023"/>
                </a:solidFill>
                <a:latin typeface="Arial"/>
                <a:cs typeface="Arial"/>
              </a:rPr>
              <a:t>s</a:t>
            </a:r>
            <a:r>
              <a:rPr sz="2400" b="1" spc="-45" dirty="0">
                <a:solidFill>
                  <a:srgbClr val="1F2023"/>
                </a:solidFill>
                <a:latin typeface="Arial"/>
                <a:cs typeface="Arial"/>
              </a:rPr>
              <a:t>up</a:t>
            </a:r>
            <a:r>
              <a:rPr sz="2400" b="1" spc="10" dirty="0">
                <a:solidFill>
                  <a:srgbClr val="1F2023"/>
                </a:solidFill>
                <a:latin typeface="Arial"/>
                <a:cs typeface="Arial"/>
              </a:rPr>
              <a:t>e</a:t>
            </a:r>
            <a:r>
              <a:rPr sz="2400" b="1" spc="35" dirty="0">
                <a:solidFill>
                  <a:srgbClr val="1F2023"/>
                </a:solidFill>
                <a:latin typeface="Arial"/>
                <a:cs typeface="Arial"/>
              </a:rPr>
              <a:t>r</a:t>
            </a:r>
            <a:r>
              <a:rPr sz="2400" b="1" spc="-65" dirty="0">
                <a:solidFill>
                  <a:srgbClr val="1F2023"/>
                </a:solidFill>
                <a:latin typeface="Arial"/>
                <a:cs typeface="Arial"/>
              </a:rPr>
              <a:t>v</a:t>
            </a:r>
            <a:r>
              <a:rPr sz="2400" b="1" spc="75" dirty="0">
                <a:solidFill>
                  <a:srgbClr val="1F2023"/>
                </a:solidFill>
                <a:latin typeface="Arial"/>
                <a:cs typeface="Arial"/>
              </a:rPr>
              <a:t>i</a:t>
            </a:r>
            <a:r>
              <a:rPr sz="2400" b="1" spc="10" dirty="0">
                <a:solidFill>
                  <a:srgbClr val="1F2023"/>
                </a:solidFill>
                <a:latin typeface="Arial"/>
                <a:cs typeface="Arial"/>
              </a:rPr>
              <a:t>s</a:t>
            </a:r>
            <a:r>
              <a:rPr sz="2400" b="1" spc="75" dirty="0">
                <a:solidFill>
                  <a:srgbClr val="1F2023"/>
                </a:solidFill>
                <a:latin typeface="Arial"/>
                <a:cs typeface="Arial"/>
              </a:rPr>
              <a:t>i</a:t>
            </a:r>
            <a:r>
              <a:rPr sz="2400" b="1" spc="-45" dirty="0">
                <a:solidFill>
                  <a:srgbClr val="1F2023"/>
                </a:solidFill>
                <a:latin typeface="Arial"/>
                <a:cs typeface="Arial"/>
              </a:rPr>
              <a:t>n</a:t>
            </a:r>
            <a:r>
              <a:rPr sz="2400" b="1" dirty="0">
                <a:solidFill>
                  <a:srgbClr val="1F2023"/>
                </a:solidFill>
                <a:latin typeface="Arial"/>
                <a:cs typeface="Arial"/>
              </a:rPr>
              <a:t>g</a:t>
            </a:r>
            <a:r>
              <a:rPr sz="2400" b="1" spc="-110" dirty="0">
                <a:solidFill>
                  <a:srgbClr val="1F2023"/>
                </a:solidFill>
                <a:latin typeface="Arial"/>
                <a:cs typeface="Arial"/>
              </a:rPr>
              <a:t> </a:t>
            </a:r>
            <a:r>
              <a:rPr sz="2400" b="1" spc="20" dirty="0">
                <a:solidFill>
                  <a:srgbClr val="1F2023"/>
                </a:solidFill>
                <a:latin typeface="Arial"/>
                <a:cs typeface="Arial"/>
              </a:rPr>
              <a:t>t</a:t>
            </a:r>
            <a:r>
              <a:rPr sz="2400" b="1" spc="-45" dirty="0">
                <a:solidFill>
                  <a:srgbClr val="1F2023"/>
                </a:solidFill>
                <a:latin typeface="Arial"/>
                <a:cs typeface="Arial"/>
              </a:rPr>
              <a:t>h</a:t>
            </a:r>
            <a:r>
              <a:rPr sz="2400" b="1" dirty="0">
                <a:solidFill>
                  <a:srgbClr val="1F2023"/>
                </a:solidFill>
                <a:latin typeface="Arial"/>
                <a:cs typeface="Arial"/>
              </a:rPr>
              <a:t>e</a:t>
            </a:r>
            <a:r>
              <a:rPr sz="2400" b="1" spc="10" dirty="0">
                <a:solidFill>
                  <a:srgbClr val="1F2023"/>
                </a:solidFill>
                <a:latin typeface="Arial"/>
                <a:cs typeface="Arial"/>
              </a:rPr>
              <a:t> </a:t>
            </a:r>
            <a:r>
              <a:rPr sz="2400" b="1" spc="85" dirty="0">
                <a:solidFill>
                  <a:srgbClr val="1F2023"/>
                </a:solidFill>
                <a:latin typeface="Arial"/>
                <a:cs typeface="Arial"/>
              </a:rPr>
              <a:t>l</a:t>
            </a:r>
            <a:r>
              <a:rPr sz="2400" b="1" spc="10" dirty="0">
                <a:solidFill>
                  <a:srgbClr val="1F2023"/>
                </a:solidFill>
                <a:latin typeface="Arial"/>
                <a:cs typeface="Arial"/>
              </a:rPr>
              <a:t>ea</a:t>
            </a:r>
            <a:r>
              <a:rPr sz="2400" b="1" spc="35" dirty="0">
                <a:solidFill>
                  <a:srgbClr val="1F2023"/>
                </a:solidFill>
                <a:latin typeface="Arial"/>
                <a:cs typeface="Arial"/>
              </a:rPr>
              <a:t>r</a:t>
            </a:r>
            <a:r>
              <a:rPr sz="2400" b="1" spc="-45" dirty="0">
                <a:solidFill>
                  <a:srgbClr val="1F2023"/>
                </a:solidFill>
                <a:latin typeface="Arial"/>
                <a:cs typeface="Arial"/>
              </a:rPr>
              <a:t>n</a:t>
            </a:r>
            <a:r>
              <a:rPr sz="2400" b="1" spc="75" dirty="0">
                <a:solidFill>
                  <a:srgbClr val="1F2023"/>
                </a:solidFill>
                <a:latin typeface="Arial"/>
                <a:cs typeface="Arial"/>
              </a:rPr>
              <a:t>i</a:t>
            </a:r>
            <a:r>
              <a:rPr sz="2400" b="1" spc="-45" dirty="0">
                <a:solidFill>
                  <a:srgbClr val="1F2023"/>
                </a:solidFill>
                <a:latin typeface="Arial"/>
                <a:cs typeface="Arial"/>
              </a:rPr>
              <a:t>n</a:t>
            </a:r>
            <a:r>
              <a:rPr sz="2400" b="1" dirty="0">
                <a:solidFill>
                  <a:srgbClr val="1F2023"/>
                </a:solidFill>
                <a:latin typeface="Arial"/>
                <a:cs typeface="Arial"/>
              </a:rPr>
              <a:t>g</a:t>
            </a:r>
            <a:r>
              <a:rPr sz="2400" b="1" spc="-185" dirty="0">
                <a:solidFill>
                  <a:srgbClr val="1F2023"/>
                </a:solidFill>
                <a:latin typeface="Arial"/>
                <a:cs typeface="Arial"/>
              </a:rPr>
              <a:t> </a:t>
            </a:r>
            <a:r>
              <a:rPr sz="2400" b="1" spc="-45" dirty="0">
                <a:solidFill>
                  <a:srgbClr val="1F2023"/>
                </a:solidFill>
                <a:latin typeface="Arial"/>
                <a:cs typeface="Arial"/>
              </a:rPr>
              <a:t>p</a:t>
            </a:r>
            <a:r>
              <a:rPr sz="2400" b="1" spc="35" dirty="0">
                <a:solidFill>
                  <a:srgbClr val="1F2023"/>
                </a:solidFill>
                <a:latin typeface="Arial"/>
                <a:cs typeface="Arial"/>
              </a:rPr>
              <a:t>r</a:t>
            </a:r>
            <a:r>
              <a:rPr sz="2400" b="1" spc="-45" dirty="0">
                <a:solidFill>
                  <a:srgbClr val="1F2023"/>
                </a:solidFill>
                <a:latin typeface="Arial"/>
                <a:cs typeface="Arial"/>
              </a:rPr>
              <a:t>o</a:t>
            </a:r>
            <a:r>
              <a:rPr sz="2400" b="1" spc="10" dirty="0">
                <a:solidFill>
                  <a:srgbClr val="1F2023"/>
                </a:solidFill>
                <a:latin typeface="Arial"/>
                <a:cs typeface="Arial"/>
              </a:rPr>
              <a:t>ces</a:t>
            </a:r>
            <a:r>
              <a:rPr sz="2400" b="1" spc="85" dirty="0">
                <a:solidFill>
                  <a:srgbClr val="1F2023"/>
                </a:solidFill>
                <a:latin typeface="Arial"/>
                <a:cs typeface="Arial"/>
              </a:rPr>
              <a:t>s</a:t>
            </a:r>
            <a:r>
              <a:rPr sz="2400" dirty="0">
                <a:solidFill>
                  <a:srgbClr val="1F2023"/>
                </a:solidFill>
                <a:latin typeface="Arial MT"/>
                <a:cs typeface="Arial MT"/>
              </a:rPr>
              <a:t>.</a:t>
            </a:r>
            <a:endParaRPr sz="2400">
              <a:latin typeface="Arial MT"/>
              <a:cs typeface="Arial MT"/>
            </a:endParaRPr>
          </a:p>
          <a:p>
            <a:pPr marL="699135" lvl="1" indent="-229235">
              <a:lnSpc>
                <a:spcPts val="2720"/>
              </a:lnSpc>
              <a:spcBef>
                <a:spcPts val="195"/>
              </a:spcBef>
              <a:buChar char="•"/>
              <a:tabLst>
                <a:tab pos="699135" algn="l"/>
              </a:tabLst>
            </a:pPr>
            <a:r>
              <a:rPr sz="2400" spc="30" dirty="0">
                <a:solidFill>
                  <a:srgbClr val="1F2023"/>
                </a:solidFill>
                <a:latin typeface="Arial MT"/>
                <a:cs typeface="Arial MT"/>
              </a:rPr>
              <a:t>We</a:t>
            </a:r>
            <a:r>
              <a:rPr sz="2400" spc="-140" dirty="0">
                <a:solidFill>
                  <a:srgbClr val="1F2023"/>
                </a:solidFill>
                <a:latin typeface="Arial MT"/>
                <a:cs typeface="Arial MT"/>
              </a:rPr>
              <a:t> </a:t>
            </a:r>
            <a:r>
              <a:rPr sz="2400" spc="-15" dirty="0">
                <a:solidFill>
                  <a:srgbClr val="1F2023"/>
                </a:solidFill>
                <a:latin typeface="Arial MT"/>
                <a:cs typeface="Arial MT"/>
              </a:rPr>
              <a:t>know</a:t>
            </a:r>
            <a:r>
              <a:rPr sz="2400" spc="70" dirty="0">
                <a:solidFill>
                  <a:srgbClr val="1F2023"/>
                </a:solidFill>
                <a:latin typeface="Arial MT"/>
                <a:cs typeface="Arial MT"/>
              </a:rPr>
              <a:t> </a:t>
            </a:r>
            <a:r>
              <a:rPr sz="2400" spc="5" dirty="0">
                <a:solidFill>
                  <a:srgbClr val="1F2023"/>
                </a:solidFill>
                <a:latin typeface="Arial MT"/>
                <a:cs typeface="Arial MT"/>
              </a:rPr>
              <a:t>the</a:t>
            </a:r>
            <a:r>
              <a:rPr sz="2400" spc="-65" dirty="0">
                <a:solidFill>
                  <a:srgbClr val="1F2023"/>
                </a:solidFill>
                <a:latin typeface="Arial MT"/>
                <a:cs typeface="Arial MT"/>
              </a:rPr>
              <a:t> </a:t>
            </a:r>
            <a:r>
              <a:rPr sz="2400" spc="-10" dirty="0">
                <a:solidFill>
                  <a:srgbClr val="1F2023"/>
                </a:solidFill>
                <a:latin typeface="Arial MT"/>
                <a:cs typeface="Arial MT"/>
              </a:rPr>
              <a:t>correct</a:t>
            </a:r>
            <a:r>
              <a:rPr sz="2400" spc="80" dirty="0">
                <a:solidFill>
                  <a:srgbClr val="1F2023"/>
                </a:solidFill>
                <a:latin typeface="Arial MT"/>
                <a:cs typeface="Arial MT"/>
              </a:rPr>
              <a:t> </a:t>
            </a:r>
            <a:r>
              <a:rPr sz="2400" spc="-15" dirty="0">
                <a:solidFill>
                  <a:srgbClr val="1F2023"/>
                </a:solidFill>
                <a:latin typeface="Arial MT"/>
                <a:cs typeface="Arial MT"/>
              </a:rPr>
              <a:t>answers,</a:t>
            </a:r>
            <a:r>
              <a:rPr sz="2400" spc="80" dirty="0">
                <a:solidFill>
                  <a:srgbClr val="1F2023"/>
                </a:solidFill>
                <a:latin typeface="Arial MT"/>
                <a:cs typeface="Arial MT"/>
              </a:rPr>
              <a:t> </a:t>
            </a:r>
            <a:r>
              <a:rPr sz="2400" spc="5" dirty="0">
                <a:solidFill>
                  <a:srgbClr val="1F2023"/>
                </a:solidFill>
                <a:latin typeface="Arial MT"/>
                <a:cs typeface="Arial MT"/>
              </a:rPr>
              <a:t>the</a:t>
            </a:r>
            <a:r>
              <a:rPr sz="2400" spc="-65" dirty="0">
                <a:solidFill>
                  <a:srgbClr val="1F2023"/>
                </a:solidFill>
                <a:latin typeface="Arial MT"/>
                <a:cs typeface="Arial MT"/>
              </a:rPr>
              <a:t> </a:t>
            </a:r>
            <a:r>
              <a:rPr sz="2400" spc="-20" dirty="0">
                <a:solidFill>
                  <a:srgbClr val="1F2023"/>
                </a:solidFill>
                <a:latin typeface="Arial MT"/>
                <a:cs typeface="Arial MT"/>
              </a:rPr>
              <a:t>algorithm</a:t>
            </a:r>
            <a:r>
              <a:rPr sz="2400" spc="175" dirty="0">
                <a:solidFill>
                  <a:srgbClr val="1F2023"/>
                </a:solidFill>
                <a:latin typeface="Arial MT"/>
                <a:cs typeface="Arial MT"/>
              </a:rPr>
              <a:t> </a:t>
            </a:r>
            <a:r>
              <a:rPr sz="2400" spc="-25" dirty="0">
                <a:solidFill>
                  <a:srgbClr val="1F2023"/>
                </a:solidFill>
                <a:latin typeface="Arial MT"/>
                <a:cs typeface="Arial MT"/>
              </a:rPr>
              <a:t>iteratively</a:t>
            </a:r>
            <a:r>
              <a:rPr sz="2400" spc="225" dirty="0">
                <a:solidFill>
                  <a:srgbClr val="1F2023"/>
                </a:solidFill>
                <a:latin typeface="Arial MT"/>
                <a:cs typeface="Arial MT"/>
              </a:rPr>
              <a:t> </a:t>
            </a:r>
            <a:r>
              <a:rPr sz="2400" spc="-20" dirty="0">
                <a:solidFill>
                  <a:srgbClr val="1F2023"/>
                </a:solidFill>
                <a:latin typeface="Arial MT"/>
                <a:cs typeface="Arial MT"/>
              </a:rPr>
              <a:t>makes</a:t>
            </a:r>
            <a:endParaRPr sz="2400">
              <a:latin typeface="Arial MT"/>
              <a:cs typeface="Arial MT"/>
            </a:endParaRPr>
          </a:p>
          <a:p>
            <a:pPr marL="699135">
              <a:lnSpc>
                <a:spcPts val="2720"/>
              </a:lnSpc>
            </a:pPr>
            <a:r>
              <a:rPr sz="2400" spc="-25" dirty="0">
                <a:solidFill>
                  <a:srgbClr val="1F2023"/>
                </a:solidFill>
                <a:latin typeface="Arial MT"/>
                <a:cs typeface="Arial MT"/>
              </a:rPr>
              <a:t>predictions</a:t>
            </a:r>
            <a:r>
              <a:rPr sz="2400" spc="229" dirty="0">
                <a:solidFill>
                  <a:srgbClr val="1F2023"/>
                </a:solidFill>
                <a:latin typeface="Arial MT"/>
                <a:cs typeface="Arial MT"/>
              </a:rPr>
              <a:t> </a:t>
            </a:r>
            <a:r>
              <a:rPr sz="2400" spc="-35" dirty="0">
                <a:solidFill>
                  <a:srgbClr val="1F2023"/>
                </a:solidFill>
                <a:latin typeface="Arial MT"/>
                <a:cs typeface="Arial MT"/>
              </a:rPr>
              <a:t>on</a:t>
            </a:r>
            <a:r>
              <a:rPr sz="2400" spc="15" dirty="0">
                <a:solidFill>
                  <a:srgbClr val="1F2023"/>
                </a:solidFill>
                <a:latin typeface="Arial MT"/>
                <a:cs typeface="Arial MT"/>
              </a:rPr>
              <a:t> </a:t>
            </a:r>
            <a:r>
              <a:rPr sz="2400" spc="5" dirty="0">
                <a:solidFill>
                  <a:srgbClr val="1F2023"/>
                </a:solidFill>
                <a:latin typeface="Arial MT"/>
                <a:cs typeface="Arial MT"/>
              </a:rPr>
              <a:t>the</a:t>
            </a:r>
            <a:r>
              <a:rPr sz="2400" spc="25" dirty="0">
                <a:solidFill>
                  <a:srgbClr val="1F2023"/>
                </a:solidFill>
                <a:latin typeface="Arial MT"/>
                <a:cs typeface="Arial MT"/>
              </a:rPr>
              <a:t> </a:t>
            </a:r>
            <a:r>
              <a:rPr sz="2400" spc="-5" dirty="0">
                <a:solidFill>
                  <a:srgbClr val="1F2023"/>
                </a:solidFill>
                <a:latin typeface="Arial MT"/>
                <a:cs typeface="Arial MT"/>
              </a:rPr>
              <a:t>training</a:t>
            </a:r>
            <a:r>
              <a:rPr sz="2400" spc="30" dirty="0">
                <a:solidFill>
                  <a:srgbClr val="1F2023"/>
                </a:solidFill>
                <a:latin typeface="Arial MT"/>
                <a:cs typeface="Arial MT"/>
              </a:rPr>
              <a:t> </a:t>
            </a:r>
            <a:r>
              <a:rPr sz="2400" spc="-35" dirty="0">
                <a:solidFill>
                  <a:srgbClr val="1F2023"/>
                </a:solidFill>
                <a:latin typeface="Arial MT"/>
                <a:cs typeface="Arial MT"/>
              </a:rPr>
              <a:t>data</a:t>
            </a:r>
            <a:r>
              <a:rPr sz="2400" spc="105" dirty="0">
                <a:solidFill>
                  <a:srgbClr val="1F2023"/>
                </a:solidFill>
                <a:latin typeface="Arial MT"/>
                <a:cs typeface="Arial MT"/>
              </a:rPr>
              <a:t> </a:t>
            </a:r>
            <a:r>
              <a:rPr sz="2400" spc="-20" dirty="0">
                <a:solidFill>
                  <a:srgbClr val="1F2023"/>
                </a:solidFill>
                <a:latin typeface="Arial MT"/>
                <a:cs typeface="Arial MT"/>
              </a:rPr>
              <a:t>and</a:t>
            </a:r>
            <a:r>
              <a:rPr sz="2400" spc="25" dirty="0">
                <a:solidFill>
                  <a:srgbClr val="1F2023"/>
                </a:solidFill>
                <a:latin typeface="Arial MT"/>
                <a:cs typeface="Arial MT"/>
              </a:rPr>
              <a:t> </a:t>
            </a:r>
            <a:r>
              <a:rPr sz="2400" spc="-5" dirty="0">
                <a:solidFill>
                  <a:srgbClr val="1F2023"/>
                </a:solidFill>
                <a:latin typeface="Arial MT"/>
                <a:cs typeface="Arial MT"/>
              </a:rPr>
              <a:t>is</a:t>
            </a:r>
            <a:r>
              <a:rPr sz="2400" spc="5" dirty="0">
                <a:solidFill>
                  <a:srgbClr val="1F2023"/>
                </a:solidFill>
                <a:latin typeface="Arial MT"/>
                <a:cs typeface="Arial MT"/>
              </a:rPr>
              <a:t> </a:t>
            </a:r>
            <a:r>
              <a:rPr sz="2400" spc="-20" dirty="0">
                <a:solidFill>
                  <a:srgbClr val="1F2023"/>
                </a:solidFill>
                <a:latin typeface="Arial MT"/>
                <a:cs typeface="Arial MT"/>
              </a:rPr>
              <a:t>corrected</a:t>
            </a:r>
            <a:r>
              <a:rPr sz="2400" spc="95" dirty="0">
                <a:solidFill>
                  <a:srgbClr val="1F2023"/>
                </a:solidFill>
                <a:latin typeface="Arial MT"/>
                <a:cs typeface="Arial MT"/>
              </a:rPr>
              <a:t> </a:t>
            </a:r>
            <a:r>
              <a:rPr sz="2400" spc="-35" dirty="0">
                <a:solidFill>
                  <a:srgbClr val="1F2023"/>
                </a:solidFill>
                <a:latin typeface="Arial MT"/>
                <a:cs typeface="Arial MT"/>
              </a:rPr>
              <a:t>by</a:t>
            </a:r>
            <a:r>
              <a:rPr sz="2400" spc="85" dirty="0">
                <a:solidFill>
                  <a:srgbClr val="1F2023"/>
                </a:solidFill>
                <a:latin typeface="Arial MT"/>
                <a:cs typeface="Arial MT"/>
              </a:rPr>
              <a:t> </a:t>
            </a:r>
            <a:r>
              <a:rPr sz="2400" spc="5" dirty="0">
                <a:solidFill>
                  <a:srgbClr val="1F2023"/>
                </a:solidFill>
                <a:latin typeface="Arial MT"/>
                <a:cs typeface="Arial MT"/>
              </a:rPr>
              <a:t>the</a:t>
            </a:r>
            <a:r>
              <a:rPr sz="2400" spc="-55" dirty="0">
                <a:solidFill>
                  <a:srgbClr val="1F2023"/>
                </a:solidFill>
                <a:latin typeface="Arial MT"/>
                <a:cs typeface="Arial MT"/>
              </a:rPr>
              <a:t> </a:t>
            </a:r>
            <a:r>
              <a:rPr sz="2400" spc="-40" dirty="0">
                <a:solidFill>
                  <a:srgbClr val="1F2023"/>
                </a:solidFill>
                <a:latin typeface="Arial MT"/>
                <a:cs typeface="Arial MT"/>
              </a:rPr>
              <a:t>teacher.</a:t>
            </a:r>
            <a:endParaRPr sz="2400">
              <a:latin typeface="Arial MT"/>
              <a:cs typeface="Arial MT"/>
            </a:endParaRPr>
          </a:p>
          <a:p>
            <a:pPr marL="699135" lvl="1" indent="-229235">
              <a:lnSpc>
                <a:spcPct val="100000"/>
              </a:lnSpc>
              <a:spcBef>
                <a:spcPts val="125"/>
              </a:spcBef>
              <a:buFont typeface="Arial MT"/>
              <a:buChar char="•"/>
              <a:tabLst>
                <a:tab pos="699135" algn="l"/>
              </a:tabLst>
            </a:pPr>
            <a:r>
              <a:rPr sz="2400" spc="-5" dirty="0">
                <a:latin typeface="Calibri"/>
                <a:cs typeface="Calibri"/>
              </a:rPr>
              <a:t>Classify</a:t>
            </a:r>
            <a:r>
              <a:rPr sz="2400" spc="20" dirty="0">
                <a:latin typeface="Calibri"/>
                <a:cs typeface="Calibri"/>
              </a:rPr>
              <a:t> </a:t>
            </a:r>
            <a:r>
              <a:rPr sz="2400" spc="5" dirty="0">
                <a:latin typeface="Calibri"/>
                <a:cs typeface="Calibri"/>
              </a:rPr>
              <a:t>the</a:t>
            </a:r>
            <a:r>
              <a:rPr sz="2400" spc="-85" dirty="0">
                <a:latin typeface="Calibri"/>
                <a:cs typeface="Calibri"/>
              </a:rPr>
              <a:t> </a:t>
            </a:r>
            <a:r>
              <a:rPr sz="2400" spc="-15" dirty="0">
                <a:latin typeface="Calibri"/>
                <a:cs typeface="Calibri"/>
              </a:rPr>
              <a:t>mails</a:t>
            </a:r>
            <a:r>
              <a:rPr sz="2400" spc="20" dirty="0">
                <a:latin typeface="Calibri"/>
                <a:cs typeface="Calibri"/>
              </a:rPr>
              <a:t> </a:t>
            </a:r>
            <a:r>
              <a:rPr sz="2400" spc="-15" dirty="0">
                <a:latin typeface="Calibri"/>
                <a:cs typeface="Calibri"/>
              </a:rPr>
              <a:t>as</a:t>
            </a:r>
            <a:r>
              <a:rPr sz="2400" spc="20" dirty="0">
                <a:latin typeface="Calibri"/>
                <a:cs typeface="Calibri"/>
              </a:rPr>
              <a:t> </a:t>
            </a:r>
            <a:r>
              <a:rPr sz="2400" dirty="0">
                <a:latin typeface="Calibri"/>
                <a:cs typeface="Calibri"/>
              </a:rPr>
              <a:t>span or</a:t>
            </a:r>
            <a:r>
              <a:rPr sz="2400" spc="-25" dirty="0">
                <a:latin typeface="Calibri"/>
                <a:cs typeface="Calibri"/>
              </a:rPr>
              <a:t> </a:t>
            </a:r>
            <a:r>
              <a:rPr sz="2400" spc="5" dirty="0">
                <a:latin typeface="Calibri"/>
                <a:cs typeface="Calibri"/>
              </a:rPr>
              <a:t>non</a:t>
            </a:r>
            <a:r>
              <a:rPr sz="2400" spc="-5" dirty="0">
                <a:latin typeface="Calibri"/>
                <a:cs typeface="Calibri"/>
              </a:rPr>
              <a:t> </a:t>
            </a:r>
            <a:r>
              <a:rPr sz="2400" dirty="0">
                <a:latin typeface="Calibri"/>
                <a:cs typeface="Calibri"/>
              </a:rPr>
              <a:t>span</a:t>
            </a:r>
            <a:r>
              <a:rPr sz="2400" spc="-5" dirty="0">
                <a:latin typeface="Calibri"/>
                <a:cs typeface="Calibri"/>
              </a:rPr>
              <a:t> </a:t>
            </a:r>
            <a:r>
              <a:rPr sz="2400" dirty="0">
                <a:latin typeface="Calibri"/>
                <a:cs typeface="Calibri"/>
              </a:rPr>
              <a:t>based</a:t>
            </a:r>
            <a:r>
              <a:rPr sz="2400" spc="-75" dirty="0">
                <a:latin typeface="Calibri"/>
                <a:cs typeface="Calibri"/>
              </a:rPr>
              <a:t> </a:t>
            </a:r>
            <a:r>
              <a:rPr sz="2400" dirty="0">
                <a:latin typeface="Calibri"/>
                <a:cs typeface="Calibri"/>
              </a:rPr>
              <a:t>on redecided</a:t>
            </a:r>
            <a:r>
              <a:rPr sz="2400" spc="-75" dirty="0">
                <a:latin typeface="Calibri"/>
                <a:cs typeface="Calibri"/>
              </a:rPr>
              <a:t> </a:t>
            </a:r>
            <a:r>
              <a:rPr sz="2400" spc="-15" dirty="0">
                <a:latin typeface="Calibri"/>
                <a:cs typeface="Calibri"/>
              </a:rPr>
              <a:t>parameters.</a:t>
            </a:r>
            <a:endParaRPr sz="2400">
              <a:latin typeface="Calibri"/>
              <a:cs typeface="Calibri"/>
            </a:endParaRPr>
          </a:p>
          <a:p>
            <a:pPr marL="241300" marR="6025515" indent="-241935" algn="r">
              <a:lnSpc>
                <a:spcPct val="100000"/>
              </a:lnSpc>
              <a:spcBef>
                <a:spcPts val="750"/>
              </a:spcBef>
              <a:buFont typeface="Arial MT"/>
              <a:buChar char="•"/>
              <a:tabLst>
                <a:tab pos="241935" algn="l"/>
              </a:tabLst>
            </a:pPr>
            <a:r>
              <a:rPr sz="2750" spc="-5" dirty="0">
                <a:solidFill>
                  <a:srgbClr val="FF0000"/>
                </a:solidFill>
                <a:latin typeface="Calibri"/>
                <a:cs typeface="Calibri"/>
              </a:rPr>
              <a:t>Unsupervised</a:t>
            </a:r>
            <a:r>
              <a:rPr sz="2750" spc="275" dirty="0">
                <a:solidFill>
                  <a:srgbClr val="FF0000"/>
                </a:solidFill>
                <a:latin typeface="Calibri"/>
                <a:cs typeface="Calibri"/>
              </a:rPr>
              <a:t> </a:t>
            </a:r>
            <a:r>
              <a:rPr sz="2750" spc="-5" dirty="0">
                <a:solidFill>
                  <a:srgbClr val="FF0000"/>
                </a:solidFill>
                <a:latin typeface="Calibri"/>
                <a:cs typeface="Calibri"/>
              </a:rPr>
              <a:t>classification</a:t>
            </a:r>
            <a:endParaRPr sz="2750">
              <a:latin typeface="Calibri"/>
              <a:cs typeface="Calibri"/>
            </a:endParaRPr>
          </a:p>
          <a:p>
            <a:pPr marL="229235" marR="6075680" lvl="1" indent="-229235" algn="r">
              <a:lnSpc>
                <a:spcPct val="100000"/>
              </a:lnSpc>
              <a:spcBef>
                <a:spcPts val="204"/>
              </a:spcBef>
              <a:buFont typeface="Arial MT"/>
              <a:buChar char="•"/>
              <a:tabLst>
                <a:tab pos="229235" algn="l"/>
              </a:tabLst>
            </a:pPr>
            <a:r>
              <a:rPr sz="2400" spc="5" dirty="0">
                <a:latin typeface="Calibri"/>
                <a:cs typeface="Calibri"/>
              </a:rPr>
              <a:t>Not</a:t>
            </a:r>
            <a:r>
              <a:rPr sz="2400" spc="-75" dirty="0">
                <a:latin typeface="Calibri"/>
                <a:cs typeface="Calibri"/>
              </a:rPr>
              <a:t> </a:t>
            </a:r>
            <a:r>
              <a:rPr sz="2400" spc="-5" dirty="0">
                <a:latin typeface="Calibri"/>
                <a:cs typeface="Calibri"/>
              </a:rPr>
              <a:t>guided</a:t>
            </a:r>
            <a:r>
              <a:rPr sz="2400" dirty="0">
                <a:latin typeface="Calibri"/>
                <a:cs typeface="Calibri"/>
              </a:rPr>
              <a:t> </a:t>
            </a:r>
            <a:r>
              <a:rPr sz="2400" spc="5" dirty="0">
                <a:latin typeface="Calibri"/>
                <a:cs typeface="Calibri"/>
              </a:rPr>
              <a:t>by</a:t>
            </a:r>
            <a:r>
              <a:rPr sz="2400" spc="25" dirty="0">
                <a:latin typeface="Calibri"/>
                <a:cs typeface="Calibri"/>
              </a:rPr>
              <a:t> </a:t>
            </a:r>
            <a:r>
              <a:rPr sz="2400" spc="5" dirty="0">
                <a:latin typeface="Calibri"/>
                <a:cs typeface="Calibri"/>
              </a:rPr>
              <a:t>the</a:t>
            </a:r>
            <a:r>
              <a:rPr sz="2400" spc="-85" dirty="0">
                <a:latin typeface="Calibri"/>
                <a:cs typeface="Calibri"/>
              </a:rPr>
              <a:t> </a:t>
            </a:r>
            <a:r>
              <a:rPr sz="2400" spc="5" dirty="0">
                <a:latin typeface="Calibri"/>
                <a:cs typeface="Calibri"/>
              </a:rPr>
              <a:t>humans.</a:t>
            </a:r>
            <a:endParaRPr sz="2400">
              <a:latin typeface="Calibri"/>
              <a:cs typeface="Calibri"/>
            </a:endParaRPr>
          </a:p>
          <a:p>
            <a:pPr marL="699135" lvl="1" indent="-229235">
              <a:lnSpc>
                <a:spcPct val="100000"/>
              </a:lnSpc>
              <a:spcBef>
                <a:spcPts val="350"/>
              </a:spcBef>
              <a:buChar char="•"/>
              <a:tabLst>
                <a:tab pos="699135" algn="l"/>
              </a:tabLst>
            </a:pPr>
            <a:r>
              <a:rPr sz="2400" spc="-20" dirty="0">
                <a:solidFill>
                  <a:srgbClr val="1F2023"/>
                </a:solidFill>
                <a:latin typeface="Arial MT"/>
                <a:cs typeface="Arial MT"/>
              </a:rPr>
              <a:t>Unsupervised</a:t>
            </a:r>
            <a:r>
              <a:rPr sz="2400" spc="225" dirty="0">
                <a:solidFill>
                  <a:srgbClr val="1F2023"/>
                </a:solidFill>
                <a:latin typeface="Arial MT"/>
                <a:cs typeface="Arial MT"/>
              </a:rPr>
              <a:t> </a:t>
            </a:r>
            <a:r>
              <a:rPr sz="2400" spc="-10" dirty="0">
                <a:solidFill>
                  <a:srgbClr val="1F2023"/>
                </a:solidFill>
                <a:latin typeface="Arial MT"/>
                <a:cs typeface="Arial MT"/>
              </a:rPr>
              <a:t>Classification</a:t>
            </a:r>
            <a:r>
              <a:rPr sz="2400" spc="80" dirty="0">
                <a:solidFill>
                  <a:srgbClr val="1F2023"/>
                </a:solidFill>
                <a:latin typeface="Arial MT"/>
                <a:cs typeface="Arial MT"/>
              </a:rPr>
              <a:t> </a:t>
            </a:r>
            <a:r>
              <a:rPr sz="2400" spc="-5" dirty="0">
                <a:solidFill>
                  <a:srgbClr val="1F2023"/>
                </a:solidFill>
                <a:latin typeface="Arial MT"/>
                <a:cs typeface="Arial MT"/>
              </a:rPr>
              <a:t>is</a:t>
            </a:r>
            <a:r>
              <a:rPr sz="2400" spc="-10" dirty="0">
                <a:solidFill>
                  <a:srgbClr val="1F2023"/>
                </a:solidFill>
                <a:latin typeface="Arial MT"/>
                <a:cs typeface="Arial MT"/>
              </a:rPr>
              <a:t> </a:t>
            </a:r>
            <a:r>
              <a:rPr sz="2400" spc="-25" dirty="0">
                <a:solidFill>
                  <a:srgbClr val="1F2023"/>
                </a:solidFill>
                <a:latin typeface="Arial MT"/>
                <a:cs typeface="Arial MT"/>
              </a:rPr>
              <a:t>called</a:t>
            </a:r>
            <a:r>
              <a:rPr sz="2400" spc="210" dirty="0">
                <a:solidFill>
                  <a:srgbClr val="1F2023"/>
                </a:solidFill>
                <a:latin typeface="Arial MT"/>
                <a:cs typeface="Arial MT"/>
              </a:rPr>
              <a:t> </a:t>
            </a:r>
            <a:r>
              <a:rPr sz="2400" b="1" spc="10" dirty="0">
                <a:solidFill>
                  <a:srgbClr val="FF0000"/>
                </a:solidFill>
                <a:latin typeface="Arial"/>
                <a:cs typeface="Arial"/>
              </a:rPr>
              <a:t>clustering.</a:t>
            </a:r>
            <a:endParaRPr sz="2400">
              <a:latin typeface="Arial"/>
              <a:cs typeface="Arial"/>
            </a:endParaRPr>
          </a:p>
        </p:txBody>
      </p:sp>
      <p:pic>
        <p:nvPicPr>
          <p:cNvPr id="4" name="object 4"/>
          <p:cNvPicPr/>
          <p:nvPr/>
        </p:nvPicPr>
        <p:blipFill>
          <a:blip r:embed="rId2" cstate="print"/>
          <a:stretch>
            <a:fillRect/>
          </a:stretch>
        </p:blipFill>
        <p:spPr>
          <a:xfrm>
            <a:off x="9201150" y="904875"/>
            <a:ext cx="2152650" cy="17526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2539" y="478576"/>
            <a:ext cx="9466580" cy="544830"/>
          </a:xfrm>
          <a:prstGeom prst="rect">
            <a:avLst/>
          </a:prstGeom>
        </p:spPr>
        <p:txBody>
          <a:bodyPr vert="horz" wrap="square" lIns="0" tIns="13335" rIns="0" bIns="0" rtlCol="0">
            <a:spAutoFit/>
          </a:bodyPr>
          <a:lstStyle/>
          <a:p>
            <a:pPr marL="12700">
              <a:lnSpc>
                <a:spcPct val="100000"/>
              </a:lnSpc>
              <a:spcBef>
                <a:spcPts val="105"/>
              </a:spcBef>
              <a:tabLst>
                <a:tab pos="7809865" algn="l"/>
              </a:tabLst>
            </a:pPr>
            <a:r>
              <a:rPr sz="3200" spc="5" dirty="0">
                <a:latin typeface="Calibri Light"/>
                <a:cs typeface="Calibri Light"/>
              </a:rPr>
              <a:t>The</a:t>
            </a:r>
            <a:r>
              <a:rPr sz="3200" spc="10" dirty="0">
                <a:latin typeface="Calibri Light"/>
                <a:cs typeface="Calibri Light"/>
              </a:rPr>
              <a:t> </a:t>
            </a:r>
            <a:r>
              <a:rPr sz="3200" spc="-15" dirty="0">
                <a:latin typeface="Calibri Light"/>
                <a:cs typeface="Calibri Light"/>
              </a:rPr>
              <a:t>additive</a:t>
            </a:r>
            <a:r>
              <a:rPr sz="3200" spc="20" dirty="0">
                <a:latin typeface="Calibri Light"/>
                <a:cs typeface="Calibri Light"/>
              </a:rPr>
              <a:t> </a:t>
            </a:r>
            <a:r>
              <a:rPr sz="3200" spc="-5" dirty="0">
                <a:latin typeface="Calibri Light"/>
                <a:cs typeface="Calibri Light"/>
              </a:rPr>
              <a:t>rule</a:t>
            </a:r>
            <a:r>
              <a:rPr sz="3200" spc="95" dirty="0">
                <a:latin typeface="Calibri Light"/>
                <a:cs typeface="Calibri Light"/>
              </a:rPr>
              <a:t> </a:t>
            </a:r>
            <a:r>
              <a:rPr sz="3200" spc="-10" dirty="0">
                <a:latin typeface="Calibri Light"/>
                <a:cs typeface="Calibri Light"/>
              </a:rPr>
              <a:t>(Mutually</a:t>
            </a:r>
            <a:r>
              <a:rPr sz="3200" spc="35" dirty="0">
                <a:latin typeface="Calibri Light"/>
                <a:cs typeface="Calibri Light"/>
              </a:rPr>
              <a:t> </a:t>
            </a:r>
            <a:r>
              <a:rPr sz="3200" spc="-25" dirty="0">
                <a:latin typeface="Calibri Light"/>
                <a:cs typeface="Calibri Light"/>
              </a:rPr>
              <a:t>exclusive</a:t>
            </a:r>
            <a:r>
              <a:rPr sz="3200" spc="95" dirty="0">
                <a:latin typeface="Calibri Light"/>
                <a:cs typeface="Calibri Light"/>
              </a:rPr>
              <a:t> </a:t>
            </a:r>
            <a:r>
              <a:rPr sz="3200" dirty="0">
                <a:latin typeface="Calibri Light"/>
                <a:cs typeface="Calibri Light"/>
              </a:rPr>
              <a:t>events)</a:t>
            </a:r>
            <a:r>
              <a:rPr sz="3200" spc="-35" dirty="0">
                <a:latin typeface="Calibri Light"/>
                <a:cs typeface="Calibri Light"/>
              </a:rPr>
              <a:t> </a:t>
            </a:r>
            <a:r>
              <a:rPr sz="3200" spc="5" dirty="0">
                <a:latin typeface="Times New Roman"/>
                <a:cs typeface="Times New Roman"/>
              </a:rPr>
              <a:t>if	</a:t>
            </a:r>
            <a:r>
              <a:rPr sz="3200" i="1" spc="15" dirty="0">
                <a:latin typeface="Times New Roman"/>
                <a:cs typeface="Times New Roman"/>
              </a:rPr>
              <a:t>A</a:t>
            </a:r>
            <a:r>
              <a:rPr sz="3200" i="1" spc="-165" dirty="0">
                <a:latin typeface="Times New Roman"/>
                <a:cs typeface="Times New Roman"/>
              </a:rPr>
              <a:t> </a:t>
            </a:r>
            <a:r>
              <a:rPr sz="3200" spc="20" dirty="0">
                <a:latin typeface="Symbol"/>
                <a:cs typeface="Symbol"/>
              </a:rPr>
              <a:t></a:t>
            </a:r>
            <a:r>
              <a:rPr sz="3200" spc="-5" dirty="0">
                <a:latin typeface="Times New Roman"/>
                <a:cs typeface="Times New Roman"/>
              </a:rPr>
              <a:t> </a:t>
            </a:r>
            <a:r>
              <a:rPr sz="3200" i="1" spc="15" dirty="0">
                <a:latin typeface="Times New Roman"/>
                <a:cs typeface="Times New Roman"/>
              </a:rPr>
              <a:t>B</a:t>
            </a:r>
            <a:r>
              <a:rPr sz="3200" i="1" spc="-20" dirty="0">
                <a:latin typeface="Times New Roman"/>
                <a:cs typeface="Times New Roman"/>
              </a:rPr>
              <a:t> </a:t>
            </a:r>
            <a:r>
              <a:rPr sz="3200" spc="15" dirty="0">
                <a:latin typeface="Times New Roman"/>
                <a:cs typeface="Times New Roman"/>
              </a:rPr>
              <a:t>=</a:t>
            </a:r>
            <a:r>
              <a:rPr sz="3200" spc="-90" dirty="0">
                <a:latin typeface="Times New Roman"/>
                <a:cs typeface="Times New Roman"/>
              </a:rPr>
              <a:t> </a:t>
            </a:r>
            <a:r>
              <a:rPr sz="3400" spc="-90" dirty="0">
                <a:latin typeface="Symbol"/>
                <a:cs typeface="Symbol"/>
              </a:rPr>
              <a:t></a:t>
            </a:r>
            <a:endParaRPr sz="3400">
              <a:latin typeface="Symbol"/>
              <a:cs typeface="Symbol"/>
            </a:endParaRPr>
          </a:p>
        </p:txBody>
      </p:sp>
      <p:sp>
        <p:nvSpPr>
          <p:cNvPr id="3" name="object 3"/>
          <p:cNvSpPr txBox="1"/>
          <p:nvPr/>
        </p:nvSpPr>
        <p:spPr>
          <a:xfrm>
            <a:off x="1819275" y="1790700"/>
            <a:ext cx="5467350" cy="2314575"/>
          </a:xfrm>
          <a:prstGeom prst="rect">
            <a:avLst/>
          </a:prstGeom>
          <a:ln w="38100">
            <a:solidFill>
              <a:srgbClr val="FF0000"/>
            </a:solidFill>
          </a:ln>
        </p:spPr>
        <p:txBody>
          <a:bodyPr vert="horz" wrap="square" lIns="0" tIns="110489" rIns="0" bIns="0" rtlCol="0">
            <a:spAutoFit/>
          </a:bodyPr>
          <a:lstStyle/>
          <a:p>
            <a:pPr marL="960119">
              <a:lnSpc>
                <a:spcPct val="100000"/>
              </a:lnSpc>
              <a:spcBef>
                <a:spcPts val="869"/>
              </a:spcBef>
            </a:pPr>
            <a:r>
              <a:rPr sz="3200" i="1" spc="-30" dirty="0">
                <a:latin typeface="Times New Roman"/>
                <a:cs typeface="Times New Roman"/>
              </a:rPr>
              <a:t>P</a:t>
            </a:r>
            <a:r>
              <a:rPr sz="3200" spc="-30" dirty="0">
                <a:latin typeface="Times New Roman"/>
                <a:cs typeface="Times New Roman"/>
              </a:rPr>
              <a:t>[</a:t>
            </a:r>
            <a:r>
              <a:rPr sz="3200" i="1" spc="-30" dirty="0">
                <a:latin typeface="Times New Roman"/>
                <a:cs typeface="Times New Roman"/>
              </a:rPr>
              <a:t>A</a:t>
            </a:r>
            <a:r>
              <a:rPr sz="3200" i="1" spc="-10" dirty="0">
                <a:latin typeface="Times New Roman"/>
                <a:cs typeface="Times New Roman"/>
              </a:rPr>
              <a:t> </a:t>
            </a:r>
            <a:r>
              <a:rPr sz="3200" spc="20" dirty="0">
                <a:latin typeface="Symbol"/>
                <a:cs typeface="Symbol"/>
              </a:rPr>
              <a:t></a:t>
            </a:r>
            <a:r>
              <a:rPr sz="3200" spc="10" dirty="0">
                <a:latin typeface="Times New Roman"/>
                <a:cs typeface="Times New Roman"/>
              </a:rPr>
              <a:t> </a:t>
            </a:r>
            <a:r>
              <a:rPr sz="3200" i="1" dirty="0">
                <a:latin typeface="Times New Roman"/>
                <a:cs typeface="Times New Roman"/>
              </a:rPr>
              <a:t>B</a:t>
            </a:r>
            <a:r>
              <a:rPr sz="3200" dirty="0">
                <a:latin typeface="Times New Roman"/>
                <a:cs typeface="Times New Roman"/>
              </a:rPr>
              <a:t>]</a:t>
            </a:r>
            <a:r>
              <a:rPr sz="3200" spc="-80" dirty="0">
                <a:latin typeface="Times New Roman"/>
                <a:cs typeface="Times New Roman"/>
              </a:rPr>
              <a:t> </a:t>
            </a:r>
            <a:r>
              <a:rPr sz="3200" spc="15" dirty="0">
                <a:latin typeface="Times New Roman"/>
                <a:cs typeface="Times New Roman"/>
              </a:rPr>
              <a:t>=</a:t>
            </a:r>
            <a:r>
              <a:rPr sz="3200" spc="-5" dirty="0">
                <a:latin typeface="Times New Roman"/>
                <a:cs typeface="Times New Roman"/>
              </a:rPr>
              <a:t> </a:t>
            </a:r>
            <a:r>
              <a:rPr sz="3200" i="1" spc="-25" dirty="0">
                <a:latin typeface="Times New Roman"/>
                <a:cs typeface="Times New Roman"/>
              </a:rPr>
              <a:t>P</a:t>
            </a:r>
            <a:r>
              <a:rPr sz="3200" spc="-25" dirty="0">
                <a:latin typeface="Times New Roman"/>
                <a:cs typeface="Times New Roman"/>
              </a:rPr>
              <a:t>[</a:t>
            </a:r>
            <a:r>
              <a:rPr sz="3200" i="1" spc="-25" dirty="0">
                <a:latin typeface="Times New Roman"/>
                <a:cs typeface="Times New Roman"/>
              </a:rPr>
              <a:t>A</a:t>
            </a:r>
            <a:r>
              <a:rPr sz="3200" spc="-25" dirty="0">
                <a:latin typeface="Times New Roman"/>
                <a:cs typeface="Times New Roman"/>
              </a:rPr>
              <a:t>]</a:t>
            </a:r>
            <a:r>
              <a:rPr sz="3200" spc="65" dirty="0">
                <a:latin typeface="Times New Roman"/>
                <a:cs typeface="Times New Roman"/>
              </a:rPr>
              <a:t> </a:t>
            </a:r>
            <a:r>
              <a:rPr sz="3200" spc="15" dirty="0">
                <a:latin typeface="Times New Roman"/>
                <a:cs typeface="Times New Roman"/>
              </a:rPr>
              <a:t>+</a:t>
            </a:r>
            <a:r>
              <a:rPr sz="3200" spc="-5" dirty="0">
                <a:latin typeface="Times New Roman"/>
                <a:cs typeface="Times New Roman"/>
              </a:rPr>
              <a:t> </a:t>
            </a:r>
            <a:r>
              <a:rPr sz="3200" i="1" spc="-25" dirty="0">
                <a:latin typeface="Times New Roman"/>
                <a:cs typeface="Times New Roman"/>
              </a:rPr>
              <a:t>P</a:t>
            </a:r>
            <a:r>
              <a:rPr sz="3200" spc="-25" dirty="0">
                <a:latin typeface="Times New Roman"/>
                <a:cs typeface="Times New Roman"/>
              </a:rPr>
              <a:t>[</a:t>
            </a:r>
            <a:r>
              <a:rPr sz="3200" i="1" spc="-25" dirty="0">
                <a:latin typeface="Times New Roman"/>
                <a:cs typeface="Times New Roman"/>
              </a:rPr>
              <a:t>B</a:t>
            </a:r>
            <a:r>
              <a:rPr sz="3200" spc="-25" dirty="0">
                <a:latin typeface="Times New Roman"/>
                <a:cs typeface="Times New Roman"/>
              </a:rPr>
              <a:t>]</a:t>
            </a:r>
            <a:endParaRPr sz="3200">
              <a:latin typeface="Times New Roman"/>
              <a:cs typeface="Times New Roman"/>
            </a:endParaRPr>
          </a:p>
          <a:p>
            <a:pPr marL="1028700">
              <a:lnSpc>
                <a:spcPct val="100000"/>
              </a:lnSpc>
              <a:spcBef>
                <a:spcPts val="1205"/>
              </a:spcBef>
            </a:pPr>
            <a:r>
              <a:rPr sz="3200" spc="-10" dirty="0">
                <a:latin typeface="Times New Roman"/>
                <a:cs typeface="Times New Roman"/>
              </a:rPr>
              <a:t>i.e.</a:t>
            </a:r>
            <a:endParaRPr sz="3200">
              <a:latin typeface="Times New Roman"/>
              <a:cs typeface="Times New Roman"/>
            </a:endParaRPr>
          </a:p>
          <a:p>
            <a:pPr marL="894080">
              <a:lnSpc>
                <a:spcPct val="100000"/>
              </a:lnSpc>
              <a:spcBef>
                <a:spcPts val="1705"/>
              </a:spcBef>
            </a:pPr>
            <a:r>
              <a:rPr sz="3200" i="1" spc="-30" dirty="0">
                <a:latin typeface="Times New Roman"/>
                <a:cs typeface="Times New Roman"/>
              </a:rPr>
              <a:t>P</a:t>
            </a:r>
            <a:r>
              <a:rPr sz="3200" spc="-30" dirty="0">
                <a:latin typeface="Times New Roman"/>
                <a:cs typeface="Times New Roman"/>
              </a:rPr>
              <a:t>[</a:t>
            </a:r>
            <a:r>
              <a:rPr sz="3200" i="1" spc="-30" dirty="0">
                <a:latin typeface="Times New Roman"/>
                <a:cs typeface="Times New Roman"/>
              </a:rPr>
              <a:t>A</a:t>
            </a:r>
            <a:r>
              <a:rPr sz="3200" i="1" spc="-5" dirty="0">
                <a:latin typeface="Times New Roman"/>
                <a:cs typeface="Times New Roman"/>
              </a:rPr>
              <a:t> </a:t>
            </a:r>
            <a:r>
              <a:rPr sz="3200" spc="-10" dirty="0">
                <a:latin typeface="Times New Roman"/>
                <a:cs typeface="Times New Roman"/>
              </a:rPr>
              <a:t>or </a:t>
            </a:r>
            <a:r>
              <a:rPr sz="3200" i="1" dirty="0">
                <a:latin typeface="Times New Roman"/>
                <a:cs typeface="Times New Roman"/>
              </a:rPr>
              <a:t>B</a:t>
            </a:r>
            <a:r>
              <a:rPr sz="3200" dirty="0">
                <a:latin typeface="Times New Roman"/>
                <a:cs typeface="Times New Roman"/>
              </a:rPr>
              <a:t>]</a:t>
            </a:r>
            <a:r>
              <a:rPr sz="3200" spc="-15" dirty="0">
                <a:latin typeface="Times New Roman"/>
                <a:cs typeface="Times New Roman"/>
              </a:rPr>
              <a:t> </a:t>
            </a:r>
            <a:r>
              <a:rPr sz="3200" spc="15" dirty="0">
                <a:latin typeface="Times New Roman"/>
                <a:cs typeface="Times New Roman"/>
              </a:rPr>
              <a:t>=</a:t>
            </a:r>
            <a:r>
              <a:rPr sz="3200" dirty="0">
                <a:latin typeface="Times New Roman"/>
                <a:cs typeface="Times New Roman"/>
              </a:rPr>
              <a:t> </a:t>
            </a:r>
            <a:r>
              <a:rPr sz="3200" i="1" spc="-25" dirty="0">
                <a:latin typeface="Times New Roman"/>
                <a:cs typeface="Times New Roman"/>
              </a:rPr>
              <a:t>P</a:t>
            </a:r>
            <a:r>
              <a:rPr sz="3200" spc="-25" dirty="0">
                <a:latin typeface="Times New Roman"/>
                <a:cs typeface="Times New Roman"/>
              </a:rPr>
              <a:t>[</a:t>
            </a:r>
            <a:r>
              <a:rPr sz="3200" i="1" spc="-25" dirty="0">
                <a:latin typeface="Times New Roman"/>
                <a:cs typeface="Times New Roman"/>
              </a:rPr>
              <a:t>A</a:t>
            </a:r>
            <a:r>
              <a:rPr sz="3200" spc="-25" dirty="0">
                <a:latin typeface="Times New Roman"/>
                <a:cs typeface="Times New Roman"/>
              </a:rPr>
              <a:t>]</a:t>
            </a:r>
            <a:r>
              <a:rPr sz="3200" spc="60" dirty="0">
                <a:latin typeface="Times New Roman"/>
                <a:cs typeface="Times New Roman"/>
              </a:rPr>
              <a:t> </a:t>
            </a:r>
            <a:r>
              <a:rPr sz="3200" spc="15" dirty="0">
                <a:latin typeface="Times New Roman"/>
                <a:cs typeface="Times New Roman"/>
              </a:rPr>
              <a:t>+</a:t>
            </a:r>
            <a:r>
              <a:rPr sz="3200" spc="-75" dirty="0">
                <a:latin typeface="Times New Roman"/>
                <a:cs typeface="Times New Roman"/>
              </a:rPr>
              <a:t> </a:t>
            </a:r>
            <a:r>
              <a:rPr sz="3200" i="1" spc="-25" dirty="0">
                <a:latin typeface="Times New Roman"/>
                <a:cs typeface="Times New Roman"/>
              </a:rPr>
              <a:t>P</a:t>
            </a:r>
            <a:r>
              <a:rPr sz="3200" spc="-25" dirty="0">
                <a:latin typeface="Times New Roman"/>
                <a:cs typeface="Times New Roman"/>
              </a:rPr>
              <a:t>[</a:t>
            </a:r>
            <a:r>
              <a:rPr sz="3200" i="1" spc="-25" dirty="0">
                <a:latin typeface="Times New Roman"/>
                <a:cs typeface="Times New Roman"/>
              </a:rPr>
              <a:t>B</a:t>
            </a:r>
            <a:r>
              <a:rPr sz="3200" spc="-25" dirty="0">
                <a:latin typeface="Times New Roman"/>
                <a:cs typeface="Times New Roman"/>
              </a:rPr>
              <a:t>]</a:t>
            </a:r>
            <a:endParaRPr sz="3200">
              <a:latin typeface="Times New Roman"/>
              <a:cs typeface="Times New Roman"/>
            </a:endParaRPr>
          </a:p>
        </p:txBody>
      </p:sp>
      <p:sp>
        <p:nvSpPr>
          <p:cNvPr id="4" name="object 4"/>
          <p:cNvSpPr txBox="1"/>
          <p:nvPr/>
        </p:nvSpPr>
        <p:spPr>
          <a:xfrm>
            <a:off x="2290445" y="4314170"/>
            <a:ext cx="4731385" cy="1231900"/>
          </a:xfrm>
          <a:prstGeom prst="rect">
            <a:avLst/>
          </a:prstGeom>
        </p:spPr>
        <p:txBody>
          <a:bodyPr vert="horz" wrap="square" lIns="0" tIns="113030" rIns="0" bIns="0" rtlCol="0">
            <a:spAutoFit/>
          </a:bodyPr>
          <a:lstStyle/>
          <a:p>
            <a:pPr marL="12700">
              <a:lnSpc>
                <a:spcPct val="100000"/>
              </a:lnSpc>
              <a:spcBef>
                <a:spcPts val="890"/>
              </a:spcBef>
              <a:tabLst>
                <a:tab pos="460375" algn="l"/>
              </a:tabLst>
            </a:pPr>
            <a:r>
              <a:rPr sz="3200" spc="5" dirty="0">
                <a:latin typeface="Times New Roman"/>
                <a:cs typeface="Times New Roman"/>
              </a:rPr>
              <a:t>if	</a:t>
            </a:r>
            <a:r>
              <a:rPr sz="3200" i="1" spc="15" dirty="0">
                <a:latin typeface="Times New Roman"/>
                <a:cs typeface="Times New Roman"/>
              </a:rPr>
              <a:t>A</a:t>
            </a:r>
            <a:r>
              <a:rPr sz="3200" i="1" spc="-95" dirty="0">
                <a:latin typeface="Times New Roman"/>
                <a:cs typeface="Times New Roman"/>
              </a:rPr>
              <a:t> </a:t>
            </a:r>
            <a:r>
              <a:rPr sz="3200" spc="20" dirty="0">
                <a:latin typeface="Symbol"/>
                <a:cs typeface="Symbol"/>
              </a:rPr>
              <a:t></a:t>
            </a:r>
            <a:r>
              <a:rPr sz="3200" spc="5" dirty="0">
                <a:latin typeface="Times New Roman"/>
                <a:cs typeface="Times New Roman"/>
              </a:rPr>
              <a:t> </a:t>
            </a:r>
            <a:r>
              <a:rPr sz="3200" i="1" spc="15" dirty="0">
                <a:latin typeface="Times New Roman"/>
                <a:cs typeface="Times New Roman"/>
              </a:rPr>
              <a:t>B</a:t>
            </a:r>
            <a:r>
              <a:rPr sz="3200" i="1" spc="-85" dirty="0">
                <a:latin typeface="Times New Roman"/>
                <a:cs typeface="Times New Roman"/>
              </a:rPr>
              <a:t> </a:t>
            </a:r>
            <a:r>
              <a:rPr sz="3200" spc="15" dirty="0">
                <a:latin typeface="Times New Roman"/>
                <a:cs typeface="Times New Roman"/>
              </a:rPr>
              <a:t>=</a:t>
            </a:r>
            <a:r>
              <a:rPr sz="3200" spc="-15" dirty="0">
                <a:latin typeface="Times New Roman"/>
                <a:cs typeface="Times New Roman"/>
              </a:rPr>
              <a:t> </a:t>
            </a:r>
            <a:r>
              <a:rPr sz="3400" spc="-90" dirty="0">
                <a:latin typeface="Symbol"/>
                <a:cs typeface="Symbol"/>
              </a:rPr>
              <a:t></a:t>
            </a:r>
            <a:endParaRPr sz="3400">
              <a:latin typeface="Symbol"/>
              <a:cs typeface="Symbol"/>
            </a:endParaRPr>
          </a:p>
          <a:p>
            <a:pPr marL="12700">
              <a:lnSpc>
                <a:spcPct val="100000"/>
              </a:lnSpc>
              <a:spcBef>
                <a:spcPts val="780"/>
              </a:spcBef>
            </a:pPr>
            <a:r>
              <a:rPr sz="3200" i="1" spc="-5" dirty="0">
                <a:latin typeface="Times New Roman"/>
                <a:cs typeface="Times New Roman"/>
              </a:rPr>
              <a:t>(A</a:t>
            </a:r>
            <a:r>
              <a:rPr sz="3200" i="1" spc="-85" dirty="0">
                <a:latin typeface="Times New Roman"/>
                <a:cs typeface="Times New Roman"/>
              </a:rPr>
              <a:t> </a:t>
            </a:r>
            <a:r>
              <a:rPr sz="3200" spc="-5" dirty="0">
                <a:latin typeface="Times New Roman"/>
                <a:cs typeface="Times New Roman"/>
              </a:rPr>
              <a:t>and</a:t>
            </a:r>
            <a:r>
              <a:rPr sz="3200" spc="-30" dirty="0">
                <a:latin typeface="Times New Roman"/>
                <a:cs typeface="Times New Roman"/>
              </a:rPr>
              <a:t> </a:t>
            </a:r>
            <a:r>
              <a:rPr sz="3200" i="1" spc="15" dirty="0">
                <a:latin typeface="Times New Roman"/>
                <a:cs typeface="Times New Roman"/>
              </a:rPr>
              <a:t>B</a:t>
            </a:r>
            <a:r>
              <a:rPr sz="3200" i="1" spc="-10" dirty="0">
                <a:latin typeface="Times New Roman"/>
                <a:cs typeface="Times New Roman"/>
              </a:rPr>
              <a:t> </a:t>
            </a:r>
            <a:r>
              <a:rPr sz="3200" spc="-10" dirty="0">
                <a:latin typeface="Times New Roman"/>
                <a:cs typeface="Times New Roman"/>
              </a:rPr>
              <a:t>mutually</a:t>
            </a:r>
            <a:r>
              <a:rPr sz="3200" spc="50" dirty="0">
                <a:latin typeface="Times New Roman"/>
                <a:cs typeface="Times New Roman"/>
              </a:rPr>
              <a:t> </a:t>
            </a:r>
            <a:r>
              <a:rPr sz="3200" spc="-25" dirty="0">
                <a:latin typeface="Times New Roman"/>
                <a:cs typeface="Times New Roman"/>
              </a:rPr>
              <a:t>exclusive)</a:t>
            </a:r>
            <a:endParaRPr sz="3200">
              <a:latin typeface="Times New Roman"/>
              <a:cs typeface="Times New Roman"/>
            </a:endParaRPr>
          </a:p>
        </p:txBody>
      </p:sp>
      <p:pic>
        <p:nvPicPr>
          <p:cNvPr id="5" name="object 5"/>
          <p:cNvPicPr/>
          <p:nvPr/>
        </p:nvPicPr>
        <p:blipFill>
          <a:blip r:embed="rId2" cstate="print"/>
          <a:stretch>
            <a:fillRect/>
          </a:stretch>
        </p:blipFill>
        <p:spPr>
          <a:xfrm>
            <a:off x="7581900" y="4086225"/>
            <a:ext cx="4305300" cy="21336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48866" y="253365"/>
            <a:ext cx="775335" cy="449580"/>
          </a:xfrm>
          <a:prstGeom prst="rect">
            <a:avLst/>
          </a:prstGeom>
        </p:spPr>
        <p:txBody>
          <a:bodyPr vert="horz" wrap="square" lIns="0" tIns="16510" rIns="0" bIns="0" rtlCol="0">
            <a:spAutoFit/>
          </a:bodyPr>
          <a:lstStyle/>
          <a:p>
            <a:pPr marL="12700">
              <a:lnSpc>
                <a:spcPct val="100000"/>
              </a:lnSpc>
              <a:spcBef>
                <a:spcPts val="130"/>
              </a:spcBef>
            </a:pPr>
            <a:r>
              <a:rPr sz="2750" spc="114" dirty="0">
                <a:latin typeface="Calibri Light"/>
                <a:cs typeface="Calibri Light"/>
              </a:rPr>
              <a:t>L</a:t>
            </a:r>
            <a:r>
              <a:rPr sz="2750" spc="55" dirty="0">
                <a:latin typeface="Calibri Light"/>
                <a:cs typeface="Calibri Light"/>
              </a:rPr>
              <a:t>og</a:t>
            </a:r>
            <a:r>
              <a:rPr sz="2750" spc="-10" dirty="0">
                <a:latin typeface="Calibri Light"/>
                <a:cs typeface="Calibri Light"/>
              </a:rPr>
              <a:t>i</a:t>
            </a:r>
            <a:r>
              <a:rPr sz="2750" spc="10" dirty="0">
                <a:latin typeface="Calibri Light"/>
                <a:cs typeface="Calibri Light"/>
              </a:rPr>
              <a:t>c</a:t>
            </a:r>
            <a:endParaRPr sz="2750">
              <a:latin typeface="Calibri Light"/>
              <a:cs typeface="Calibri Light"/>
            </a:endParaRPr>
          </a:p>
        </p:txBody>
      </p:sp>
      <p:sp>
        <p:nvSpPr>
          <p:cNvPr id="3" name="object 3"/>
          <p:cNvSpPr txBox="1">
            <a:spLocks noGrp="1"/>
          </p:cNvSpPr>
          <p:nvPr>
            <p:ph type="title"/>
          </p:nvPr>
        </p:nvSpPr>
        <p:spPr>
          <a:xfrm>
            <a:off x="5460234" y="126053"/>
            <a:ext cx="1525270" cy="798830"/>
          </a:xfrm>
          <a:prstGeom prst="rect">
            <a:avLst/>
          </a:prstGeom>
        </p:spPr>
        <p:txBody>
          <a:bodyPr vert="horz" wrap="square" lIns="0" tIns="15240" rIns="0" bIns="0" rtlCol="0">
            <a:spAutoFit/>
          </a:bodyPr>
          <a:lstStyle/>
          <a:p>
            <a:pPr marL="12700">
              <a:lnSpc>
                <a:spcPct val="100000"/>
              </a:lnSpc>
              <a:spcBef>
                <a:spcPts val="120"/>
              </a:spcBef>
            </a:pPr>
            <a:r>
              <a:rPr sz="5050" i="1" spc="105" dirty="0">
                <a:latin typeface="Times New Roman"/>
                <a:cs typeface="Times New Roman"/>
              </a:rPr>
              <a:t>A</a:t>
            </a:r>
            <a:r>
              <a:rPr sz="5050" i="1" spc="-700" dirty="0">
                <a:latin typeface="Times New Roman"/>
                <a:cs typeface="Times New Roman"/>
              </a:rPr>
              <a:t> </a:t>
            </a:r>
            <a:r>
              <a:rPr sz="5050" spc="130" dirty="0">
                <a:latin typeface="Symbol"/>
                <a:cs typeface="Symbol"/>
              </a:rPr>
              <a:t></a:t>
            </a:r>
            <a:r>
              <a:rPr sz="5050" spc="-415" dirty="0">
                <a:latin typeface="Times New Roman"/>
                <a:cs typeface="Times New Roman"/>
              </a:rPr>
              <a:t> </a:t>
            </a:r>
            <a:r>
              <a:rPr sz="5050" i="1" spc="105" dirty="0">
                <a:latin typeface="Times New Roman"/>
                <a:cs typeface="Times New Roman"/>
              </a:rPr>
              <a:t>B</a:t>
            </a:r>
            <a:endParaRPr sz="5050">
              <a:latin typeface="Times New Roman"/>
              <a:cs typeface="Times New Roman"/>
            </a:endParaRPr>
          </a:p>
        </p:txBody>
      </p:sp>
      <p:sp>
        <p:nvSpPr>
          <p:cNvPr id="4" name="object 4"/>
          <p:cNvSpPr txBox="1"/>
          <p:nvPr/>
        </p:nvSpPr>
        <p:spPr>
          <a:xfrm>
            <a:off x="7795573" y="1632932"/>
            <a:ext cx="238125" cy="485140"/>
          </a:xfrm>
          <a:prstGeom prst="rect">
            <a:avLst/>
          </a:prstGeom>
        </p:spPr>
        <p:txBody>
          <a:bodyPr vert="horz" wrap="square" lIns="0" tIns="14604" rIns="0" bIns="0" rtlCol="0">
            <a:spAutoFit/>
          </a:bodyPr>
          <a:lstStyle/>
          <a:p>
            <a:pPr>
              <a:lnSpc>
                <a:spcPct val="100000"/>
              </a:lnSpc>
              <a:spcBef>
                <a:spcPts val="114"/>
              </a:spcBef>
            </a:pPr>
            <a:r>
              <a:rPr sz="3000" i="1" spc="-60" dirty="0">
                <a:latin typeface="Times New Roman"/>
                <a:cs typeface="Times New Roman"/>
              </a:rPr>
              <a:t>B</a:t>
            </a:r>
            <a:endParaRPr sz="3000">
              <a:latin typeface="Times New Roman"/>
              <a:cs typeface="Times New Roman"/>
            </a:endParaRPr>
          </a:p>
        </p:txBody>
      </p:sp>
      <p:grpSp>
        <p:nvGrpSpPr>
          <p:cNvPr id="5" name="object 5"/>
          <p:cNvGrpSpPr/>
          <p:nvPr/>
        </p:nvGrpSpPr>
        <p:grpSpPr>
          <a:xfrm>
            <a:off x="3067113" y="1285811"/>
            <a:ext cx="5924550" cy="2828925"/>
            <a:chOff x="3067113" y="1285811"/>
            <a:chExt cx="5924550" cy="2828925"/>
          </a:xfrm>
        </p:grpSpPr>
        <p:sp>
          <p:nvSpPr>
            <p:cNvPr id="6" name="object 6"/>
            <p:cNvSpPr/>
            <p:nvPr/>
          </p:nvSpPr>
          <p:spPr>
            <a:xfrm>
              <a:off x="3071876" y="1290574"/>
              <a:ext cx="5915025" cy="2819400"/>
            </a:xfrm>
            <a:custGeom>
              <a:avLst/>
              <a:gdLst/>
              <a:ahLst/>
              <a:cxnLst/>
              <a:rect l="l" t="t" r="r" b="b"/>
              <a:pathLst>
                <a:path w="5915025" h="2819400">
                  <a:moveTo>
                    <a:pt x="0" y="2819400"/>
                  </a:moveTo>
                  <a:lnTo>
                    <a:pt x="5915025" y="2819400"/>
                  </a:lnTo>
                  <a:lnTo>
                    <a:pt x="5915025" y="0"/>
                  </a:lnTo>
                  <a:lnTo>
                    <a:pt x="0" y="0"/>
                  </a:lnTo>
                  <a:lnTo>
                    <a:pt x="0" y="2819400"/>
                  </a:lnTo>
                  <a:close/>
                </a:path>
              </a:pathLst>
            </a:custGeom>
            <a:ln w="9525">
              <a:solidFill>
                <a:srgbClr val="000000"/>
              </a:solidFill>
            </a:ln>
          </p:spPr>
          <p:txBody>
            <a:bodyPr wrap="square" lIns="0" tIns="0" rIns="0" bIns="0" rtlCol="0"/>
            <a:lstStyle/>
            <a:p>
              <a:endParaRPr/>
            </a:p>
          </p:txBody>
        </p:sp>
        <p:sp>
          <p:nvSpPr>
            <p:cNvPr id="7" name="object 7"/>
            <p:cNvSpPr/>
            <p:nvPr/>
          </p:nvSpPr>
          <p:spPr>
            <a:xfrm>
              <a:off x="5538851" y="1814576"/>
              <a:ext cx="2181225" cy="1924050"/>
            </a:xfrm>
            <a:custGeom>
              <a:avLst/>
              <a:gdLst/>
              <a:ahLst/>
              <a:cxnLst/>
              <a:rect l="l" t="t" r="r" b="b"/>
              <a:pathLst>
                <a:path w="2181225" h="1924050">
                  <a:moveTo>
                    <a:pt x="1090549" y="0"/>
                  </a:moveTo>
                  <a:lnTo>
                    <a:pt x="1039206" y="1046"/>
                  </a:lnTo>
                  <a:lnTo>
                    <a:pt x="988475" y="4157"/>
                  </a:lnTo>
                  <a:lnTo>
                    <a:pt x="938408" y="9284"/>
                  </a:lnTo>
                  <a:lnTo>
                    <a:pt x="889057" y="16382"/>
                  </a:lnTo>
                  <a:lnTo>
                    <a:pt x="840474" y="25404"/>
                  </a:lnTo>
                  <a:lnTo>
                    <a:pt x="792713" y="36305"/>
                  </a:lnTo>
                  <a:lnTo>
                    <a:pt x="745825" y="49039"/>
                  </a:lnTo>
                  <a:lnTo>
                    <a:pt x="699862" y="63558"/>
                  </a:lnTo>
                  <a:lnTo>
                    <a:pt x="654878" y="79818"/>
                  </a:lnTo>
                  <a:lnTo>
                    <a:pt x="610923" y="97771"/>
                  </a:lnTo>
                  <a:lnTo>
                    <a:pt x="568051" y="117372"/>
                  </a:lnTo>
                  <a:lnTo>
                    <a:pt x="526315" y="138574"/>
                  </a:lnTo>
                  <a:lnTo>
                    <a:pt x="485765" y="161332"/>
                  </a:lnTo>
                  <a:lnTo>
                    <a:pt x="446455" y="185598"/>
                  </a:lnTo>
                  <a:lnTo>
                    <a:pt x="408437" y="211328"/>
                  </a:lnTo>
                  <a:lnTo>
                    <a:pt x="371764" y="238474"/>
                  </a:lnTo>
                  <a:lnTo>
                    <a:pt x="336487" y="266991"/>
                  </a:lnTo>
                  <a:lnTo>
                    <a:pt x="302659" y="296832"/>
                  </a:lnTo>
                  <a:lnTo>
                    <a:pt x="270333" y="327952"/>
                  </a:lnTo>
                  <a:lnTo>
                    <a:pt x="239560" y="360303"/>
                  </a:lnTo>
                  <a:lnTo>
                    <a:pt x="210393" y="393841"/>
                  </a:lnTo>
                  <a:lnTo>
                    <a:pt x="182884" y="428518"/>
                  </a:lnTo>
                  <a:lnTo>
                    <a:pt x="157086" y="464288"/>
                  </a:lnTo>
                  <a:lnTo>
                    <a:pt x="133052" y="501106"/>
                  </a:lnTo>
                  <a:lnTo>
                    <a:pt x="110832" y="538926"/>
                  </a:lnTo>
                  <a:lnTo>
                    <a:pt x="90481" y="577700"/>
                  </a:lnTo>
                  <a:lnTo>
                    <a:pt x="72049" y="617383"/>
                  </a:lnTo>
                  <a:lnTo>
                    <a:pt x="55590" y="657929"/>
                  </a:lnTo>
                  <a:lnTo>
                    <a:pt x="41155" y="699291"/>
                  </a:lnTo>
                  <a:lnTo>
                    <a:pt x="28798" y="741423"/>
                  </a:lnTo>
                  <a:lnTo>
                    <a:pt x="18570" y="784280"/>
                  </a:lnTo>
                  <a:lnTo>
                    <a:pt x="10524" y="827815"/>
                  </a:lnTo>
                  <a:lnTo>
                    <a:pt x="4712" y="871981"/>
                  </a:lnTo>
                  <a:lnTo>
                    <a:pt x="1186" y="916733"/>
                  </a:lnTo>
                  <a:lnTo>
                    <a:pt x="0" y="962025"/>
                  </a:lnTo>
                  <a:lnTo>
                    <a:pt x="1186" y="1007306"/>
                  </a:lnTo>
                  <a:lnTo>
                    <a:pt x="4712" y="1052049"/>
                  </a:lnTo>
                  <a:lnTo>
                    <a:pt x="10524" y="1096207"/>
                  </a:lnTo>
                  <a:lnTo>
                    <a:pt x="18570" y="1139735"/>
                  </a:lnTo>
                  <a:lnTo>
                    <a:pt x="28798" y="1182586"/>
                  </a:lnTo>
                  <a:lnTo>
                    <a:pt x="41155" y="1224713"/>
                  </a:lnTo>
                  <a:lnTo>
                    <a:pt x="55590" y="1266072"/>
                  </a:lnTo>
                  <a:lnTo>
                    <a:pt x="72049" y="1306614"/>
                  </a:lnTo>
                  <a:lnTo>
                    <a:pt x="90481" y="1346295"/>
                  </a:lnTo>
                  <a:lnTo>
                    <a:pt x="110832" y="1385068"/>
                  </a:lnTo>
                  <a:lnTo>
                    <a:pt x="133052" y="1422886"/>
                  </a:lnTo>
                  <a:lnTo>
                    <a:pt x="157086" y="1459704"/>
                  </a:lnTo>
                  <a:lnTo>
                    <a:pt x="182884" y="1495475"/>
                  </a:lnTo>
                  <a:lnTo>
                    <a:pt x="210393" y="1530153"/>
                  </a:lnTo>
                  <a:lnTo>
                    <a:pt x="239560" y="1563692"/>
                  </a:lnTo>
                  <a:lnTo>
                    <a:pt x="270333" y="1596046"/>
                  </a:lnTo>
                  <a:lnTo>
                    <a:pt x="302659" y="1627168"/>
                  </a:lnTo>
                  <a:lnTo>
                    <a:pt x="336487" y="1657012"/>
                  </a:lnTo>
                  <a:lnTo>
                    <a:pt x="371764" y="1685532"/>
                  </a:lnTo>
                  <a:lnTo>
                    <a:pt x="408437" y="1712681"/>
                  </a:lnTo>
                  <a:lnTo>
                    <a:pt x="446455" y="1738414"/>
                  </a:lnTo>
                  <a:lnTo>
                    <a:pt x="485765" y="1762684"/>
                  </a:lnTo>
                  <a:lnTo>
                    <a:pt x="526315" y="1785445"/>
                  </a:lnTo>
                  <a:lnTo>
                    <a:pt x="568051" y="1806651"/>
                  </a:lnTo>
                  <a:lnTo>
                    <a:pt x="610923" y="1826256"/>
                  </a:lnTo>
                  <a:lnTo>
                    <a:pt x="654878" y="1844213"/>
                  </a:lnTo>
                  <a:lnTo>
                    <a:pt x="699862" y="1860475"/>
                  </a:lnTo>
                  <a:lnTo>
                    <a:pt x="745825" y="1874998"/>
                  </a:lnTo>
                  <a:lnTo>
                    <a:pt x="792713" y="1887734"/>
                  </a:lnTo>
                  <a:lnTo>
                    <a:pt x="840474" y="1898638"/>
                  </a:lnTo>
                  <a:lnTo>
                    <a:pt x="889057" y="1907663"/>
                  </a:lnTo>
                  <a:lnTo>
                    <a:pt x="938408" y="1914763"/>
                  </a:lnTo>
                  <a:lnTo>
                    <a:pt x="988475" y="1919891"/>
                  </a:lnTo>
                  <a:lnTo>
                    <a:pt x="1039206" y="1923002"/>
                  </a:lnTo>
                  <a:lnTo>
                    <a:pt x="1090549" y="1924050"/>
                  </a:lnTo>
                  <a:lnTo>
                    <a:pt x="1141891" y="1923002"/>
                  </a:lnTo>
                  <a:lnTo>
                    <a:pt x="1192623" y="1919891"/>
                  </a:lnTo>
                  <a:lnTo>
                    <a:pt x="1242692" y="1914763"/>
                  </a:lnTo>
                  <a:lnTo>
                    <a:pt x="1292045" y="1907663"/>
                  </a:lnTo>
                  <a:lnTo>
                    <a:pt x="1340630" y="1898638"/>
                  </a:lnTo>
                  <a:lnTo>
                    <a:pt x="1388394" y="1887734"/>
                  </a:lnTo>
                  <a:lnTo>
                    <a:pt x="1435285" y="1874998"/>
                  </a:lnTo>
                  <a:lnTo>
                    <a:pt x="1481252" y="1860475"/>
                  </a:lnTo>
                  <a:lnTo>
                    <a:pt x="1526240" y="1844213"/>
                  </a:lnTo>
                  <a:lnTo>
                    <a:pt x="1570199" y="1826256"/>
                  </a:lnTo>
                  <a:lnTo>
                    <a:pt x="1613075" y="1806651"/>
                  </a:lnTo>
                  <a:lnTo>
                    <a:pt x="1654817" y="1785445"/>
                  </a:lnTo>
                  <a:lnTo>
                    <a:pt x="1695371" y="1762684"/>
                  </a:lnTo>
                  <a:lnTo>
                    <a:pt x="1734686" y="1738414"/>
                  </a:lnTo>
                  <a:lnTo>
                    <a:pt x="1772710" y="1712681"/>
                  </a:lnTo>
                  <a:lnTo>
                    <a:pt x="1809388" y="1685532"/>
                  </a:lnTo>
                  <a:lnTo>
                    <a:pt x="1844671" y="1657012"/>
                  </a:lnTo>
                  <a:lnTo>
                    <a:pt x="1878504" y="1627168"/>
                  </a:lnTo>
                  <a:lnTo>
                    <a:pt x="1910836" y="1596046"/>
                  </a:lnTo>
                  <a:lnTo>
                    <a:pt x="1941614" y="1563692"/>
                  </a:lnTo>
                  <a:lnTo>
                    <a:pt x="1970787" y="1530153"/>
                  </a:lnTo>
                  <a:lnTo>
                    <a:pt x="1998300" y="1495475"/>
                  </a:lnTo>
                  <a:lnTo>
                    <a:pt x="2024103" y="1459704"/>
                  </a:lnTo>
                  <a:lnTo>
                    <a:pt x="2048143" y="1422886"/>
                  </a:lnTo>
                  <a:lnTo>
                    <a:pt x="2070366" y="1385068"/>
                  </a:lnTo>
                  <a:lnTo>
                    <a:pt x="2090722" y="1346295"/>
                  </a:lnTo>
                  <a:lnTo>
                    <a:pt x="2109158" y="1306614"/>
                  </a:lnTo>
                  <a:lnTo>
                    <a:pt x="2125621" y="1266072"/>
                  </a:lnTo>
                  <a:lnTo>
                    <a:pt x="2140059" y="1224713"/>
                  </a:lnTo>
                  <a:lnTo>
                    <a:pt x="2152419" y="1182586"/>
                  </a:lnTo>
                  <a:lnTo>
                    <a:pt x="2162649" y="1139735"/>
                  </a:lnTo>
                  <a:lnTo>
                    <a:pt x="2170697" y="1096207"/>
                  </a:lnTo>
                  <a:lnTo>
                    <a:pt x="2176511" y="1052049"/>
                  </a:lnTo>
                  <a:lnTo>
                    <a:pt x="2180037" y="1007306"/>
                  </a:lnTo>
                  <a:lnTo>
                    <a:pt x="2181225" y="962025"/>
                  </a:lnTo>
                  <a:lnTo>
                    <a:pt x="2180037" y="916733"/>
                  </a:lnTo>
                  <a:lnTo>
                    <a:pt x="2176511" y="871981"/>
                  </a:lnTo>
                  <a:lnTo>
                    <a:pt x="2170697" y="827815"/>
                  </a:lnTo>
                  <a:lnTo>
                    <a:pt x="2162649" y="784280"/>
                  </a:lnTo>
                  <a:lnTo>
                    <a:pt x="2152419" y="741423"/>
                  </a:lnTo>
                  <a:lnTo>
                    <a:pt x="2140059" y="699291"/>
                  </a:lnTo>
                  <a:lnTo>
                    <a:pt x="2125621" y="657929"/>
                  </a:lnTo>
                  <a:lnTo>
                    <a:pt x="2109158" y="617383"/>
                  </a:lnTo>
                  <a:lnTo>
                    <a:pt x="2090722" y="577700"/>
                  </a:lnTo>
                  <a:lnTo>
                    <a:pt x="2070366" y="538926"/>
                  </a:lnTo>
                  <a:lnTo>
                    <a:pt x="2048143" y="501106"/>
                  </a:lnTo>
                  <a:lnTo>
                    <a:pt x="2024103" y="464288"/>
                  </a:lnTo>
                  <a:lnTo>
                    <a:pt x="1998300" y="428518"/>
                  </a:lnTo>
                  <a:lnTo>
                    <a:pt x="1970787" y="393841"/>
                  </a:lnTo>
                  <a:lnTo>
                    <a:pt x="1941614" y="360303"/>
                  </a:lnTo>
                  <a:lnTo>
                    <a:pt x="1910836" y="327952"/>
                  </a:lnTo>
                  <a:lnTo>
                    <a:pt x="1878504" y="296832"/>
                  </a:lnTo>
                  <a:lnTo>
                    <a:pt x="1844671" y="266991"/>
                  </a:lnTo>
                  <a:lnTo>
                    <a:pt x="1809388" y="238474"/>
                  </a:lnTo>
                  <a:lnTo>
                    <a:pt x="1772710" y="211328"/>
                  </a:lnTo>
                  <a:lnTo>
                    <a:pt x="1734686" y="185598"/>
                  </a:lnTo>
                  <a:lnTo>
                    <a:pt x="1695371" y="161332"/>
                  </a:lnTo>
                  <a:lnTo>
                    <a:pt x="1654817" y="138574"/>
                  </a:lnTo>
                  <a:lnTo>
                    <a:pt x="1613075" y="117372"/>
                  </a:lnTo>
                  <a:lnTo>
                    <a:pt x="1570199" y="97771"/>
                  </a:lnTo>
                  <a:lnTo>
                    <a:pt x="1526240" y="79818"/>
                  </a:lnTo>
                  <a:lnTo>
                    <a:pt x="1481252" y="63558"/>
                  </a:lnTo>
                  <a:lnTo>
                    <a:pt x="1435285" y="49039"/>
                  </a:lnTo>
                  <a:lnTo>
                    <a:pt x="1388394" y="36305"/>
                  </a:lnTo>
                  <a:lnTo>
                    <a:pt x="1340630" y="25404"/>
                  </a:lnTo>
                  <a:lnTo>
                    <a:pt x="1292045" y="16382"/>
                  </a:lnTo>
                  <a:lnTo>
                    <a:pt x="1242692" y="9284"/>
                  </a:lnTo>
                  <a:lnTo>
                    <a:pt x="1192623" y="4157"/>
                  </a:lnTo>
                  <a:lnTo>
                    <a:pt x="1141891" y="1046"/>
                  </a:lnTo>
                  <a:lnTo>
                    <a:pt x="1090549" y="0"/>
                  </a:lnTo>
                  <a:close/>
                </a:path>
              </a:pathLst>
            </a:custGeom>
            <a:solidFill>
              <a:srgbClr val="808080"/>
            </a:solidFill>
          </p:spPr>
          <p:txBody>
            <a:bodyPr wrap="square" lIns="0" tIns="0" rIns="0" bIns="0" rtlCol="0"/>
            <a:lstStyle/>
            <a:p>
              <a:endParaRPr/>
            </a:p>
          </p:txBody>
        </p:sp>
        <p:sp>
          <p:nvSpPr>
            <p:cNvPr id="8" name="object 8"/>
            <p:cNvSpPr/>
            <p:nvPr/>
          </p:nvSpPr>
          <p:spPr>
            <a:xfrm>
              <a:off x="5538851" y="1814576"/>
              <a:ext cx="2181225" cy="1924050"/>
            </a:xfrm>
            <a:custGeom>
              <a:avLst/>
              <a:gdLst/>
              <a:ahLst/>
              <a:cxnLst/>
              <a:rect l="l" t="t" r="r" b="b"/>
              <a:pathLst>
                <a:path w="2181225" h="1924050">
                  <a:moveTo>
                    <a:pt x="0" y="962025"/>
                  </a:moveTo>
                  <a:lnTo>
                    <a:pt x="1186" y="916733"/>
                  </a:lnTo>
                  <a:lnTo>
                    <a:pt x="4712" y="871981"/>
                  </a:lnTo>
                  <a:lnTo>
                    <a:pt x="10524" y="827815"/>
                  </a:lnTo>
                  <a:lnTo>
                    <a:pt x="18570" y="784280"/>
                  </a:lnTo>
                  <a:lnTo>
                    <a:pt x="28798" y="741423"/>
                  </a:lnTo>
                  <a:lnTo>
                    <a:pt x="41155" y="699291"/>
                  </a:lnTo>
                  <a:lnTo>
                    <a:pt x="55590" y="657929"/>
                  </a:lnTo>
                  <a:lnTo>
                    <a:pt x="72049" y="617383"/>
                  </a:lnTo>
                  <a:lnTo>
                    <a:pt x="90481" y="577700"/>
                  </a:lnTo>
                  <a:lnTo>
                    <a:pt x="110832" y="538926"/>
                  </a:lnTo>
                  <a:lnTo>
                    <a:pt x="133052" y="501106"/>
                  </a:lnTo>
                  <a:lnTo>
                    <a:pt x="157086" y="464288"/>
                  </a:lnTo>
                  <a:lnTo>
                    <a:pt x="182884" y="428518"/>
                  </a:lnTo>
                  <a:lnTo>
                    <a:pt x="210393" y="393841"/>
                  </a:lnTo>
                  <a:lnTo>
                    <a:pt x="239560" y="360303"/>
                  </a:lnTo>
                  <a:lnTo>
                    <a:pt x="270333" y="327952"/>
                  </a:lnTo>
                  <a:lnTo>
                    <a:pt x="302659" y="296832"/>
                  </a:lnTo>
                  <a:lnTo>
                    <a:pt x="336487" y="266991"/>
                  </a:lnTo>
                  <a:lnTo>
                    <a:pt x="371764" y="238474"/>
                  </a:lnTo>
                  <a:lnTo>
                    <a:pt x="408437" y="211328"/>
                  </a:lnTo>
                  <a:lnTo>
                    <a:pt x="446455" y="185598"/>
                  </a:lnTo>
                  <a:lnTo>
                    <a:pt x="485765" y="161332"/>
                  </a:lnTo>
                  <a:lnTo>
                    <a:pt x="526315" y="138574"/>
                  </a:lnTo>
                  <a:lnTo>
                    <a:pt x="568051" y="117372"/>
                  </a:lnTo>
                  <a:lnTo>
                    <a:pt x="610923" y="97771"/>
                  </a:lnTo>
                  <a:lnTo>
                    <a:pt x="654878" y="79818"/>
                  </a:lnTo>
                  <a:lnTo>
                    <a:pt x="699862" y="63558"/>
                  </a:lnTo>
                  <a:lnTo>
                    <a:pt x="745825" y="49039"/>
                  </a:lnTo>
                  <a:lnTo>
                    <a:pt x="792713" y="36305"/>
                  </a:lnTo>
                  <a:lnTo>
                    <a:pt x="840474" y="25404"/>
                  </a:lnTo>
                  <a:lnTo>
                    <a:pt x="889057" y="16382"/>
                  </a:lnTo>
                  <a:lnTo>
                    <a:pt x="938408" y="9284"/>
                  </a:lnTo>
                  <a:lnTo>
                    <a:pt x="988475" y="4157"/>
                  </a:lnTo>
                  <a:lnTo>
                    <a:pt x="1039206" y="1046"/>
                  </a:lnTo>
                  <a:lnTo>
                    <a:pt x="1090549" y="0"/>
                  </a:lnTo>
                  <a:lnTo>
                    <a:pt x="1141891" y="1046"/>
                  </a:lnTo>
                  <a:lnTo>
                    <a:pt x="1192623" y="4157"/>
                  </a:lnTo>
                  <a:lnTo>
                    <a:pt x="1242692" y="9284"/>
                  </a:lnTo>
                  <a:lnTo>
                    <a:pt x="1292045" y="16382"/>
                  </a:lnTo>
                  <a:lnTo>
                    <a:pt x="1340630" y="25404"/>
                  </a:lnTo>
                  <a:lnTo>
                    <a:pt x="1388394" y="36305"/>
                  </a:lnTo>
                  <a:lnTo>
                    <a:pt x="1435285" y="49039"/>
                  </a:lnTo>
                  <a:lnTo>
                    <a:pt x="1481252" y="63558"/>
                  </a:lnTo>
                  <a:lnTo>
                    <a:pt x="1526240" y="79818"/>
                  </a:lnTo>
                  <a:lnTo>
                    <a:pt x="1570199" y="97771"/>
                  </a:lnTo>
                  <a:lnTo>
                    <a:pt x="1613075" y="117372"/>
                  </a:lnTo>
                  <a:lnTo>
                    <a:pt x="1654817" y="138574"/>
                  </a:lnTo>
                  <a:lnTo>
                    <a:pt x="1695371" y="161332"/>
                  </a:lnTo>
                  <a:lnTo>
                    <a:pt x="1734686" y="185598"/>
                  </a:lnTo>
                  <a:lnTo>
                    <a:pt x="1772710" y="211328"/>
                  </a:lnTo>
                  <a:lnTo>
                    <a:pt x="1809388" y="238474"/>
                  </a:lnTo>
                  <a:lnTo>
                    <a:pt x="1844671" y="266991"/>
                  </a:lnTo>
                  <a:lnTo>
                    <a:pt x="1878504" y="296832"/>
                  </a:lnTo>
                  <a:lnTo>
                    <a:pt x="1910836" y="327952"/>
                  </a:lnTo>
                  <a:lnTo>
                    <a:pt x="1941614" y="360303"/>
                  </a:lnTo>
                  <a:lnTo>
                    <a:pt x="1970787" y="393841"/>
                  </a:lnTo>
                  <a:lnTo>
                    <a:pt x="1998300" y="428518"/>
                  </a:lnTo>
                  <a:lnTo>
                    <a:pt x="2024103" y="464288"/>
                  </a:lnTo>
                  <a:lnTo>
                    <a:pt x="2048143" y="501106"/>
                  </a:lnTo>
                  <a:lnTo>
                    <a:pt x="2070366" y="538926"/>
                  </a:lnTo>
                  <a:lnTo>
                    <a:pt x="2090722" y="577700"/>
                  </a:lnTo>
                  <a:lnTo>
                    <a:pt x="2109158" y="617383"/>
                  </a:lnTo>
                  <a:lnTo>
                    <a:pt x="2125621" y="657929"/>
                  </a:lnTo>
                  <a:lnTo>
                    <a:pt x="2140059" y="699291"/>
                  </a:lnTo>
                  <a:lnTo>
                    <a:pt x="2152419" y="741423"/>
                  </a:lnTo>
                  <a:lnTo>
                    <a:pt x="2162649" y="784280"/>
                  </a:lnTo>
                  <a:lnTo>
                    <a:pt x="2170697" y="827815"/>
                  </a:lnTo>
                  <a:lnTo>
                    <a:pt x="2176511" y="871981"/>
                  </a:lnTo>
                  <a:lnTo>
                    <a:pt x="2180037" y="916733"/>
                  </a:lnTo>
                  <a:lnTo>
                    <a:pt x="2181225" y="962025"/>
                  </a:lnTo>
                  <a:lnTo>
                    <a:pt x="2180037" y="1007306"/>
                  </a:lnTo>
                  <a:lnTo>
                    <a:pt x="2176511" y="1052049"/>
                  </a:lnTo>
                  <a:lnTo>
                    <a:pt x="2170697" y="1096207"/>
                  </a:lnTo>
                  <a:lnTo>
                    <a:pt x="2162649" y="1139735"/>
                  </a:lnTo>
                  <a:lnTo>
                    <a:pt x="2152419" y="1182586"/>
                  </a:lnTo>
                  <a:lnTo>
                    <a:pt x="2140059" y="1224713"/>
                  </a:lnTo>
                  <a:lnTo>
                    <a:pt x="2125621" y="1266072"/>
                  </a:lnTo>
                  <a:lnTo>
                    <a:pt x="2109158" y="1306614"/>
                  </a:lnTo>
                  <a:lnTo>
                    <a:pt x="2090722" y="1346295"/>
                  </a:lnTo>
                  <a:lnTo>
                    <a:pt x="2070366" y="1385068"/>
                  </a:lnTo>
                  <a:lnTo>
                    <a:pt x="2048143" y="1422886"/>
                  </a:lnTo>
                  <a:lnTo>
                    <a:pt x="2024103" y="1459704"/>
                  </a:lnTo>
                  <a:lnTo>
                    <a:pt x="1998300" y="1495475"/>
                  </a:lnTo>
                  <a:lnTo>
                    <a:pt x="1970787" y="1530153"/>
                  </a:lnTo>
                  <a:lnTo>
                    <a:pt x="1941614" y="1563692"/>
                  </a:lnTo>
                  <a:lnTo>
                    <a:pt x="1910836" y="1596046"/>
                  </a:lnTo>
                  <a:lnTo>
                    <a:pt x="1878504" y="1627168"/>
                  </a:lnTo>
                  <a:lnTo>
                    <a:pt x="1844671" y="1657012"/>
                  </a:lnTo>
                  <a:lnTo>
                    <a:pt x="1809388" y="1685532"/>
                  </a:lnTo>
                  <a:lnTo>
                    <a:pt x="1772710" y="1712681"/>
                  </a:lnTo>
                  <a:lnTo>
                    <a:pt x="1734686" y="1738414"/>
                  </a:lnTo>
                  <a:lnTo>
                    <a:pt x="1695371" y="1762684"/>
                  </a:lnTo>
                  <a:lnTo>
                    <a:pt x="1654817" y="1785445"/>
                  </a:lnTo>
                  <a:lnTo>
                    <a:pt x="1613075" y="1806651"/>
                  </a:lnTo>
                  <a:lnTo>
                    <a:pt x="1570199" y="1826256"/>
                  </a:lnTo>
                  <a:lnTo>
                    <a:pt x="1526240" y="1844213"/>
                  </a:lnTo>
                  <a:lnTo>
                    <a:pt x="1481252" y="1860475"/>
                  </a:lnTo>
                  <a:lnTo>
                    <a:pt x="1435285" y="1874998"/>
                  </a:lnTo>
                  <a:lnTo>
                    <a:pt x="1388394" y="1887734"/>
                  </a:lnTo>
                  <a:lnTo>
                    <a:pt x="1340630" y="1898638"/>
                  </a:lnTo>
                  <a:lnTo>
                    <a:pt x="1292045" y="1907663"/>
                  </a:lnTo>
                  <a:lnTo>
                    <a:pt x="1242692" y="1914763"/>
                  </a:lnTo>
                  <a:lnTo>
                    <a:pt x="1192623" y="1919891"/>
                  </a:lnTo>
                  <a:lnTo>
                    <a:pt x="1141891" y="1923002"/>
                  </a:lnTo>
                  <a:lnTo>
                    <a:pt x="1090549" y="1924050"/>
                  </a:lnTo>
                  <a:lnTo>
                    <a:pt x="1039206" y="1923002"/>
                  </a:lnTo>
                  <a:lnTo>
                    <a:pt x="988475" y="1919891"/>
                  </a:lnTo>
                  <a:lnTo>
                    <a:pt x="938408" y="1914763"/>
                  </a:lnTo>
                  <a:lnTo>
                    <a:pt x="889057" y="1907663"/>
                  </a:lnTo>
                  <a:lnTo>
                    <a:pt x="840474" y="1898638"/>
                  </a:lnTo>
                  <a:lnTo>
                    <a:pt x="792713" y="1887734"/>
                  </a:lnTo>
                  <a:lnTo>
                    <a:pt x="745825" y="1874998"/>
                  </a:lnTo>
                  <a:lnTo>
                    <a:pt x="699862" y="1860475"/>
                  </a:lnTo>
                  <a:lnTo>
                    <a:pt x="654878" y="1844213"/>
                  </a:lnTo>
                  <a:lnTo>
                    <a:pt x="610923" y="1826256"/>
                  </a:lnTo>
                  <a:lnTo>
                    <a:pt x="568051" y="1806651"/>
                  </a:lnTo>
                  <a:lnTo>
                    <a:pt x="526315" y="1785445"/>
                  </a:lnTo>
                  <a:lnTo>
                    <a:pt x="485765" y="1762684"/>
                  </a:lnTo>
                  <a:lnTo>
                    <a:pt x="446455" y="1738414"/>
                  </a:lnTo>
                  <a:lnTo>
                    <a:pt x="408437" y="1712681"/>
                  </a:lnTo>
                  <a:lnTo>
                    <a:pt x="371764" y="1685532"/>
                  </a:lnTo>
                  <a:lnTo>
                    <a:pt x="336487" y="1657012"/>
                  </a:lnTo>
                  <a:lnTo>
                    <a:pt x="302659" y="1627168"/>
                  </a:lnTo>
                  <a:lnTo>
                    <a:pt x="270333" y="1596046"/>
                  </a:lnTo>
                  <a:lnTo>
                    <a:pt x="239560" y="1563692"/>
                  </a:lnTo>
                  <a:lnTo>
                    <a:pt x="210393" y="1530153"/>
                  </a:lnTo>
                  <a:lnTo>
                    <a:pt x="182884" y="1495475"/>
                  </a:lnTo>
                  <a:lnTo>
                    <a:pt x="157086" y="1459704"/>
                  </a:lnTo>
                  <a:lnTo>
                    <a:pt x="133052" y="1422886"/>
                  </a:lnTo>
                  <a:lnTo>
                    <a:pt x="110832" y="1385068"/>
                  </a:lnTo>
                  <a:lnTo>
                    <a:pt x="90481" y="1346295"/>
                  </a:lnTo>
                  <a:lnTo>
                    <a:pt x="72049" y="1306614"/>
                  </a:lnTo>
                  <a:lnTo>
                    <a:pt x="55590" y="1266072"/>
                  </a:lnTo>
                  <a:lnTo>
                    <a:pt x="41155" y="1224713"/>
                  </a:lnTo>
                  <a:lnTo>
                    <a:pt x="28798" y="1182586"/>
                  </a:lnTo>
                  <a:lnTo>
                    <a:pt x="18570" y="1139735"/>
                  </a:lnTo>
                  <a:lnTo>
                    <a:pt x="10524" y="1096207"/>
                  </a:lnTo>
                  <a:lnTo>
                    <a:pt x="4712" y="1052049"/>
                  </a:lnTo>
                  <a:lnTo>
                    <a:pt x="1186" y="1007306"/>
                  </a:lnTo>
                  <a:lnTo>
                    <a:pt x="0" y="962025"/>
                  </a:lnTo>
                  <a:close/>
                </a:path>
              </a:pathLst>
            </a:custGeom>
            <a:ln w="9525">
              <a:solidFill>
                <a:srgbClr val="000000"/>
              </a:solidFill>
            </a:ln>
          </p:spPr>
          <p:txBody>
            <a:bodyPr wrap="square" lIns="0" tIns="0" rIns="0" bIns="0" rtlCol="0"/>
            <a:lstStyle/>
            <a:p>
              <a:endParaRPr/>
            </a:p>
          </p:txBody>
        </p:sp>
        <p:sp>
          <p:nvSpPr>
            <p:cNvPr id="9" name="object 9"/>
            <p:cNvSpPr/>
            <p:nvPr/>
          </p:nvSpPr>
          <p:spPr>
            <a:xfrm>
              <a:off x="4129151" y="1786001"/>
              <a:ext cx="2171700" cy="1924050"/>
            </a:xfrm>
            <a:custGeom>
              <a:avLst/>
              <a:gdLst/>
              <a:ahLst/>
              <a:cxnLst/>
              <a:rect l="l" t="t" r="r" b="b"/>
              <a:pathLst>
                <a:path w="2171700" h="1924050">
                  <a:moveTo>
                    <a:pt x="1085850" y="0"/>
                  </a:moveTo>
                  <a:lnTo>
                    <a:pt x="1034724" y="1046"/>
                  </a:lnTo>
                  <a:lnTo>
                    <a:pt x="984207" y="4157"/>
                  </a:lnTo>
                  <a:lnTo>
                    <a:pt x="934352" y="9284"/>
                  </a:lnTo>
                  <a:lnTo>
                    <a:pt x="885211" y="16382"/>
                  </a:lnTo>
                  <a:lnTo>
                    <a:pt x="836835" y="25404"/>
                  </a:lnTo>
                  <a:lnTo>
                    <a:pt x="789278" y="36305"/>
                  </a:lnTo>
                  <a:lnTo>
                    <a:pt x="742590" y="49039"/>
                  </a:lnTo>
                  <a:lnTo>
                    <a:pt x="696824" y="63558"/>
                  </a:lnTo>
                  <a:lnTo>
                    <a:pt x="652032" y="79818"/>
                  </a:lnTo>
                  <a:lnTo>
                    <a:pt x="608267" y="97771"/>
                  </a:lnTo>
                  <a:lnTo>
                    <a:pt x="565579" y="117372"/>
                  </a:lnTo>
                  <a:lnTo>
                    <a:pt x="524022" y="138574"/>
                  </a:lnTo>
                  <a:lnTo>
                    <a:pt x="483648" y="161332"/>
                  </a:lnTo>
                  <a:lnTo>
                    <a:pt x="444508" y="185598"/>
                  </a:lnTo>
                  <a:lnTo>
                    <a:pt x="406654" y="211328"/>
                  </a:lnTo>
                  <a:lnTo>
                    <a:pt x="370140" y="238474"/>
                  </a:lnTo>
                  <a:lnTo>
                    <a:pt x="335016" y="266991"/>
                  </a:lnTo>
                  <a:lnTo>
                    <a:pt x="301335" y="296832"/>
                  </a:lnTo>
                  <a:lnTo>
                    <a:pt x="269149" y="327952"/>
                  </a:lnTo>
                  <a:lnTo>
                    <a:pt x="238510" y="360303"/>
                  </a:lnTo>
                  <a:lnTo>
                    <a:pt x="209470" y="393841"/>
                  </a:lnTo>
                  <a:lnTo>
                    <a:pt x="182082" y="428518"/>
                  </a:lnTo>
                  <a:lnTo>
                    <a:pt x="156397" y="464288"/>
                  </a:lnTo>
                  <a:lnTo>
                    <a:pt x="132467" y="501106"/>
                  </a:lnTo>
                  <a:lnTo>
                    <a:pt x="110345" y="538926"/>
                  </a:lnTo>
                  <a:lnTo>
                    <a:pt x="90083" y="577700"/>
                  </a:lnTo>
                  <a:lnTo>
                    <a:pt x="71732" y="617383"/>
                  </a:lnTo>
                  <a:lnTo>
                    <a:pt x="55345" y="657929"/>
                  </a:lnTo>
                  <a:lnTo>
                    <a:pt x="40974" y="699291"/>
                  </a:lnTo>
                  <a:lnTo>
                    <a:pt x="28671" y="741423"/>
                  </a:lnTo>
                  <a:lnTo>
                    <a:pt x="18488" y="784280"/>
                  </a:lnTo>
                  <a:lnTo>
                    <a:pt x="10478" y="827815"/>
                  </a:lnTo>
                  <a:lnTo>
                    <a:pt x="4691" y="871981"/>
                  </a:lnTo>
                  <a:lnTo>
                    <a:pt x="1181" y="916733"/>
                  </a:lnTo>
                  <a:lnTo>
                    <a:pt x="0" y="962025"/>
                  </a:lnTo>
                  <a:lnTo>
                    <a:pt x="1181" y="1007306"/>
                  </a:lnTo>
                  <a:lnTo>
                    <a:pt x="4691" y="1052049"/>
                  </a:lnTo>
                  <a:lnTo>
                    <a:pt x="10478" y="1096207"/>
                  </a:lnTo>
                  <a:lnTo>
                    <a:pt x="18488" y="1139735"/>
                  </a:lnTo>
                  <a:lnTo>
                    <a:pt x="28671" y="1182586"/>
                  </a:lnTo>
                  <a:lnTo>
                    <a:pt x="40974" y="1224713"/>
                  </a:lnTo>
                  <a:lnTo>
                    <a:pt x="55345" y="1266072"/>
                  </a:lnTo>
                  <a:lnTo>
                    <a:pt x="71732" y="1306614"/>
                  </a:lnTo>
                  <a:lnTo>
                    <a:pt x="90083" y="1346295"/>
                  </a:lnTo>
                  <a:lnTo>
                    <a:pt x="110345" y="1385068"/>
                  </a:lnTo>
                  <a:lnTo>
                    <a:pt x="132467" y="1422886"/>
                  </a:lnTo>
                  <a:lnTo>
                    <a:pt x="156397" y="1459704"/>
                  </a:lnTo>
                  <a:lnTo>
                    <a:pt x="182082" y="1495475"/>
                  </a:lnTo>
                  <a:lnTo>
                    <a:pt x="209470" y="1530153"/>
                  </a:lnTo>
                  <a:lnTo>
                    <a:pt x="238510" y="1563692"/>
                  </a:lnTo>
                  <a:lnTo>
                    <a:pt x="269149" y="1596046"/>
                  </a:lnTo>
                  <a:lnTo>
                    <a:pt x="301335" y="1627168"/>
                  </a:lnTo>
                  <a:lnTo>
                    <a:pt x="335016" y="1657012"/>
                  </a:lnTo>
                  <a:lnTo>
                    <a:pt x="370140" y="1685532"/>
                  </a:lnTo>
                  <a:lnTo>
                    <a:pt x="406654" y="1712681"/>
                  </a:lnTo>
                  <a:lnTo>
                    <a:pt x="444508" y="1738414"/>
                  </a:lnTo>
                  <a:lnTo>
                    <a:pt x="483648" y="1762684"/>
                  </a:lnTo>
                  <a:lnTo>
                    <a:pt x="524022" y="1785445"/>
                  </a:lnTo>
                  <a:lnTo>
                    <a:pt x="565579" y="1806651"/>
                  </a:lnTo>
                  <a:lnTo>
                    <a:pt x="608267" y="1826256"/>
                  </a:lnTo>
                  <a:lnTo>
                    <a:pt x="652032" y="1844213"/>
                  </a:lnTo>
                  <a:lnTo>
                    <a:pt x="696824" y="1860475"/>
                  </a:lnTo>
                  <a:lnTo>
                    <a:pt x="742590" y="1874998"/>
                  </a:lnTo>
                  <a:lnTo>
                    <a:pt x="789278" y="1887734"/>
                  </a:lnTo>
                  <a:lnTo>
                    <a:pt x="836835" y="1898638"/>
                  </a:lnTo>
                  <a:lnTo>
                    <a:pt x="885211" y="1907663"/>
                  </a:lnTo>
                  <a:lnTo>
                    <a:pt x="934352" y="1914763"/>
                  </a:lnTo>
                  <a:lnTo>
                    <a:pt x="984207" y="1919891"/>
                  </a:lnTo>
                  <a:lnTo>
                    <a:pt x="1034724" y="1923002"/>
                  </a:lnTo>
                  <a:lnTo>
                    <a:pt x="1085850" y="1924050"/>
                  </a:lnTo>
                  <a:lnTo>
                    <a:pt x="1136965" y="1923002"/>
                  </a:lnTo>
                  <a:lnTo>
                    <a:pt x="1187472" y="1919891"/>
                  </a:lnTo>
                  <a:lnTo>
                    <a:pt x="1237319" y="1914763"/>
                  </a:lnTo>
                  <a:lnTo>
                    <a:pt x="1286454" y="1907663"/>
                  </a:lnTo>
                  <a:lnTo>
                    <a:pt x="1334824" y="1898638"/>
                  </a:lnTo>
                  <a:lnTo>
                    <a:pt x="1382376" y="1887734"/>
                  </a:lnTo>
                  <a:lnTo>
                    <a:pt x="1429060" y="1874998"/>
                  </a:lnTo>
                  <a:lnTo>
                    <a:pt x="1474823" y="1860475"/>
                  </a:lnTo>
                  <a:lnTo>
                    <a:pt x="1519613" y="1844213"/>
                  </a:lnTo>
                  <a:lnTo>
                    <a:pt x="1563377" y="1826256"/>
                  </a:lnTo>
                  <a:lnTo>
                    <a:pt x="1606063" y="1806651"/>
                  </a:lnTo>
                  <a:lnTo>
                    <a:pt x="1647620" y="1785445"/>
                  </a:lnTo>
                  <a:lnTo>
                    <a:pt x="1687995" y="1762684"/>
                  </a:lnTo>
                  <a:lnTo>
                    <a:pt x="1727137" y="1738414"/>
                  </a:lnTo>
                  <a:lnTo>
                    <a:pt x="1764991" y="1712681"/>
                  </a:lnTo>
                  <a:lnTo>
                    <a:pt x="1801508" y="1685532"/>
                  </a:lnTo>
                  <a:lnTo>
                    <a:pt x="1836634" y="1657012"/>
                  </a:lnTo>
                  <a:lnTo>
                    <a:pt x="1870318" y="1627168"/>
                  </a:lnTo>
                  <a:lnTo>
                    <a:pt x="1902507" y="1596046"/>
                  </a:lnTo>
                  <a:lnTo>
                    <a:pt x="1933149" y="1563692"/>
                  </a:lnTo>
                  <a:lnTo>
                    <a:pt x="1962192" y="1530153"/>
                  </a:lnTo>
                  <a:lnTo>
                    <a:pt x="1989584" y="1495475"/>
                  </a:lnTo>
                  <a:lnTo>
                    <a:pt x="2015273" y="1459704"/>
                  </a:lnTo>
                  <a:lnTo>
                    <a:pt x="2039206" y="1422886"/>
                  </a:lnTo>
                  <a:lnTo>
                    <a:pt x="2061332" y="1385068"/>
                  </a:lnTo>
                  <a:lnTo>
                    <a:pt x="2081598" y="1346295"/>
                  </a:lnTo>
                  <a:lnTo>
                    <a:pt x="2099952" y="1306614"/>
                  </a:lnTo>
                  <a:lnTo>
                    <a:pt x="2116342" y="1266072"/>
                  </a:lnTo>
                  <a:lnTo>
                    <a:pt x="2130716" y="1224713"/>
                  </a:lnTo>
                  <a:lnTo>
                    <a:pt x="2143021" y="1182586"/>
                  </a:lnTo>
                  <a:lnTo>
                    <a:pt x="2153206" y="1139735"/>
                  </a:lnTo>
                  <a:lnTo>
                    <a:pt x="2161219" y="1096207"/>
                  </a:lnTo>
                  <a:lnTo>
                    <a:pt x="2167007" y="1052049"/>
                  </a:lnTo>
                  <a:lnTo>
                    <a:pt x="2170518" y="1007306"/>
                  </a:lnTo>
                  <a:lnTo>
                    <a:pt x="2171700" y="962025"/>
                  </a:lnTo>
                  <a:lnTo>
                    <a:pt x="2170518" y="916733"/>
                  </a:lnTo>
                  <a:lnTo>
                    <a:pt x="2167007" y="871981"/>
                  </a:lnTo>
                  <a:lnTo>
                    <a:pt x="2161219" y="827815"/>
                  </a:lnTo>
                  <a:lnTo>
                    <a:pt x="2153206" y="784280"/>
                  </a:lnTo>
                  <a:lnTo>
                    <a:pt x="2143021" y="741423"/>
                  </a:lnTo>
                  <a:lnTo>
                    <a:pt x="2130716" y="699291"/>
                  </a:lnTo>
                  <a:lnTo>
                    <a:pt x="2116342" y="657929"/>
                  </a:lnTo>
                  <a:lnTo>
                    <a:pt x="2099952" y="617383"/>
                  </a:lnTo>
                  <a:lnTo>
                    <a:pt x="2081598" y="577700"/>
                  </a:lnTo>
                  <a:lnTo>
                    <a:pt x="2061332" y="538926"/>
                  </a:lnTo>
                  <a:lnTo>
                    <a:pt x="2039206" y="501106"/>
                  </a:lnTo>
                  <a:lnTo>
                    <a:pt x="2015273" y="464288"/>
                  </a:lnTo>
                  <a:lnTo>
                    <a:pt x="1989584" y="428518"/>
                  </a:lnTo>
                  <a:lnTo>
                    <a:pt x="1962192" y="393841"/>
                  </a:lnTo>
                  <a:lnTo>
                    <a:pt x="1933149" y="360303"/>
                  </a:lnTo>
                  <a:lnTo>
                    <a:pt x="1902507" y="327952"/>
                  </a:lnTo>
                  <a:lnTo>
                    <a:pt x="1870318" y="296832"/>
                  </a:lnTo>
                  <a:lnTo>
                    <a:pt x="1836634" y="266991"/>
                  </a:lnTo>
                  <a:lnTo>
                    <a:pt x="1801508" y="238474"/>
                  </a:lnTo>
                  <a:lnTo>
                    <a:pt x="1764991" y="211328"/>
                  </a:lnTo>
                  <a:lnTo>
                    <a:pt x="1727137" y="185598"/>
                  </a:lnTo>
                  <a:lnTo>
                    <a:pt x="1687995" y="161332"/>
                  </a:lnTo>
                  <a:lnTo>
                    <a:pt x="1647620" y="138574"/>
                  </a:lnTo>
                  <a:lnTo>
                    <a:pt x="1606063" y="117372"/>
                  </a:lnTo>
                  <a:lnTo>
                    <a:pt x="1563377" y="97771"/>
                  </a:lnTo>
                  <a:lnTo>
                    <a:pt x="1519613" y="79818"/>
                  </a:lnTo>
                  <a:lnTo>
                    <a:pt x="1474823" y="63558"/>
                  </a:lnTo>
                  <a:lnTo>
                    <a:pt x="1429060" y="49039"/>
                  </a:lnTo>
                  <a:lnTo>
                    <a:pt x="1382376" y="36305"/>
                  </a:lnTo>
                  <a:lnTo>
                    <a:pt x="1334824" y="25404"/>
                  </a:lnTo>
                  <a:lnTo>
                    <a:pt x="1286454" y="16382"/>
                  </a:lnTo>
                  <a:lnTo>
                    <a:pt x="1237319" y="9284"/>
                  </a:lnTo>
                  <a:lnTo>
                    <a:pt x="1187472" y="4157"/>
                  </a:lnTo>
                  <a:lnTo>
                    <a:pt x="1136965" y="1046"/>
                  </a:lnTo>
                  <a:lnTo>
                    <a:pt x="1085850" y="0"/>
                  </a:lnTo>
                  <a:close/>
                </a:path>
              </a:pathLst>
            </a:custGeom>
            <a:solidFill>
              <a:srgbClr val="808080"/>
            </a:solidFill>
          </p:spPr>
          <p:txBody>
            <a:bodyPr wrap="square" lIns="0" tIns="0" rIns="0" bIns="0" rtlCol="0"/>
            <a:lstStyle/>
            <a:p>
              <a:endParaRPr/>
            </a:p>
          </p:txBody>
        </p:sp>
        <p:sp>
          <p:nvSpPr>
            <p:cNvPr id="10" name="object 10"/>
            <p:cNvSpPr/>
            <p:nvPr/>
          </p:nvSpPr>
          <p:spPr>
            <a:xfrm>
              <a:off x="4129151" y="1786001"/>
              <a:ext cx="3581400" cy="1943100"/>
            </a:xfrm>
            <a:custGeom>
              <a:avLst/>
              <a:gdLst/>
              <a:ahLst/>
              <a:cxnLst/>
              <a:rect l="l" t="t" r="r" b="b"/>
              <a:pathLst>
                <a:path w="3581400" h="1943100">
                  <a:moveTo>
                    <a:pt x="0" y="962025"/>
                  </a:moveTo>
                  <a:lnTo>
                    <a:pt x="1181" y="916733"/>
                  </a:lnTo>
                  <a:lnTo>
                    <a:pt x="4691" y="871981"/>
                  </a:lnTo>
                  <a:lnTo>
                    <a:pt x="10478" y="827815"/>
                  </a:lnTo>
                  <a:lnTo>
                    <a:pt x="18488" y="784280"/>
                  </a:lnTo>
                  <a:lnTo>
                    <a:pt x="28671" y="741423"/>
                  </a:lnTo>
                  <a:lnTo>
                    <a:pt x="40974" y="699291"/>
                  </a:lnTo>
                  <a:lnTo>
                    <a:pt x="55345" y="657929"/>
                  </a:lnTo>
                  <a:lnTo>
                    <a:pt x="71732" y="617383"/>
                  </a:lnTo>
                  <a:lnTo>
                    <a:pt x="90083" y="577700"/>
                  </a:lnTo>
                  <a:lnTo>
                    <a:pt x="110345" y="538926"/>
                  </a:lnTo>
                  <a:lnTo>
                    <a:pt x="132467" y="501106"/>
                  </a:lnTo>
                  <a:lnTo>
                    <a:pt x="156397" y="464288"/>
                  </a:lnTo>
                  <a:lnTo>
                    <a:pt x="182082" y="428518"/>
                  </a:lnTo>
                  <a:lnTo>
                    <a:pt x="209470" y="393841"/>
                  </a:lnTo>
                  <a:lnTo>
                    <a:pt x="238510" y="360303"/>
                  </a:lnTo>
                  <a:lnTo>
                    <a:pt x="269149" y="327952"/>
                  </a:lnTo>
                  <a:lnTo>
                    <a:pt x="301335" y="296832"/>
                  </a:lnTo>
                  <a:lnTo>
                    <a:pt x="335016" y="266991"/>
                  </a:lnTo>
                  <a:lnTo>
                    <a:pt x="370140" y="238474"/>
                  </a:lnTo>
                  <a:lnTo>
                    <a:pt x="406654" y="211328"/>
                  </a:lnTo>
                  <a:lnTo>
                    <a:pt x="444508" y="185598"/>
                  </a:lnTo>
                  <a:lnTo>
                    <a:pt x="483648" y="161332"/>
                  </a:lnTo>
                  <a:lnTo>
                    <a:pt x="524022" y="138574"/>
                  </a:lnTo>
                  <a:lnTo>
                    <a:pt x="565579" y="117372"/>
                  </a:lnTo>
                  <a:lnTo>
                    <a:pt x="608267" y="97771"/>
                  </a:lnTo>
                  <a:lnTo>
                    <a:pt x="652032" y="79818"/>
                  </a:lnTo>
                  <a:lnTo>
                    <a:pt x="696824" y="63558"/>
                  </a:lnTo>
                  <a:lnTo>
                    <a:pt x="742590" y="49039"/>
                  </a:lnTo>
                  <a:lnTo>
                    <a:pt x="789278" y="36305"/>
                  </a:lnTo>
                  <a:lnTo>
                    <a:pt x="836835" y="25404"/>
                  </a:lnTo>
                  <a:lnTo>
                    <a:pt x="885211" y="16382"/>
                  </a:lnTo>
                  <a:lnTo>
                    <a:pt x="934352" y="9284"/>
                  </a:lnTo>
                  <a:lnTo>
                    <a:pt x="984207" y="4157"/>
                  </a:lnTo>
                  <a:lnTo>
                    <a:pt x="1034724" y="1046"/>
                  </a:lnTo>
                  <a:lnTo>
                    <a:pt x="1085850" y="0"/>
                  </a:lnTo>
                  <a:lnTo>
                    <a:pt x="1136965" y="1046"/>
                  </a:lnTo>
                  <a:lnTo>
                    <a:pt x="1187472" y="4157"/>
                  </a:lnTo>
                  <a:lnTo>
                    <a:pt x="1237319" y="9284"/>
                  </a:lnTo>
                  <a:lnTo>
                    <a:pt x="1286454" y="16382"/>
                  </a:lnTo>
                  <a:lnTo>
                    <a:pt x="1334824" y="25404"/>
                  </a:lnTo>
                  <a:lnTo>
                    <a:pt x="1382376" y="36305"/>
                  </a:lnTo>
                  <a:lnTo>
                    <a:pt x="1429060" y="49039"/>
                  </a:lnTo>
                  <a:lnTo>
                    <a:pt x="1474823" y="63558"/>
                  </a:lnTo>
                  <a:lnTo>
                    <a:pt x="1519613" y="79818"/>
                  </a:lnTo>
                  <a:lnTo>
                    <a:pt x="1563377" y="97771"/>
                  </a:lnTo>
                  <a:lnTo>
                    <a:pt x="1606063" y="117372"/>
                  </a:lnTo>
                  <a:lnTo>
                    <a:pt x="1647620" y="138574"/>
                  </a:lnTo>
                  <a:lnTo>
                    <a:pt x="1687995" y="161332"/>
                  </a:lnTo>
                  <a:lnTo>
                    <a:pt x="1727137" y="185598"/>
                  </a:lnTo>
                  <a:lnTo>
                    <a:pt x="1764991" y="211328"/>
                  </a:lnTo>
                  <a:lnTo>
                    <a:pt x="1801508" y="238474"/>
                  </a:lnTo>
                  <a:lnTo>
                    <a:pt x="1836634" y="266991"/>
                  </a:lnTo>
                  <a:lnTo>
                    <a:pt x="1870318" y="296832"/>
                  </a:lnTo>
                  <a:lnTo>
                    <a:pt x="1902507" y="327952"/>
                  </a:lnTo>
                  <a:lnTo>
                    <a:pt x="1933149" y="360303"/>
                  </a:lnTo>
                  <a:lnTo>
                    <a:pt x="1962192" y="393841"/>
                  </a:lnTo>
                  <a:lnTo>
                    <a:pt x="1989584" y="428518"/>
                  </a:lnTo>
                  <a:lnTo>
                    <a:pt x="2015273" y="464288"/>
                  </a:lnTo>
                  <a:lnTo>
                    <a:pt x="2039206" y="501106"/>
                  </a:lnTo>
                  <a:lnTo>
                    <a:pt x="2061332" y="538926"/>
                  </a:lnTo>
                  <a:lnTo>
                    <a:pt x="2081598" y="577700"/>
                  </a:lnTo>
                  <a:lnTo>
                    <a:pt x="2099952" y="617383"/>
                  </a:lnTo>
                  <a:lnTo>
                    <a:pt x="2116342" y="657929"/>
                  </a:lnTo>
                  <a:lnTo>
                    <a:pt x="2130716" y="699291"/>
                  </a:lnTo>
                  <a:lnTo>
                    <a:pt x="2143021" y="741423"/>
                  </a:lnTo>
                  <a:lnTo>
                    <a:pt x="2153206" y="784280"/>
                  </a:lnTo>
                  <a:lnTo>
                    <a:pt x="2161219" y="827815"/>
                  </a:lnTo>
                  <a:lnTo>
                    <a:pt x="2167007" y="871981"/>
                  </a:lnTo>
                  <a:lnTo>
                    <a:pt x="2170518" y="916733"/>
                  </a:lnTo>
                  <a:lnTo>
                    <a:pt x="2171700" y="962025"/>
                  </a:lnTo>
                  <a:lnTo>
                    <a:pt x="2170518" y="1007306"/>
                  </a:lnTo>
                  <a:lnTo>
                    <a:pt x="2167007" y="1052049"/>
                  </a:lnTo>
                  <a:lnTo>
                    <a:pt x="2161219" y="1096207"/>
                  </a:lnTo>
                  <a:lnTo>
                    <a:pt x="2153206" y="1139735"/>
                  </a:lnTo>
                  <a:lnTo>
                    <a:pt x="2143021" y="1182586"/>
                  </a:lnTo>
                  <a:lnTo>
                    <a:pt x="2130716" y="1224713"/>
                  </a:lnTo>
                  <a:lnTo>
                    <a:pt x="2116342" y="1266072"/>
                  </a:lnTo>
                  <a:lnTo>
                    <a:pt x="2099952" y="1306614"/>
                  </a:lnTo>
                  <a:lnTo>
                    <a:pt x="2081598" y="1346295"/>
                  </a:lnTo>
                  <a:lnTo>
                    <a:pt x="2061332" y="1385068"/>
                  </a:lnTo>
                  <a:lnTo>
                    <a:pt x="2039206" y="1422886"/>
                  </a:lnTo>
                  <a:lnTo>
                    <a:pt x="2015273" y="1459704"/>
                  </a:lnTo>
                  <a:lnTo>
                    <a:pt x="1989584" y="1495475"/>
                  </a:lnTo>
                  <a:lnTo>
                    <a:pt x="1962192" y="1530153"/>
                  </a:lnTo>
                  <a:lnTo>
                    <a:pt x="1933149" y="1563692"/>
                  </a:lnTo>
                  <a:lnTo>
                    <a:pt x="1902507" y="1596046"/>
                  </a:lnTo>
                  <a:lnTo>
                    <a:pt x="1870318" y="1627168"/>
                  </a:lnTo>
                  <a:lnTo>
                    <a:pt x="1836634" y="1657012"/>
                  </a:lnTo>
                  <a:lnTo>
                    <a:pt x="1801508" y="1685532"/>
                  </a:lnTo>
                  <a:lnTo>
                    <a:pt x="1764991" y="1712681"/>
                  </a:lnTo>
                  <a:lnTo>
                    <a:pt x="1727137" y="1738414"/>
                  </a:lnTo>
                  <a:lnTo>
                    <a:pt x="1687995" y="1762684"/>
                  </a:lnTo>
                  <a:lnTo>
                    <a:pt x="1647620" y="1785445"/>
                  </a:lnTo>
                  <a:lnTo>
                    <a:pt x="1606063" y="1806651"/>
                  </a:lnTo>
                  <a:lnTo>
                    <a:pt x="1563377" y="1826256"/>
                  </a:lnTo>
                  <a:lnTo>
                    <a:pt x="1519613" y="1844213"/>
                  </a:lnTo>
                  <a:lnTo>
                    <a:pt x="1474823" y="1860475"/>
                  </a:lnTo>
                  <a:lnTo>
                    <a:pt x="1429060" y="1874998"/>
                  </a:lnTo>
                  <a:lnTo>
                    <a:pt x="1382376" y="1887734"/>
                  </a:lnTo>
                  <a:lnTo>
                    <a:pt x="1334824" y="1898638"/>
                  </a:lnTo>
                  <a:lnTo>
                    <a:pt x="1286454" y="1907663"/>
                  </a:lnTo>
                  <a:lnTo>
                    <a:pt x="1237319" y="1914763"/>
                  </a:lnTo>
                  <a:lnTo>
                    <a:pt x="1187472" y="1919891"/>
                  </a:lnTo>
                  <a:lnTo>
                    <a:pt x="1136965" y="1923002"/>
                  </a:lnTo>
                  <a:lnTo>
                    <a:pt x="1085850" y="1924050"/>
                  </a:lnTo>
                  <a:lnTo>
                    <a:pt x="1034724" y="1923002"/>
                  </a:lnTo>
                  <a:lnTo>
                    <a:pt x="984207" y="1919891"/>
                  </a:lnTo>
                  <a:lnTo>
                    <a:pt x="934352" y="1914763"/>
                  </a:lnTo>
                  <a:lnTo>
                    <a:pt x="885211" y="1907663"/>
                  </a:lnTo>
                  <a:lnTo>
                    <a:pt x="836835" y="1898638"/>
                  </a:lnTo>
                  <a:lnTo>
                    <a:pt x="789278" y="1887734"/>
                  </a:lnTo>
                  <a:lnTo>
                    <a:pt x="742590" y="1874998"/>
                  </a:lnTo>
                  <a:lnTo>
                    <a:pt x="696824" y="1860475"/>
                  </a:lnTo>
                  <a:lnTo>
                    <a:pt x="652032" y="1844213"/>
                  </a:lnTo>
                  <a:lnTo>
                    <a:pt x="608267" y="1826256"/>
                  </a:lnTo>
                  <a:lnTo>
                    <a:pt x="565579" y="1806651"/>
                  </a:lnTo>
                  <a:lnTo>
                    <a:pt x="524022" y="1785445"/>
                  </a:lnTo>
                  <a:lnTo>
                    <a:pt x="483648" y="1762684"/>
                  </a:lnTo>
                  <a:lnTo>
                    <a:pt x="444508" y="1738414"/>
                  </a:lnTo>
                  <a:lnTo>
                    <a:pt x="406654" y="1712681"/>
                  </a:lnTo>
                  <a:lnTo>
                    <a:pt x="370140" y="1685532"/>
                  </a:lnTo>
                  <a:lnTo>
                    <a:pt x="335016" y="1657012"/>
                  </a:lnTo>
                  <a:lnTo>
                    <a:pt x="301335" y="1627168"/>
                  </a:lnTo>
                  <a:lnTo>
                    <a:pt x="269149" y="1596046"/>
                  </a:lnTo>
                  <a:lnTo>
                    <a:pt x="238510" y="1563692"/>
                  </a:lnTo>
                  <a:lnTo>
                    <a:pt x="209470" y="1530153"/>
                  </a:lnTo>
                  <a:lnTo>
                    <a:pt x="182082" y="1495475"/>
                  </a:lnTo>
                  <a:lnTo>
                    <a:pt x="156397" y="1459704"/>
                  </a:lnTo>
                  <a:lnTo>
                    <a:pt x="132467" y="1422886"/>
                  </a:lnTo>
                  <a:lnTo>
                    <a:pt x="110345" y="1385068"/>
                  </a:lnTo>
                  <a:lnTo>
                    <a:pt x="90083" y="1346295"/>
                  </a:lnTo>
                  <a:lnTo>
                    <a:pt x="71732" y="1306614"/>
                  </a:lnTo>
                  <a:lnTo>
                    <a:pt x="55345" y="1266072"/>
                  </a:lnTo>
                  <a:lnTo>
                    <a:pt x="40974" y="1224713"/>
                  </a:lnTo>
                  <a:lnTo>
                    <a:pt x="28671" y="1182586"/>
                  </a:lnTo>
                  <a:lnTo>
                    <a:pt x="18488" y="1139735"/>
                  </a:lnTo>
                  <a:lnTo>
                    <a:pt x="10478" y="1096207"/>
                  </a:lnTo>
                  <a:lnTo>
                    <a:pt x="4691" y="1052049"/>
                  </a:lnTo>
                  <a:lnTo>
                    <a:pt x="1181" y="1007306"/>
                  </a:lnTo>
                  <a:lnTo>
                    <a:pt x="0" y="962025"/>
                  </a:lnTo>
                  <a:close/>
                </a:path>
                <a:path w="3581400" h="1943100">
                  <a:moveTo>
                    <a:pt x="1400175" y="985774"/>
                  </a:moveTo>
                  <a:lnTo>
                    <a:pt x="1401361" y="940709"/>
                  </a:lnTo>
                  <a:lnTo>
                    <a:pt x="1404887" y="896182"/>
                  </a:lnTo>
                  <a:lnTo>
                    <a:pt x="1410699" y="852237"/>
                  </a:lnTo>
                  <a:lnTo>
                    <a:pt x="1418745" y="808921"/>
                  </a:lnTo>
                  <a:lnTo>
                    <a:pt x="1428973" y="766279"/>
                  </a:lnTo>
                  <a:lnTo>
                    <a:pt x="1441330" y="724358"/>
                  </a:lnTo>
                  <a:lnTo>
                    <a:pt x="1455765" y="683204"/>
                  </a:lnTo>
                  <a:lnTo>
                    <a:pt x="1472224" y="642861"/>
                  </a:lnTo>
                  <a:lnTo>
                    <a:pt x="1490656" y="603377"/>
                  </a:lnTo>
                  <a:lnTo>
                    <a:pt x="1511007" y="564798"/>
                  </a:lnTo>
                  <a:lnTo>
                    <a:pt x="1533227" y="527168"/>
                  </a:lnTo>
                  <a:lnTo>
                    <a:pt x="1557261" y="490535"/>
                  </a:lnTo>
                  <a:lnTo>
                    <a:pt x="1583059" y="454944"/>
                  </a:lnTo>
                  <a:lnTo>
                    <a:pt x="1610568" y="420441"/>
                  </a:lnTo>
                  <a:lnTo>
                    <a:pt x="1639735" y="387071"/>
                  </a:lnTo>
                  <a:lnTo>
                    <a:pt x="1670508" y="354882"/>
                  </a:lnTo>
                  <a:lnTo>
                    <a:pt x="1702834" y="323919"/>
                  </a:lnTo>
                  <a:lnTo>
                    <a:pt x="1736662" y="294227"/>
                  </a:lnTo>
                  <a:lnTo>
                    <a:pt x="1771939" y="265853"/>
                  </a:lnTo>
                  <a:lnTo>
                    <a:pt x="1808612" y="238843"/>
                  </a:lnTo>
                  <a:lnTo>
                    <a:pt x="1846630" y="213243"/>
                  </a:lnTo>
                  <a:lnTo>
                    <a:pt x="1885940" y="189098"/>
                  </a:lnTo>
                  <a:lnTo>
                    <a:pt x="1926490" y="166454"/>
                  </a:lnTo>
                  <a:lnTo>
                    <a:pt x="1968226" y="145358"/>
                  </a:lnTo>
                  <a:lnTo>
                    <a:pt x="2011098" y="125856"/>
                  </a:lnTo>
                  <a:lnTo>
                    <a:pt x="2055053" y="107993"/>
                  </a:lnTo>
                  <a:lnTo>
                    <a:pt x="2100037" y="91815"/>
                  </a:lnTo>
                  <a:lnTo>
                    <a:pt x="2146000" y="77368"/>
                  </a:lnTo>
                  <a:lnTo>
                    <a:pt x="2192888" y="64698"/>
                  </a:lnTo>
                  <a:lnTo>
                    <a:pt x="2240649" y="53852"/>
                  </a:lnTo>
                  <a:lnTo>
                    <a:pt x="2289232" y="44875"/>
                  </a:lnTo>
                  <a:lnTo>
                    <a:pt x="2338583" y="37812"/>
                  </a:lnTo>
                  <a:lnTo>
                    <a:pt x="2388650" y="32711"/>
                  </a:lnTo>
                  <a:lnTo>
                    <a:pt x="2439381" y="29616"/>
                  </a:lnTo>
                  <a:lnTo>
                    <a:pt x="2490724" y="28575"/>
                  </a:lnTo>
                  <a:lnTo>
                    <a:pt x="2542066" y="29616"/>
                  </a:lnTo>
                  <a:lnTo>
                    <a:pt x="2592798" y="32711"/>
                  </a:lnTo>
                  <a:lnTo>
                    <a:pt x="2642867" y="37812"/>
                  </a:lnTo>
                  <a:lnTo>
                    <a:pt x="2692220" y="44875"/>
                  </a:lnTo>
                  <a:lnTo>
                    <a:pt x="2740805" y="53852"/>
                  </a:lnTo>
                  <a:lnTo>
                    <a:pt x="2788569" y="64698"/>
                  </a:lnTo>
                  <a:lnTo>
                    <a:pt x="2835460" y="77368"/>
                  </a:lnTo>
                  <a:lnTo>
                    <a:pt x="2881427" y="91815"/>
                  </a:lnTo>
                  <a:lnTo>
                    <a:pt x="2926415" y="107993"/>
                  </a:lnTo>
                  <a:lnTo>
                    <a:pt x="2970374" y="125856"/>
                  </a:lnTo>
                  <a:lnTo>
                    <a:pt x="3013250" y="145358"/>
                  </a:lnTo>
                  <a:lnTo>
                    <a:pt x="3054992" y="166454"/>
                  </a:lnTo>
                  <a:lnTo>
                    <a:pt x="3095546" y="189098"/>
                  </a:lnTo>
                  <a:lnTo>
                    <a:pt x="3134861" y="213243"/>
                  </a:lnTo>
                  <a:lnTo>
                    <a:pt x="3172885" y="238843"/>
                  </a:lnTo>
                  <a:lnTo>
                    <a:pt x="3209563" y="265853"/>
                  </a:lnTo>
                  <a:lnTo>
                    <a:pt x="3244846" y="294227"/>
                  </a:lnTo>
                  <a:lnTo>
                    <a:pt x="3278679" y="323919"/>
                  </a:lnTo>
                  <a:lnTo>
                    <a:pt x="3311011" y="354882"/>
                  </a:lnTo>
                  <a:lnTo>
                    <a:pt x="3341789" y="387071"/>
                  </a:lnTo>
                  <a:lnTo>
                    <a:pt x="3370962" y="420441"/>
                  </a:lnTo>
                  <a:lnTo>
                    <a:pt x="3398475" y="454944"/>
                  </a:lnTo>
                  <a:lnTo>
                    <a:pt x="3424278" y="490535"/>
                  </a:lnTo>
                  <a:lnTo>
                    <a:pt x="3448318" y="527168"/>
                  </a:lnTo>
                  <a:lnTo>
                    <a:pt x="3470541" y="564798"/>
                  </a:lnTo>
                  <a:lnTo>
                    <a:pt x="3490897" y="603377"/>
                  </a:lnTo>
                  <a:lnTo>
                    <a:pt x="3509333" y="642861"/>
                  </a:lnTo>
                  <a:lnTo>
                    <a:pt x="3525796" y="683204"/>
                  </a:lnTo>
                  <a:lnTo>
                    <a:pt x="3540234" y="724358"/>
                  </a:lnTo>
                  <a:lnTo>
                    <a:pt x="3552594" y="766279"/>
                  </a:lnTo>
                  <a:lnTo>
                    <a:pt x="3562824" y="808921"/>
                  </a:lnTo>
                  <a:lnTo>
                    <a:pt x="3570872" y="852237"/>
                  </a:lnTo>
                  <a:lnTo>
                    <a:pt x="3576686" y="896182"/>
                  </a:lnTo>
                  <a:lnTo>
                    <a:pt x="3580212" y="940709"/>
                  </a:lnTo>
                  <a:lnTo>
                    <a:pt x="3581400" y="985774"/>
                  </a:lnTo>
                  <a:lnTo>
                    <a:pt x="3580212" y="1030838"/>
                  </a:lnTo>
                  <a:lnTo>
                    <a:pt x="3576686" y="1075366"/>
                  </a:lnTo>
                  <a:lnTo>
                    <a:pt x="3570872" y="1119313"/>
                  </a:lnTo>
                  <a:lnTo>
                    <a:pt x="3562824" y="1162631"/>
                  </a:lnTo>
                  <a:lnTo>
                    <a:pt x="3552594" y="1205275"/>
                  </a:lnTo>
                  <a:lnTo>
                    <a:pt x="3540234" y="1247199"/>
                  </a:lnTo>
                  <a:lnTo>
                    <a:pt x="3525796" y="1288357"/>
                  </a:lnTo>
                  <a:lnTo>
                    <a:pt x="3509333" y="1328703"/>
                  </a:lnTo>
                  <a:lnTo>
                    <a:pt x="3490897" y="1368190"/>
                  </a:lnTo>
                  <a:lnTo>
                    <a:pt x="3470541" y="1406774"/>
                  </a:lnTo>
                  <a:lnTo>
                    <a:pt x="3448318" y="1444408"/>
                  </a:lnTo>
                  <a:lnTo>
                    <a:pt x="3424278" y="1481047"/>
                  </a:lnTo>
                  <a:lnTo>
                    <a:pt x="3398475" y="1516643"/>
                  </a:lnTo>
                  <a:lnTo>
                    <a:pt x="3370962" y="1551151"/>
                  </a:lnTo>
                  <a:lnTo>
                    <a:pt x="3341789" y="1584526"/>
                  </a:lnTo>
                  <a:lnTo>
                    <a:pt x="3311011" y="1616720"/>
                  </a:lnTo>
                  <a:lnTo>
                    <a:pt x="3278679" y="1647689"/>
                  </a:lnTo>
                  <a:lnTo>
                    <a:pt x="3244846" y="1677386"/>
                  </a:lnTo>
                  <a:lnTo>
                    <a:pt x="3209563" y="1705765"/>
                  </a:lnTo>
                  <a:lnTo>
                    <a:pt x="3172885" y="1732781"/>
                  </a:lnTo>
                  <a:lnTo>
                    <a:pt x="3134861" y="1758387"/>
                  </a:lnTo>
                  <a:lnTo>
                    <a:pt x="3095546" y="1782537"/>
                  </a:lnTo>
                  <a:lnTo>
                    <a:pt x="3054992" y="1805185"/>
                  </a:lnTo>
                  <a:lnTo>
                    <a:pt x="3013250" y="1826286"/>
                  </a:lnTo>
                  <a:lnTo>
                    <a:pt x="2970374" y="1845793"/>
                  </a:lnTo>
                  <a:lnTo>
                    <a:pt x="2926415" y="1863661"/>
                  </a:lnTo>
                  <a:lnTo>
                    <a:pt x="2881427" y="1879843"/>
                  </a:lnTo>
                  <a:lnTo>
                    <a:pt x="2835460" y="1894293"/>
                  </a:lnTo>
                  <a:lnTo>
                    <a:pt x="2788569" y="1906966"/>
                  </a:lnTo>
                  <a:lnTo>
                    <a:pt x="2740805" y="1917815"/>
                  </a:lnTo>
                  <a:lnTo>
                    <a:pt x="2692220" y="1926795"/>
                  </a:lnTo>
                  <a:lnTo>
                    <a:pt x="2642867" y="1933859"/>
                  </a:lnTo>
                  <a:lnTo>
                    <a:pt x="2592798" y="1938962"/>
                  </a:lnTo>
                  <a:lnTo>
                    <a:pt x="2542066" y="1942057"/>
                  </a:lnTo>
                  <a:lnTo>
                    <a:pt x="2490724" y="1943100"/>
                  </a:lnTo>
                  <a:lnTo>
                    <a:pt x="2439381" y="1942057"/>
                  </a:lnTo>
                  <a:lnTo>
                    <a:pt x="2388650" y="1938962"/>
                  </a:lnTo>
                  <a:lnTo>
                    <a:pt x="2338583" y="1933859"/>
                  </a:lnTo>
                  <a:lnTo>
                    <a:pt x="2289232" y="1926795"/>
                  </a:lnTo>
                  <a:lnTo>
                    <a:pt x="2240649" y="1917815"/>
                  </a:lnTo>
                  <a:lnTo>
                    <a:pt x="2192888" y="1906966"/>
                  </a:lnTo>
                  <a:lnTo>
                    <a:pt x="2146000" y="1894293"/>
                  </a:lnTo>
                  <a:lnTo>
                    <a:pt x="2100037" y="1879843"/>
                  </a:lnTo>
                  <a:lnTo>
                    <a:pt x="2055053" y="1863661"/>
                  </a:lnTo>
                  <a:lnTo>
                    <a:pt x="2011098" y="1845793"/>
                  </a:lnTo>
                  <a:lnTo>
                    <a:pt x="1968226" y="1826286"/>
                  </a:lnTo>
                  <a:lnTo>
                    <a:pt x="1926490" y="1805185"/>
                  </a:lnTo>
                  <a:lnTo>
                    <a:pt x="1885940" y="1782537"/>
                  </a:lnTo>
                  <a:lnTo>
                    <a:pt x="1846630" y="1758387"/>
                  </a:lnTo>
                  <a:lnTo>
                    <a:pt x="1808612" y="1732781"/>
                  </a:lnTo>
                  <a:lnTo>
                    <a:pt x="1771939" y="1705765"/>
                  </a:lnTo>
                  <a:lnTo>
                    <a:pt x="1736662" y="1677386"/>
                  </a:lnTo>
                  <a:lnTo>
                    <a:pt x="1702834" y="1647689"/>
                  </a:lnTo>
                  <a:lnTo>
                    <a:pt x="1670508" y="1616720"/>
                  </a:lnTo>
                  <a:lnTo>
                    <a:pt x="1639735" y="1584526"/>
                  </a:lnTo>
                  <a:lnTo>
                    <a:pt x="1610568" y="1551151"/>
                  </a:lnTo>
                  <a:lnTo>
                    <a:pt x="1583059" y="1516643"/>
                  </a:lnTo>
                  <a:lnTo>
                    <a:pt x="1557261" y="1481047"/>
                  </a:lnTo>
                  <a:lnTo>
                    <a:pt x="1533227" y="1444408"/>
                  </a:lnTo>
                  <a:lnTo>
                    <a:pt x="1511007" y="1406774"/>
                  </a:lnTo>
                  <a:lnTo>
                    <a:pt x="1490656" y="1368190"/>
                  </a:lnTo>
                  <a:lnTo>
                    <a:pt x="1472224" y="1328703"/>
                  </a:lnTo>
                  <a:lnTo>
                    <a:pt x="1455765" y="1288357"/>
                  </a:lnTo>
                  <a:lnTo>
                    <a:pt x="1441330" y="1247199"/>
                  </a:lnTo>
                  <a:lnTo>
                    <a:pt x="1428973" y="1205275"/>
                  </a:lnTo>
                  <a:lnTo>
                    <a:pt x="1418745" y="1162631"/>
                  </a:lnTo>
                  <a:lnTo>
                    <a:pt x="1410699" y="1119313"/>
                  </a:lnTo>
                  <a:lnTo>
                    <a:pt x="1404887" y="1075366"/>
                  </a:lnTo>
                  <a:lnTo>
                    <a:pt x="1401361" y="1030838"/>
                  </a:lnTo>
                  <a:lnTo>
                    <a:pt x="1400175" y="985774"/>
                  </a:lnTo>
                  <a:close/>
                </a:path>
              </a:pathLst>
            </a:custGeom>
            <a:ln w="9525">
              <a:solidFill>
                <a:srgbClr val="000000"/>
              </a:solidFill>
            </a:ln>
          </p:spPr>
          <p:txBody>
            <a:bodyPr wrap="square" lIns="0" tIns="0" rIns="0" bIns="0" rtlCol="0"/>
            <a:lstStyle/>
            <a:p>
              <a:endParaRPr/>
            </a:p>
          </p:txBody>
        </p:sp>
      </p:grpSp>
      <p:sp>
        <p:nvSpPr>
          <p:cNvPr id="11" name="object 11"/>
          <p:cNvSpPr txBox="1"/>
          <p:nvPr/>
        </p:nvSpPr>
        <p:spPr>
          <a:xfrm>
            <a:off x="3984042" y="1605050"/>
            <a:ext cx="238125" cy="474980"/>
          </a:xfrm>
          <a:prstGeom prst="rect">
            <a:avLst/>
          </a:prstGeom>
        </p:spPr>
        <p:txBody>
          <a:bodyPr vert="horz" wrap="square" lIns="0" tIns="12065" rIns="0" bIns="0" rtlCol="0">
            <a:spAutoFit/>
          </a:bodyPr>
          <a:lstStyle/>
          <a:p>
            <a:pPr>
              <a:lnSpc>
                <a:spcPct val="100000"/>
              </a:lnSpc>
              <a:spcBef>
                <a:spcPts val="95"/>
              </a:spcBef>
            </a:pPr>
            <a:r>
              <a:rPr sz="2950" i="1" spc="-30" dirty="0">
                <a:latin typeface="Times New Roman"/>
                <a:cs typeface="Times New Roman"/>
              </a:rPr>
              <a:t>A</a:t>
            </a:r>
            <a:endParaRPr sz="2950">
              <a:latin typeface="Times New Roman"/>
              <a:cs typeface="Times New Roman"/>
            </a:endParaRPr>
          </a:p>
        </p:txBody>
      </p:sp>
      <p:sp>
        <p:nvSpPr>
          <p:cNvPr id="12" name="object 12"/>
          <p:cNvSpPr txBox="1"/>
          <p:nvPr/>
        </p:nvSpPr>
        <p:spPr>
          <a:xfrm>
            <a:off x="5555103" y="2514824"/>
            <a:ext cx="706755" cy="401955"/>
          </a:xfrm>
          <a:prstGeom prst="rect">
            <a:avLst/>
          </a:prstGeom>
        </p:spPr>
        <p:txBody>
          <a:bodyPr vert="horz" wrap="square" lIns="0" tIns="14604" rIns="0" bIns="0" rtlCol="0">
            <a:spAutoFit/>
          </a:bodyPr>
          <a:lstStyle/>
          <a:p>
            <a:pPr>
              <a:lnSpc>
                <a:spcPct val="100000"/>
              </a:lnSpc>
              <a:spcBef>
                <a:spcPts val="114"/>
              </a:spcBef>
            </a:pPr>
            <a:r>
              <a:rPr sz="2450" i="1" spc="-20" dirty="0">
                <a:latin typeface="Times New Roman"/>
                <a:cs typeface="Times New Roman"/>
              </a:rPr>
              <a:t>A</a:t>
            </a:r>
            <a:r>
              <a:rPr sz="2450" i="1" spc="-355" dirty="0">
                <a:latin typeface="Times New Roman"/>
                <a:cs typeface="Times New Roman"/>
              </a:rPr>
              <a:t> </a:t>
            </a:r>
            <a:r>
              <a:rPr sz="2450" spc="-25" dirty="0">
                <a:latin typeface="Symbol"/>
                <a:cs typeface="Symbol"/>
              </a:rPr>
              <a:t></a:t>
            </a:r>
            <a:r>
              <a:rPr sz="2450" spc="-220" dirty="0">
                <a:latin typeface="Times New Roman"/>
                <a:cs typeface="Times New Roman"/>
              </a:rPr>
              <a:t> </a:t>
            </a:r>
            <a:r>
              <a:rPr sz="2450" i="1" spc="-20" dirty="0">
                <a:latin typeface="Times New Roman"/>
                <a:cs typeface="Times New Roman"/>
              </a:rPr>
              <a:t>B</a:t>
            </a:r>
            <a:endParaRPr sz="2450">
              <a:latin typeface="Times New Roman"/>
              <a:cs typeface="Times New Roman"/>
            </a:endParaRPr>
          </a:p>
        </p:txBody>
      </p:sp>
      <p:sp>
        <p:nvSpPr>
          <p:cNvPr id="13" name="object 13"/>
          <p:cNvSpPr txBox="1"/>
          <p:nvPr/>
        </p:nvSpPr>
        <p:spPr>
          <a:xfrm>
            <a:off x="955675" y="4418663"/>
            <a:ext cx="9798050" cy="1848485"/>
          </a:xfrm>
          <a:prstGeom prst="rect">
            <a:avLst/>
          </a:prstGeom>
        </p:spPr>
        <p:txBody>
          <a:bodyPr vert="horz" wrap="square" lIns="0" tIns="182245" rIns="0" bIns="0" rtlCol="0">
            <a:spAutoFit/>
          </a:bodyPr>
          <a:lstStyle/>
          <a:p>
            <a:pPr marL="12700">
              <a:lnSpc>
                <a:spcPct val="100000"/>
              </a:lnSpc>
              <a:spcBef>
                <a:spcPts val="1435"/>
              </a:spcBef>
            </a:pPr>
            <a:r>
              <a:rPr sz="2750" dirty="0">
                <a:latin typeface="Calibri"/>
                <a:cs typeface="Calibri"/>
              </a:rPr>
              <a:t>When</a:t>
            </a:r>
            <a:r>
              <a:rPr sz="2750" spc="90" dirty="0">
                <a:latin typeface="Calibri"/>
                <a:cs typeface="Calibri"/>
              </a:rPr>
              <a:t> </a:t>
            </a:r>
            <a:r>
              <a:rPr sz="2750" spc="-5" dirty="0">
                <a:latin typeface="Calibri"/>
                <a:cs typeface="Calibri"/>
              </a:rPr>
              <a:t>P[A]</a:t>
            </a:r>
            <a:r>
              <a:rPr sz="2750" spc="175" dirty="0">
                <a:latin typeface="Calibri"/>
                <a:cs typeface="Calibri"/>
              </a:rPr>
              <a:t> </a:t>
            </a:r>
            <a:r>
              <a:rPr sz="2750" spc="-10" dirty="0">
                <a:latin typeface="Calibri"/>
                <a:cs typeface="Calibri"/>
              </a:rPr>
              <a:t>is</a:t>
            </a:r>
            <a:r>
              <a:rPr sz="2750" spc="95" dirty="0">
                <a:latin typeface="Calibri"/>
                <a:cs typeface="Calibri"/>
              </a:rPr>
              <a:t> </a:t>
            </a:r>
            <a:r>
              <a:rPr sz="2750" spc="-5" dirty="0">
                <a:latin typeface="Calibri"/>
                <a:cs typeface="Calibri"/>
              </a:rPr>
              <a:t>added</a:t>
            </a:r>
            <a:r>
              <a:rPr sz="2750" spc="90" dirty="0">
                <a:latin typeface="Calibri"/>
                <a:cs typeface="Calibri"/>
              </a:rPr>
              <a:t> </a:t>
            </a:r>
            <a:r>
              <a:rPr sz="2750" spc="-5" dirty="0">
                <a:latin typeface="Calibri"/>
                <a:cs typeface="Calibri"/>
              </a:rPr>
              <a:t>to</a:t>
            </a:r>
            <a:r>
              <a:rPr sz="2750" spc="90" dirty="0">
                <a:latin typeface="Calibri"/>
                <a:cs typeface="Calibri"/>
              </a:rPr>
              <a:t> </a:t>
            </a:r>
            <a:r>
              <a:rPr sz="2750" dirty="0">
                <a:latin typeface="Calibri"/>
                <a:cs typeface="Calibri"/>
              </a:rPr>
              <a:t>P[B]</a:t>
            </a:r>
            <a:r>
              <a:rPr sz="2750" spc="100" dirty="0">
                <a:latin typeface="Calibri"/>
                <a:cs typeface="Calibri"/>
              </a:rPr>
              <a:t> </a:t>
            </a:r>
            <a:r>
              <a:rPr sz="2750" spc="-10" dirty="0">
                <a:latin typeface="Calibri"/>
                <a:cs typeface="Calibri"/>
              </a:rPr>
              <a:t>the</a:t>
            </a:r>
            <a:r>
              <a:rPr sz="2750" spc="95" dirty="0">
                <a:latin typeface="Calibri"/>
                <a:cs typeface="Calibri"/>
              </a:rPr>
              <a:t> </a:t>
            </a:r>
            <a:r>
              <a:rPr sz="2750" spc="20" dirty="0">
                <a:latin typeface="Calibri"/>
                <a:cs typeface="Calibri"/>
              </a:rPr>
              <a:t>outcome </a:t>
            </a:r>
            <a:r>
              <a:rPr sz="2750" spc="-10" dirty="0">
                <a:latin typeface="Calibri"/>
                <a:cs typeface="Calibri"/>
              </a:rPr>
              <a:t>in</a:t>
            </a:r>
            <a:r>
              <a:rPr sz="2750" spc="20" dirty="0">
                <a:latin typeface="Calibri"/>
                <a:cs typeface="Calibri"/>
              </a:rPr>
              <a:t> </a:t>
            </a:r>
            <a:r>
              <a:rPr sz="2750" spc="15" dirty="0">
                <a:latin typeface="Calibri"/>
                <a:cs typeface="Calibri"/>
              </a:rPr>
              <a:t>A</a:t>
            </a:r>
            <a:r>
              <a:rPr sz="2750" spc="-15" dirty="0">
                <a:latin typeface="Calibri"/>
                <a:cs typeface="Calibri"/>
              </a:rPr>
              <a:t> </a:t>
            </a:r>
            <a:r>
              <a:rPr sz="2750" spc="20" dirty="0">
                <a:latin typeface="Symbol"/>
                <a:cs typeface="Symbol"/>
              </a:rPr>
              <a:t></a:t>
            </a:r>
            <a:r>
              <a:rPr sz="2750" spc="30" dirty="0">
                <a:latin typeface="Times New Roman"/>
                <a:cs typeface="Times New Roman"/>
              </a:rPr>
              <a:t> </a:t>
            </a:r>
            <a:r>
              <a:rPr sz="2750" spc="15" dirty="0">
                <a:latin typeface="Calibri"/>
                <a:cs typeface="Calibri"/>
              </a:rPr>
              <a:t>B</a:t>
            </a:r>
            <a:r>
              <a:rPr sz="2750" spc="-35" dirty="0">
                <a:latin typeface="Calibri"/>
                <a:cs typeface="Calibri"/>
              </a:rPr>
              <a:t> </a:t>
            </a:r>
            <a:r>
              <a:rPr sz="2750" spc="15" dirty="0">
                <a:latin typeface="Calibri"/>
                <a:cs typeface="Calibri"/>
              </a:rPr>
              <a:t>are</a:t>
            </a:r>
            <a:r>
              <a:rPr sz="2750" spc="20" dirty="0">
                <a:latin typeface="Calibri"/>
                <a:cs typeface="Calibri"/>
              </a:rPr>
              <a:t> </a:t>
            </a:r>
            <a:r>
              <a:rPr sz="2750" dirty="0">
                <a:latin typeface="Calibri"/>
                <a:cs typeface="Calibri"/>
              </a:rPr>
              <a:t>counted</a:t>
            </a:r>
            <a:r>
              <a:rPr sz="2750" spc="95" dirty="0">
                <a:latin typeface="Calibri"/>
                <a:cs typeface="Calibri"/>
              </a:rPr>
              <a:t> </a:t>
            </a:r>
            <a:r>
              <a:rPr sz="2750" spc="-10" dirty="0">
                <a:latin typeface="Calibri"/>
                <a:cs typeface="Calibri"/>
              </a:rPr>
              <a:t>twice</a:t>
            </a:r>
            <a:endParaRPr sz="2750">
              <a:latin typeface="Calibri"/>
              <a:cs typeface="Calibri"/>
            </a:endParaRPr>
          </a:p>
          <a:p>
            <a:pPr marL="1920875">
              <a:lnSpc>
                <a:spcPct val="100000"/>
              </a:lnSpc>
              <a:spcBef>
                <a:spcPts val="1555"/>
              </a:spcBef>
            </a:pPr>
            <a:r>
              <a:rPr sz="3200" spc="-40" dirty="0">
                <a:latin typeface="Times New Roman"/>
                <a:cs typeface="Times New Roman"/>
              </a:rPr>
              <a:t>hence</a:t>
            </a:r>
            <a:endParaRPr sz="3200">
              <a:latin typeface="Times New Roman"/>
              <a:cs typeface="Times New Roman"/>
            </a:endParaRPr>
          </a:p>
          <a:p>
            <a:pPr marL="484505">
              <a:lnSpc>
                <a:spcPct val="100000"/>
              </a:lnSpc>
              <a:spcBef>
                <a:spcPts val="1015"/>
              </a:spcBef>
            </a:pPr>
            <a:r>
              <a:rPr sz="2750" i="1" spc="-5" dirty="0">
                <a:latin typeface="Calibri"/>
                <a:cs typeface="Calibri"/>
              </a:rPr>
              <a:t>P</a:t>
            </a:r>
            <a:r>
              <a:rPr sz="2750" spc="-5" dirty="0">
                <a:latin typeface="Calibri"/>
                <a:cs typeface="Calibri"/>
              </a:rPr>
              <a:t>[</a:t>
            </a:r>
            <a:r>
              <a:rPr sz="2750" i="1" spc="-5" dirty="0">
                <a:latin typeface="Calibri"/>
                <a:cs typeface="Calibri"/>
              </a:rPr>
              <a:t>A</a:t>
            </a:r>
            <a:r>
              <a:rPr sz="2750" i="1" spc="90" dirty="0">
                <a:latin typeface="Calibri"/>
                <a:cs typeface="Calibri"/>
              </a:rPr>
              <a:t> </a:t>
            </a:r>
            <a:r>
              <a:rPr sz="2750" spc="20" dirty="0">
                <a:latin typeface="Symbol"/>
                <a:cs typeface="Symbol"/>
              </a:rPr>
              <a:t></a:t>
            </a:r>
            <a:r>
              <a:rPr sz="2750" spc="-50" dirty="0">
                <a:latin typeface="Times New Roman"/>
                <a:cs typeface="Times New Roman"/>
              </a:rPr>
              <a:t> </a:t>
            </a:r>
            <a:r>
              <a:rPr sz="2750" i="1" spc="5" dirty="0">
                <a:latin typeface="Calibri"/>
                <a:cs typeface="Calibri"/>
              </a:rPr>
              <a:t>B</a:t>
            </a:r>
            <a:r>
              <a:rPr sz="2750" spc="5" dirty="0">
                <a:latin typeface="Calibri"/>
                <a:cs typeface="Calibri"/>
              </a:rPr>
              <a:t>]</a:t>
            </a:r>
            <a:r>
              <a:rPr sz="2750" spc="20" dirty="0">
                <a:latin typeface="Calibri"/>
                <a:cs typeface="Calibri"/>
              </a:rPr>
              <a:t> </a:t>
            </a:r>
            <a:r>
              <a:rPr sz="2750" spc="10" dirty="0">
                <a:latin typeface="Calibri"/>
                <a:cs typeface="Calibri"/>
              </a:rPr>
              <a:t>=</a:t>
            </a:r>
            <a:r>
              <a:rPr sz="2750" spc="90" dirty="0">
                <a:latin typeface="Calibri"/>
                <a:cs typeface="Calibri"/>
              </a:rPr>
              <a:t> </a:t>
            </a:r>
            <a:r>
              <a:rPr sz="2750" i="1" spc="-10" dirty="0">
                <a:latin typeface="Calibri"/>
                <a:cs typeface="Calibri"/>
              </a:rPr>
              <a:t>P</a:t>
            </a:r>
            <a:r>
              <a:rPr sz="2750" spc="-10" dirty="0">
                <a:latin typeface="Calibri"/>
                <a:cs typeface="Calibri"/>
              </a:rPr>
              <a:t>[</a:t>
            </a:r>
            <a:r>
              <a:rPr sz="2750" i="1" spc="-10" dirty="0">
                <a:latin typeface="Calibri"/>
                <a:cs typeface="Calibri"/>
              </a:rPr>
              <a:t>A</a:t>
            </a:r>
            <a:r>
              <a:rPr sz="2750" spc="-10" dirty="0">
                <a:latin typeface="Calibri"/>
                <a:cs typeface="Calibri"/>
              </a:rPr>
              <a:t>]</a:t>
            </a:r>
            <a:r>
              <a:rPr sz="2750" spc="90" dirty="0">
                <a:latin typeface="Calibri"/>
                <a:cs typeface="Calibri"/>
              </a:rPr>
              <a:t> </a:t>
            </a:r>
            <a:r>
              <a:rPr sz="2750" spc="10" dirty="0">
                <a:latin typeface="Calibri"/>
                <a:cs typeface="Calibri"/>
              </a:rPr>
              <a:t>+</a:t>
            </a:r>
            <a:r>
              <a:rPr sz="2750" spc="20" dirty="0">
                <a:latin typeface="Calibri"/>
                <a:cs typeface="Calibri"/>
              </a:rPr>
              <a:t> </a:t>
            </a:r>
            <a:r>
              <a:rPr sz="2750" i="1" spc="-5" dirty="0">
                <a:latin typeface="Calibri"/>
                <a:cs typeface="Calibri"/>
              </a:rPr>
              <a:t>P</a:t>
            </a:r>
            <a:r>
              <a:rPr sz="2750" spc="-5" dirty="0">
                <a:latin typeface="Calibri"/>
                <a:cs typeface="Calibri"/>
              </a:rPr>
              <a:t>[</a:t>
            </a:r>
            <a:r>
              <a:rPr sz="2750" i="1" spc="-5" dirty="0">
                <a:latin typeface="Calibri"/>
                <a:cs typeface="Calibri"/>
              </a:rPr>
              <a:t>B</a:t>
            </a:r>
            <a:r>
              <a:rPr sz="2750" spc="-5" dirty="0">
                <a:latin typeface="Calibri"/>
                <a:cs typeface="Calibri"/>
              </a:rPr>
              <a:t>]</a:t>
            </a:r>
            <a:r>
              <a:rPr sz="2750" spc="95" dirty="0">
                <a:latin typeface="Calibri"/>
                <a:cs typeface="Calibri"/>
              </a:rPr>
              <a:t> </a:t>
            </a:r>
            <a:r>
              <a:rPr sz="2750" spc="10" dirty="0">
                <a:latin typeface="Calibri"/>
                <a:cs typeface="Calibri"/>
              </a:rPr>
              <a:t>–</a:t>
            </a:r>
            <a:r>
              <a:rPr sz="2750" spc="95" dirty="0">
                <a:latin typeface="Calibri"/>
                <a:cs typeface="Calibri"/>
              </a:rPr>
              <a:t> </a:t>
            </a:r>
            <a:r>
              <a:rPr sz="2750" i="1" dirty="0">
                <a:latin typeface="Calibri"/>
                <a:cs typeface="Calibri"/>
              </a:rPr>
              <a:t>P</a:t>
            </a:r>
            <a:r>
              <a:rPr sz="2750" dirty="0">
                <a:latin typeface="Calibri"/>
                <a:cs typeface="Calibri"/>
              </a:rPr>
              <a:t>[</a:t>
            </a:r>
            <a:r>
              <a:rPr sz="2750" i="1" dirty="0">
                <a:latin typeface="Calibri"/>
                <a:cs typeface="Calibri"/>
              </a:rPr>
              <a:t>A</a:t>
            </a:r>
            <a:r>
              <a:rPr sz="2750" i="1" spc="90" dirty="0">
                <a:latin typeface="Calibri"/>
                <a:cs typeface="Calibri"/>
              </a:rPr>
              <a:t> </a:t>
            </a:r>
            <a:r>
              <a:rPr sz="2750" spc="20" dirty="0">
                <a:latin typeface="Symbol"/>
                <a:cs typeface="Symbol"/>
              </a:rPr>
              <a:t></a:t>
            </a:r>
            <a:r>
              <a:rPr sz="2750" spc="-50" dirty="0">
                <a:latin typeface="Times New Roman"/>
                <a:cs typeface="Times New Roman"/>
              </a:rPr>
              <a:t> </a:t>
            </a:r>
            <a:r>
              <a:rPr sz="2750" i="1" spc="5" dirty="0">
                <a:latin typeface="Calibri"/>
                <a:cs typeface="Calibri"/>
              </a:rPr>
              <a:t>B</a:t>
            </a:r>
            <a:r>
              <a:rPr sz="2750" spc="5" dirty="0">
                <a:latin typeface="Calibri"/>
                <a:cs typeface="Calibri"/>
              </a:rPr>
              <a:t>]</a:t>
            </a:r>
            <a:endParaRPr sz="275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1426" y="204850"/>
            <a:ext cx="6038850" cy="1352550"/>
          </a:xfrm>
          <a:prstGeom prst="rect">
            <a:avLst/>
          </a:prstGeom>
          <a:ln w="50800">
            <a:solidFill>
              <a:srgbClr val="FF0000"/>
            </a:solidFill>
          </a:ln>
        </p:spPr>
        <p:txBody>
          <a:bodyPr vert="horz" wrap="square" lIns="0" tIns="288290" rIns="0" bIns="0" rtlCol="0">
            <a:spAutoFit/>
          </a:bodyPr>
          <a:lstStyle/>
          <a:p>
            <a:pPr marL="600075">
              <a:lnSpc>
                <a:spcPct val="100000"/>
              </a:lnSpc>
              <a:spcBef>
                <a:spcPts val="2270"/>
              </a:spcBef>
            </a:pPr>
            <a:r>
              <a:rPr sz="2700" i="1" spc="245" dirty="0">
                <a:latin typeface="Times New Roman"/>
                <a:cs typeface="Times New Roman"/>
              </a:rPr>
              <a:t>P</a:t>
            </a:r>
            <a:r>
              <a:rPr sz="5550" spc="-480" baseline="-3753" dirty="0">
                <a:latin typeface="Symbol"/>
                <a:cs typeface="Symbol"/>
              </a:rPr>
              <a:t></a:t>
            </a:r>
            <a:r>
              <a:rPr sz="5550" spc="-914" baseline="-3753" dirty="0">
                <a:latin typeface="Times New Roman"/>
                <a:cs typeface="Times New Roman"/>
              </a:rPr>
              <a:t> </a:t>
            </a:r>
            <a:r>
              <a:rPr sz="2700" i="1" spc="55" dirty="0">
                <a:latin typeface="Times New Roman"/>
                <a:cs typeface="Times New Roman"/>
              </a:rPr>
              <a:t>A</a:t>
            </a:r>
            <a:r>
              <a:rPr sz="2700" i="1" spc="-400" dirty="0">
                <a:latin typeface="Times New Roman"/>
                <a:cs typeface="Times New Roman"/>
              </a:rPr>
              <a:t> </a:t>
            </a:r>
            <a:r>
              <a:rPr sz="2700" spc="70" dirty="0">
                <a:latin typeface="Symbol"/>
                <a:cs typeface="Symbol"/>
              </a:rPr>
              <a:t></a:t>
            </a:r>
            <a:r>
              <a:rPr sz="2700" spc="-254" dirty="0">
                <a:latin typeface="Times New Roman"/>
                <a:cs typeface="Times New Roman"/>
              </a:rPr>
              <a:t> </a:t>
            </a:r>
            <a:r>
              <a:rPr sz="2700" i="1" spc="135" dirty="0">
                <a:latin typeface="Times New Roman"/>
                <a:cs typeface="Times New Roman"/>
              </a:rPr>
              <a:t>B</a:t>
            </a:r>
            <a:r>
              <a:rPr sz="5550" spc="-480" baseline="-3753" dirty="0">
                <a:latin typeface="Symbol"/>
                <a:cs typeface="Symbol"/>
              </a:rPr>
              <a:t></a:t>
            </a:r>
            <a:r>
              <a:rPr sz="5550" spc="-682" baseline="-3753" dirty="0">
                <a:latin typeface="Times New Roman"/>
                <a:cs typeface="Times New Roman"/>
              </a:rPr>
              <a:t> </a:t>
            </a:r>
            <a:r>
              <a:rPr sz="2700" spc="50" dirty="0">
                <a:latin typeface="Symbol"/>
                <a:cs typeface="Symbol"/>
              </a:rPr>
              <a:t></a:t>
            </a:r>
            <a:r>
              <a:rPr sz="2700" spc="-20" dirty="0">
                <a:latin typeface="Times New Roman"/>
                <a:cs typeface="Times New Roman"/>
              </a:rPr>
              <a:t> </a:t>
            </a:r>
            <a:r>
              <a:rPr sz="2700" i="1" spc="250" dirty="0">
                <a:latin typeface="Times New Roman"/>
                <a:cs typeface="Times New Roman"/>
              </a:rPr>
              <a:t>P</a:t>
            </a:r>
            <a:r>
              <a:rPr sz="5550" spc="-15" baseline="-3753" dirty="0">
                <a:latin typeface="Symbol"/>
                <a:cs typeface="Symbol"/>
              </a:rPr>
              <a:t></a:t>
            </a:r>
            <a:r>
              <a:rPr sz="2700" i="1" spc="15" dirty="0">
                <a:latin typeface="Times New Roman"/>
                <a:cs typeface="Times New Roman"/>
              </a:rPr>
              <a:t>A</a:t>
            </a:r>
            <a:r>
              <a:rPr sz="5550" spc="-37" baseline="-3753" dirty="0">
                <a:latin typeface="Symbol"/>
                <a:cs typeface="Symbol"/>
              </a:rPr>
              <a:t></a:t>
            </a:r>
            <a:r>
              <a:rPr sz="2700" spc="50" dirty="0">
                <a:latin typeface="Symbol"/>
                <a:cs typeface="Symbol"/>
              </a:rPr>
              <a:t></a:t>
            </a:r>
            <a:r>
              <a:rPr sz="2700" spc="-150" dirty="0">
                <a:latin typeface="Times New Roman"/>
                <a:cs typeface="Times New Roman"/>
              </a:rPr>
              <a:t> </a:t>
            </a:r>
            <a:r>
              <a:rPr sz="2700" i="1" spc="254" dirty="0">
                <a:latin typeface="Times New Roman"/>
                <a:cs typeface="Times New Roman"/>
              </a:rPr>
              <a:t>P</a:t>
            </a:r>
            <a:r>
              <a:rPr sz="5550" spc="-209" baseline="-3753" dirty="0">
                <a:latin typeface="Symbol"/>
                <a:cs typeface="Symbol"/>
              </a:rPr>
              <a:t></a:t>
            </a:r>
            <a:r>
              <a:rPr sz="2700" i="1" spc="145" dirty="0">
                <a:latin typeface="Times New Roman"/>
                <a:cs typeface="Times New Roman"/>
              </a:rPr>
              <a:t>B</a:t>
            </a:r>
            <a:r>
              <a:rPr sz="5550" spc="-44" baseline="-3753" dirty="0">
                <a:latin typeface="Symbol"/>
                <a:cs typeface="Symbol"/>
              </a:rPr>
              <a:t></a:t>
            </a:r>
            <a:r>
              <a:rPr sz="2700" spc="50" dirty="0">
                <a:latin typeface="Symbol"/>
                <a:cs typeface="Symbol"/>
              </a:rPr>
              <a:t></a:t>
            </a:r>
            <a:r>
              <a:rPr sz="2700" spc="-195" dirty="0">
                <a:latin typeface="Times New Roman"/>
                <a:cs typeface="Times New Roman"/>
              </a:rPr>
              <a:t> </a:t>
            </a:r>
            <a:r>
              <a:rPr sz="2700" i="1" spc="260" dirty="0">
                <a:latin typeface="Times New Roman"/>
                <a:cs typeface="Times New Roman"/>
              </a:rPr>
              <a:t>P</a:t>
            </a:r>
            <a:r>
              <a:rPr sz="5550" spc="-30" baseline="-3753" dirty="0">
                <a:latin typeface="Symbol"/>
                <a:cs typeface="Symbol"/>
              </a:rPr>
              <a:t></a:t>
            </a:r>
            <a:r>
              <a:rPr sz="2700" i="1" spc="55" dirty="0">
                <a:latin typeface="Times New Roman"/>
                <a:cs typeface="Times New Roman"/>
              </a:rPr>
              <a:t>A</a:t>
            </a:r>
            <a:r>
              <a:rPr sz="2700" i="1" spc="-400" dirty="0">
                <a:latin typeface="Times New Roman"/>
                <a:cs typeface="Times New Roman"/>
              </a:rPr>
              <a:t> </a:t>
            </a:r>
            <a:r>
              <a:rPr sz="2700" spc="70" dirty="0">
                <a:latin typeface="Symbol"/>
                <a:cs typeface="Symbol"/>
              </a:rPr>
              <a:t></a:t>
            </a:r>
            <a:r>
              <a:rPr sz="2700" spc="-260" dirty="0">
                <a:latin typeface="Times New Roman"/>
                <a:cs typeface="Times New Roman"/>
              </a:rPr>
              <a:t> </a:t>
            </a:r>
            <a:r>
              <a:rPr sz="2700" i="1" spc="155" dirty="0">
                <a:latin typeface="Times New Roman"/>
                <a:cs typeface="Times New Roman"/>
              </a:rPr>
              <a:t>B</a:t>
            </a:r>
            <a:r>
              <a:rPr sz="5550" spc="-480" baseline="-3753" dirty="0">
                <a:latin typeface="Symbol"/>
                <a:cs typeface="Symbol"/>
              </a:rPr>
              <a:t></a:t>
            </a:r>
            <a:endParaRPr sz="5550" baseline="-3753">
              <a:latin typeface="Symbol"/>
              <a:cs typeface="Symbol"/>
            </a:endParaRPr>
          </a:p>
        </p:txBody>
      </p:sp>
      <p:sp>
        <p:nvSpPr>
          <p:cNvPr id="3" name="object 3"/>
          <p:cNvSpPr txBox="1"/>
          <p:nvPr/>
        </p:nvSpPr>
        <p:spPr>
          <a:xfrm>
            <a:off x="746125" y="1177861"/>
            <a:ext cx="1290320" cy="448945"/>
          </a:xfrm>
          <a:prstGeom prst="rect">
            <a:avLst/>
          </a:prstGeom>
        </p:spPr>
        <p:txBody>
          <a:bodyPr vert="horz" wrap="square" lIns="0" tIns="15875" rIns="0" bIns="0" rtlCol="0">
            <a:spAutoFit/>
          </a:bodyPr>
          <a:lstStyle/>
          <a:p>
            <a:pPr marL="12700">
              <a:lnSpc>
                <a:spcPct val="100000"/>
              </a:lnSpc>
              <a:spcBef>
                <a:spcPts val="125"/>
              </a:spcBef>
            </a:pPr>
            <a:r>
              <a:rPr sz="2750" spc="-20" dirty="0">
                <a:latin typeface="Calibri Light"/>
                <a:cs typeface="Calibri Light"/>
              </a:rPr>
              <a:t>Example:</a:t>
            </a:r>
            <a:endParaRPr sz="2750">
              <a:latin typeface="Calibri Light"/>
              <a:cs typeface="Calibri Light"/>
            </a:endParaRPr>
          </a:p>
        </p:txBody>
      </p:sp>
      <p:sp>
        <p:nvSpPr>
          <p:cNvPr id="4" name="object 4"/>
          <p:cNvSpPr txBox="1"/>
          <p:nvPr/>
        </p:nvSpPr>
        <p:spPr>
          <a:xfrm>
            <a:off x="746125" y="1607248"/>
            <a:ext cx="10823575" cy="5151120"/>
          </a:xfrm>
          <a:prstGeom prst="rect">
            <a:avLst/>
          </a:prstGeom>
        </p:spPr>
        <p:txBody>
          <a:bodyPr vert="horz" wrap="square" lIns="0" tIns="5715" rIns="0" bIns="0" rtlCol="0">
            <a:spAutoFit/>
          </a:bodyPr>
          <a:lstStyle/>
          <a:p>
            <a:pPr marL="12700" marR="862965">
              <a:lnSpc>
                <a:spcPct val="102400"/>
              </a:lnSpc>
              <a:spcBef>
                <a:spcPts val="45"/>
              </a:spcBef>
            </a:pPr>
            <a:r>
              <a:rPr sz="2750" spc="-20" dirty="0">
                <a:latin typeface="Calibri Light"/>
                <a:cs typeface="Calibri Light"/>
              </a:rPr>
              <a:t>Bangalore</a:t>
            </a:r>
            <a:r>
              <a:rPr sz="2750" spc="250" dirty="0">
                <a:latin typeface="Calibri Light"/>
                <a:cs typeface="Calibri Light"/>
              </a:rPr>
              <a:t> </a:t>
            </a:r>
            <a:r>
              <a:rPr sz="2750" spc="-5" dirty="0">
                <a:latin typeface="Calibri Light"/>
                <a:cs typeface="Calibri Light"/>
              </a:rPr>
              <a:t>and</a:t>
            </a:r>
            <a:r>
              <a:rPr sz="2750" spc="105" dirty="0">
                <a:latin typeface="Calibri Light"/>
                <a:cs typeface="Calibri Light"/>
              </a:rPr>
              <a:t> </a:t>
            </a:r>
            <a:r>
              <a:rPr sz="2750" spc="-10" dirty="0">
                <a:latin typeface="Calibri Light"/>
                <a:cs typeface="Calibri Light"/>
              </a:rPr>
              <a:t>Mohali</a:t>
            </a:r>
            <a:r>
              <a:rPr sz="2750" spc="110" dirty="0">
                <a:latin typeface="Calibri Light"/>
                <a:cs typeface="Calibri Light"/>
              </a:rPr>
              <a:t> </a:t>
            </a:r>
            <a:r>
              <a:rPr sz="2750" spc="-20" dirty="0">
                <a:latin typeface="Calibri Light"/>
                <a:cs typeface="Calibri Light"/>
              </a:rPr>
              <a:t>are</a:t>
            </a:r>
            <a:r>
              <a:rPr sz="2750" spc="100" dirty="0">
                <a:latin typeface="Calibri Light"/>
                <a:cs typeface="Calibri Light"/>
              </a:rPr>
              <a:t> </a:t>
            </a:r>
            <a:r>
              <a:rPr sz="2750" spc="10" dirty="0">
                <a:latin typeface="Calibri Light"/>
                <a:cs typeface="Calibri Light"/>
              </a:rPr>
              <a:t>two</a:t>
            </a:r>
            <a:r>
              <a:rPr sz="2750" spc="25" dirty="0">
                <a:latin typeface="Calibri Light"/>
                <a:cs typeface="Calibri Light"/>
              </a:rPr>
              <a:t> </a:t>
            </a:r>
            <a:r>
              <a:rPr sz="2750" spc="-5" dirty="0">
                <a:latin typeface="Calibri Light"/>
                <a:cs typeface="Calibri Light"/>
              </a:rPr>
              <a:t>of</a:t>
            </a:r>
            <a:r>
              <a:rPr sz="2750" spc="45" dirty="0">
                <a:latin typeface="Calibri Light"/>
                <a:cs typeface="Calibri Light"/>
              </a:rPr>
              <a:t> </a:t>
            </a:r>
            <a:r>
              <a:rPr sz="2750" dirty="0">
                <a:latin typeface="Calibri Light"/>
                <a:cs typeface="Calibri Light"/>
              </a:rPr>
              <a:t>the</a:t>
            </a:r>
            <a:r>
              <a:rPr sz="2750" spc="100" dirty="0">
                <a:latin typeface="Calibri Light"/>
                <a:cs typeface="Calibri Light"/>
              </a:rPr>
              <a:t> </a:t>
            </a:r>
            <a:r>
              <a:rPr sz="2750" dirty="0">
                <a:latin typeface="Calibri Light"/>
                <a:cs typeface="Calibri Light"/>
              </a:rPr>
              <a:t>cities</a:t>
            </a:r>
            <a:r>
              <a:rPr sz="2750" spc="100" dirty="0">
                <a:latin typeface="Calibri Light"/>
                <a:cs typeface="Calibri Light"/>
              </a:rPr>
              <a:t> </a:t>
            </a:r>
            <a:r>
              <a:rPr sz="2750" spc="-5" dirty="0">
                <a:latin typeface="Calibri Light"/>
                <a:cs typeface="Calibri Light"/>
              </a:rPr>
              <a:t>competing</a:t>
            </a:r>
            <a:r>
              <a:rPr sz="2750" spc="170" dirty="0">
                <a:latin typeface="Calibri Light"/>
                <a:cs typeface="Calibri Light"/>
              </a:rPr>
              <a:t> </a:t>
            </a:r>
            <a:r>
              <a:rPr sz="2750" spc="-30" dirty="0">
                <a:latin typeface="Calibri Light"/>
                <a:cs typeface="Calibri Light"/>
              </a:rPr>
              <a:t>for</a:t>
            </a:r>
            <a:r>
              <a:rPr sz="2750" spc="65" dirty="0">
                <a:latin typeface="Calibri Light"/>
                <a:cs typeface="Calibri Light"/>
              </a:rPr>
              <a:t> </a:t>
            </a:r>
            <a:r>
              <a:rPr sz="2750" dirty="0">
                <a:latin typeface="Calibri Light"/>
                <a:cs typeface="Calibri Light"/>
              </a:rPr>
              <a:t>the</a:t>
            </a:r>
            <a:r>
              <a:rPr sz="2750" spc="105" dirty="0">
                <a:latin typeface="Calibri Light"/>
                <a:cs typeface="Calibri Light"/>
              </a:rPr>
              <a:t> </a:t>
            </a:r>
            <a:r>
              <a:rPr sz="2750" spc="-5" dirty="0">
                <a:latin typeface="Calibri Light"/>
                <a:cs typeface="Calibri Light"/>
              </a:rPr>
              <a:t>National </a:t>
            </a:r>
            <a:r>
              <a:rPr sz="2750" spc="-610" dirty="0">
                <a:latin typeface="Calibri Light"/>
                <a:cs typeface="Calibri Light"/>
              </a:rPr>
              <a:t> </a:t>
            </a:r>
            <a:r>
              <a:rPr sz="2750" spc="-15" dirty="0">
                <a:latin typeface="Calibri Light"/>
                <a:cs typeface="Calibri Light"/>
              </a:rPr>
              <a:t>university</a:t>
            </a:r>
            <a:r>
              <a:rPr sz="2750" spc="250" dirty="0">
                <a:latin typeface="Calibri Light"/>
                <a:cs typeface="Calibri Light"/>
              </a:rPr>
              <a:t> </a:t>
            </a:r>
            <a:r>
              <a:rPr sz="2750" spc="-25" dirty="0">
                <a:latin typeface="Calibri Light"/>
                <a:cs typeface="Calibri Light"/>
              </a:rPr>
              <a:t>games.</a:t>
            </a:r>
            <a:r>
              <a:rPr sz="2750" spc="195" dirty="0">
                <a:latin typeface="Calibri Light"/>
                <a:cs typeface="Calibri Light"/>
              </a:rPr>
              <a:t> </a:t>
            </a:r>
            <a:r>
              <a:rPr sz="2750" spc="-10" dirty="0">
                <a:latin typeface="Calibri Light"/>
                <a:cs typeface="Calibri Light"/>
              </a:rPr>
              <a:t>(There</a:t>
            </a:r>
            <a:r>
              <a:rPr sz="2750" spc="100" dirty="0">
                <a:latin typeface="Calibri Light"/>
                <a:cs typeface="Calibri Light"/>
              </a:rPr>
              <a:t> </a:t>
            </a:r>
            <a:r>
              <a:rPr sz="2750" spc="-20" dirty="0">
                <a:latin typeface="Calibri Light"/>
                <a:cs typeface="Calibri Light"/>
              </a:rPr>
              <a:t>are</a:t>
            </a:r>
            <a:r>
              <a:rPr sz="2750" spc="100" dirty="0">
                <a:latin typeface="Calibri Light"/>
                <a:cs typeface="Calibri Light"/>
              </a:rPr>
              <a:t> </a:t>
            </a:r>
            <a:r>
              <a:rPr sz="2750" spc="-10" dirty="0">
                <a:latin typeface="Calibri Light"/>
                <a:cs typeface="Calibri Light"/>
              </a:rPr>
              <a:t>also</a:t>
            </a:r>
            <a:r>
              <a:rPr sz="2750" spc="105" dirty="0">
                <a:latin typeface="Calibri Light"/>
                <a:cs typeface="Calibri Light"/>
              </a:rPr>
              <a:t> </a:t>
            </a:r>
            <a:r>
              <a:rPr sz="2750" spc="-25" dirty="0">
                <a:latin typeface="Calibri Light"/>
                <a:cs typeface="Calibri Light"/>
              </a:rPr>
              <a:t>many</a:t>
            </a:r>
            <a:r>
              <a:rPr sz="2750" spc="175" dirty="0">
                <a:latin typeface="Calibri Light"/>
                <a:cs typeface="Calibri Light"/>
              </a:rPr>
              <a:t> </a:t>
            </a:r>
            <a:r>
              <a:rPr sz="2750" spc="-15" dirty="0">
                <a:latin typeface="Calibri Light"/>
                <a:cs typeface="Calibri Light"/>
              </a:rPr>
              <a:t>others).</a:t>
            </a:r>
            <a:endParaRPr sz="2750">
              <a:latin typeface="Calibri Light"/>
              <a:cs typeface="Calibri Light"/>
            </a:endParaRPr>
          </a:p>
          <a:p>
            <a:pPr>
              <a:lnSpc>
                <a:spcPct val="100000"/>
              </a:lnSpc>
              <a:spcBef>
                <a:spcPts val="25"/>
              </a:spcBef>
            </a:pPr>
            <a:endParaRPr sz="2750">
              <a:latin typeface="Calibri Light"/>
              <a:cs typeface="Calibri Light"/>
            </a:endParaRPr>
          </a:p>
          <a:p>
            <a:pPr marL="12700">
              <a:lnSpc>
                <a:spcPct val="100000"/>
              </a:lnSpc>
              <a:spcBef>
                <a:spcPts val="5"/>
              </a:spcBef>
            </a:pPr>
            <a:r>
              <a:rPr sz="2750" spc="5" dirty="0">
                <a:latin typeface="Calibri Light"/>
                <a:cs typeface="Calibri Light"/>
              </a:rPr>
              <a:t>The</a:t>
            </a:r>
            <a:r>
              <a:rPr sz="2750" spc="25" dirty="0">
                <a:latin typeface="Calibri Light"/>
                <a:cs typeface="Calibri Light"/>
              </a:rPr>
              <a:t> </a:t>
            </a:r>
            <a:r>
              <a:rPr sz="2750" spc="-30" dirty="0">
                <a:latin typeface="Calibri Light"/>
                <a:cs typeface="Calibri Light"/>
              </a:rPr>
              <a:t>organizers</a:t>
            </a:r>
            <a:r>
              <a:rPr sz="2750" spc="254" dirty="0">
                <a:latin typeface="Calibri Light"/>
                <a:cs typeface="Calibri Light"/>
              </a:rPr>
              <a:t> </a:t>
            </a:r>
            <a:r>
              <a:rPr sz="2750" spc="-20" dirty="0">
                <a:latin typeface="Calibri Light"/>
                <a:cs typeface="Calibri Light"/>
              </a:rPr>
              <a:t>are</a:t>
            </a:r>
            <a:r>
              <a:rPr sz="2750" spc="100" dirty="0">
                <a:latin typeface="Calibri Light"/>
                <a:cs typeface="Calibri Light"/>
              </a:rPr>
              <a:t> </a:t>
            </a:r>
            <a:r>
              <a:rPr sz="2750" spc="-5" dirty="0">
                <a:latin typeface="Calibri Light"/>
                <a:cs typeface="Calibri Light"/>
              </a:rPr>
              <a:t>narrowing</a:t>
            </a:r>
            <a:r>
              <a:rPr sz="2750" spc="175" dirty="0">
                <a:latin typeface="Calibri Light"/>
                <a:cs typeface="Calibri Light"/>
              </a:rPr>
              <a:t> </a:t>
            </a:r>
            <a:r>
              <a:rPr sz="2750" dirty="0">
                <a:latin typeface="Calibri Light"/>
                <a:cs typeface="Calibri Light"/>
              </a:rPr>
              <a:t>the</a:t>
            </a:r>
            <a:r>
              <a:rPr sz="2750" spc="25" dirty="0">
                <a:latin typeface="Calibri Light"/>
                <a:cs typeface="Calibri Light"/>
              </a:rPr>
              <a:t> </a:t>
            </a:r>
            <a:r>
              <a:rPr sz="2750" spc="-5" dirty="0">
                <a:latin typeface="Calibri Light"/>
                <a:cs typeface="Calibri Light"/>
              </a:rPr>
              <a:t>competition</a:t>
            </a:r>
            <a:r>
              <a:rPr sz="2750" spc="260" dirty="0">
                <a:latin typeface="Calibri Light"/>
                <a:cs typeface="Calibri Light"/>
              </a:rPr>
              <a:t> </a:t>
            </a:r>
            <a:r>
              <a:rPr sz="2750" spc="5" dirty="0">
                <a:latin typeface="Calibri Light"/>
                <a:cs typeface="Calibri Light"/>
              </a:rPr>
              <a:t>to</a:t>
            </a:r>
            <a:r>
              <a:rPr sz="2750" spc="30" dirty="0">
                <a:latin typeface="Calibri Light"/>
                <a:cs typeface="Calibri Light"/>
              </a:rPr>
              <a:t> </a:t>
            </a:r>
            <a:r>
              <a:rPr sz="2750" dirty="0">
                <a:latin typeface="Calibri Light"/>
                <a:cs typeface="Calibri Light"/>
              </a:rPr>
              <a:t>the</a:t>
            </a:r>
            <a:r>
              <a:rPr sz="2750" spc="100" dirty="0">
                <a:latin typeface="Calibri Light"/>
                <a:cs typeface="Calibri Light"/>
              </a:rPr>
              <a:t> </a:t>
            </a:r>
            <a:r>
              <a:rPr sz="2750" spc="-5" dirty="0">
                <a:latin typeface="Calibri Light"/>
                <a:cs typeface="Calibri Light"/>
              </a:rPr>
              <a:t>final</a:t>
            </a:r>
            <a:r>
              <a:rPr sz="2750" spc="40" dirty="0">
                <a:latin typeface="Calibri Light"/>
                <a:cs typeface="Calibri Light"/>
              </a:rPr>
              <a:t> </a:t>
            </a:r>
            <a:r>
              <a:rPr sz="2750" spc="15" dirty="0">
                <a:latin typeface="Calibri Light"/>
                <a:cs typeface="Calibri Light"/>
              </a:rPr>
              <a:t>5</a:t>
            </a:r>
            <a:r>
              <a:rPr sz="2750" spc="65" dirty="0">
                <a:latin typeface="Calibri Light"/>
                <a:cs typeface="Calibri Light"/>
              </a:rPr>
              <a:t> </a:t>
            </a:r>
            <a:r>
              <a:rPr sz="2750" spc="-5" dirty="0">
                <a:latin typeface="Calibri Light"/>
                <a:cs typeface="Calibri Light"/>
              </a:rPr>
              <a:t>cities.</a:t>
            </a:r>
            <a:endParaRPr sz="2750">
              <a:latin typeface="Calibri Light"/>
              <a:cs typeface="Calibri Light"/>
            </a:endParaRPr>
          </a:p>
          <a:p>
            <a:pPr>
              <a:lnSpc>
                <a:spcPct val="100000"/>
              </a:lnSpc>
              <a:spcBef>
                <a:spcPts val="40"/>
              </a:spcBef>
            </a:pPr>
            <a:endParaRPr sz="2800">
              <a:latin typeface="Calibri Light"/>
              <a:cs typeface="Calibri Light"/>
            </a:endParaRPr>
          </a:p>
          <a:p>
            <a:pPr marL="12700">
              <a:lnSpc>
                <a:spcPct val="100000"/>
              </a:lnSpc>
            </a:pPr>
            <a:r>
              <a:rPr sz="2750" spc="-10" dirty="0">
                <a:latin typeface="Calibri Light"/>
                <a:cs typeface="Calibri Light"/>
              </a:rPr>
              <a:t>There</a:t>
            </a:r>
            <a:r>
              <a:rPr sz="2750" spc="100" dirty="0">
                <a:latin typeface="Calibri Light"/>
                <a:cs typeface="Calibri Light"/>
              </a:rPr>
              <a:t> </a:t>
            </a:r>
            <a:r>
              <a:rPr sz="2750" dirty="0">
                <a:latin typeface="Calibri Light"/>
                <a:cs typeface="Calibri Light"/>
              </a:rPr>
              <a:t>is</a:t>
            </a:r>
            <a:r>
              <a:rPr sz="2750" spc="25" dirty="0">
                <a:latin typeface="Calibri Light"/>
                <a:cs typeface="Calibri Light"/>
              </a:rPr>
              <a:t> </a:t>
            </a:r>
            <a:r>
              <a:rPr sz="2750" spc="10" dirty="0">
                <a:latin typeface="Calibri Light"/>
                <a:cs typeface="Calibri Light"/>
              </a:rPr>
              <a:t>a</a:t>
            </a:r>
            <a:r>
              <a:rPr sz="2750" spc="15" dirty="0">
                <a:latin typeface="Calibri Light"/>
                <a:cs typeface="Calibri Light"/>
              </a:rPr>
              <a:t> </a:t>
            </a:r>
            <a:r>
              <a:rPr sz="2750" spc="20" dirty="0">
                <a:latin typeface="Calibri Light"/>
                <a:cs typeface="Calibri Light"/>
              </a:rPr>
              <a:t>20%</a:t>
            </a:r>
            <a:r>
              <a:rPr sz="2750" spc="35" dirty="0">
                <a:latin typeface="Calibri Light"/>
                <a:cs typeface="Calibri Light"/>
              </a:rPr>
              <a:t> </a:t>
            </a:r>
            <a:r>
              <a:rPr sz="2750" spc="5" dirty="0">
                <a:latin typeface="Calibri Light"/>
                <a:cs typeface="Calibri Light"/>
              </a:rPr>
              <a:t>chance</a:t>
            </a:r>
            <a:r>
              <a:rPr sz="2750" spc="100" dirty="0">
                <a:latin typeface="Calibri Light"/>
                <a:cs typeface="Calibri Light"/>
              </a:rPr>
              <a:t> </a:t>
            </a:r>
            <a:r>
              <a:rPr sz="2750" spc="-10" dirty="0">
                <a:latin typeface="Calibri Light"/>
                <a:cs typeface="Calibri Light"/>
              </a:rPr>
              <a:t>that</a:t>
            </a:r>
            <a:r>
              <a:rPr sz="2750" spc="110" dirty="0">
                <a:latin typeface="Calibri Light"/>
                <a:cs typeface="Calibri Light"/>
              </a:rPr>
              <a:t> </a:t>
            </a:r>
            <a:r>
              <a:rPr sz="2750" spc="-20" dirty="0">
                <a:latin typeface="Calibri Light"/>
                <a:cs typeface="Calibri Light"/>
              </a:rPr>
              <a:t>Bangalore</a:t>
            </a:r>
            <a:r>
              <a:rPr sz="2750" spc="254" dirty="0">
                <a:latin typeface="Calibri Light"/>
                <a:cs typeface="Calibri Light"/>
              </a:rPr>
              <a:t> </a:t>
            </a:r>
            <a:r>
              <a:rPr sz="2750" dirty="0">
                <a:latin typeface="Calibri Light"/>
                <a:cs typeface="Calibri Light"/>
              </a:rPr>
              <a:t>will</a:t>
            </a:r>
            <a:r>
              <a:rPr sz="2750" spc="35" dirty="0">
                <a:latin typeface="Calibri Light"/>
                <a:cs typeface="Calibri Light"/>
              </a:rPr>
              <a:t> </a:t>
            </a:r>
            <a:r>
              <a:rPr sz="2750" spc="5" dirty="0">
                <a:latin typeface="Calibri Light"/>
                <a:cs typeface="Calibri Light"/>
              </a:rPr>
              <a:t>be</a:t>
            </a:r>
            <a:r>
              <a:rPr sz="2750" spc="25" dirty="0">
                <a:latin typeface="Calibri Light"/>
                <a:cs typeface="Calibri Light"/>
              </a:rPr>
              <a:t> </a:t>
            </a:r>
            <a:r>
              <a:rPr sz="2750" spc="-10" dirty="0">
                <a:latin typeface="Calibri Light"/>
                <a:cs typeface="Calibri Light"/>
              </a:rPr>
              <a:t>amongst</a:t>
            </a:r>
            <a:r>
              <a:rPr sz="2750" spc="190" dirty="0">
                <a:latin typeface="Calibri Light"/>
                <a:cs typeface="Calibri Light"/>
              </a:rPr>
              <a:t> </a:t>
            </a:r>
            <a:r>
              <a:rPr sz="2750" dirty="0">
                <a:latin typeface="Calibri Light"/>
                <a:cs typeface="Calibri Light"/>
              </a:rPr>
              <a:t>the</a:t>
            </a:r>
            <a:r>
              <a:rPr sz="2750" spc="100" dirty="0">
                <a:latin typeface="Calibri Light"/>
                <a:cs typeface="Calibri Light"/>
              </a:rPr>
              <a:t> </a:t>
            </a:r>
            <a:r>
              <a:rPr sz="2750" spc="-5" dirty="0">
                <a:latin typeface="Calibri Light"/>
                <a:cs typeface="Calibri Light"/>
              </a:rPr>
              <a:t>final</a:t>
            </a:r>
            <a:r>
              <a:rPr sz="2750" spc="110" dirty="0">
                <a:latin typeface="Calibri Light"/>
                <a:cs typeface="Calibri Light"/>
              </a:rPr>
              <a:t> </a:t>
            </a:r>
            <a:r>
              <a:rPr sz="2750" spc="15" dirty="0">
                <a:latin typeface="Calibri Light"/>
                <a:cs typeface="Calibri Light"/>
              </a:rPr>
              <a:t>5.</a:t>
            </a:r>
            <a:endParaRPr sz="2750">
              <a:latin typeface="Calibri Light"/>
              <a:cs typeface="Calibri Light"/>
            </a:endParaRPr>
          </a:p>
          <a:p>
            <a:pPr>
              <a:lnSpc>
                <a:spcPct val="100000"/>
              </a:lnSpc>
              <a:spcBef>
                <a:spcPts val="25"/>
              </a:spcBef>
            </a:pPr>
            <a:endParaRPr sz="2750">
              <a:latin typeface="Calibri Light"/>
              <a:cs typeface="Calibri Light"/>
            </a:endParaRPr>
          </a:p>
          <a:p>
            <a:pPr marL="12700">
              <a:lnSpc>
                <a:spcPct val="100000"/>
              </a:lnSpc>
              <a:spcBef>
                <a:spcPts val="5"/>
              </a:spcBef>
            </a:pPr>
            <a:r>
              <a:rPr sz="2750" spc="-10" dirty="0">
                <a:latin typeface="Calibri Light"/>
                <a:cs typeface="Calibri Light"/>
              </a:rPr>
              <a:t>There</a:t>
            </a:r>
            <a:r>
              <a:rPr sz="2750" spc="100" dirty="0">
                <a:latin typeface="Calibri Light"/>
                <a:cs typeface="Calibri Light"/>
              </a:rPr>
              <a:t> </a:t>
            </a:r>
            <a:r>
              <a:rPr sz="2750" dirty="0">
                <a:latin typeface="Calibri Light"/>
                <a:cs typeface="Calibri Light"/>
              </a:rPr>
              <a:t>is</a:t>
            </a:r>
            <a:r>
              <a:rPr sz="2750" spc="25" dirty="0">
                <a:latin typeface="Calibri Light"/>
                <a:cs typeface="Calibri Light"/>
              </a:rPr>
              <a:t> </a:t>
            </a:r>
            <a:r>
              <a:rPr sz="2750" spc="10" dirty="0">
                <a:latin typeface="Calibri Light"/>
                <a:cs typeface="Calibri Light"/>
              </a:rPr>
              <a:t>a</a:t>
            </a:r>
            <a:r>
              <a:rPr sz="2750" spc="15" dirty="0">
                <a:latin typeface="Calibri Light"/>
                <a:cs typeface="Calibri Light"/>
              </a:rPr>
              <a:t> </a:t>
            </a:r>
            <a:r>
              <a:rPr sz="2750" spc="20" dirty="0">
                <a:latin typeface="Calibri Light"/>
                <a:cs typeface="Calibri Light"/>
              </a:rPr>
              <a:t>35%</a:t>
            </a:r>
            <a:r>
              <a:rPr sz="2750" spc="40" dirty="0">
                <a:latin typeface="Calibri Light"/>
                <a:cs typeface="Calibri Light"/>
              </a:rPr>
              <a:t> </a:t>
            </a:r>
            <a:r>
              <a:rPr sz="2750" spc="5" dirty="0">
                <a:latin typeface="Calibri Light"/>
                <a:cs typeface="Calibri Light"/>
              </a:rPr>
              <a:t>chance</a:t>
            </a:r>
            <a:r>
              <a:rPr sz="2750" spc="100" dirty="0">
                <a:latin typeface="Calibri Light"/>
                <a:cs typeface="Calibri Light"/>
              </a:rPr>
              <a:t> </a:t>
            </a:r>
            <a:r>
              <a:rPr sz="2750" spc="-10" dirty="0">
                <a:latin typeface="Calibri Light"/>
                <a:cs typeface="Calibri Light"/>
              </a:rPr>
              <a:t>that</a:t>
            </a:r>
            <a:r>
              <a:rPr sz="2750" spc="110" dirty="0">
                <a:latin typeface="Calibri Light"/>
                <a:cs typeface="Calibri Light"/>
              </a:rPr>
              <a:t> </a:t>
            </a:r>
            <a:r>
              <a:rPr sz="2750" spc="-10" dirty="0">
                <a:latin typeface="Calibri Light"/>
                <a:cs typeface="Calibri Light"/>
              </a:rPr>
              <a:t>Mohali</a:t>
            </a:r>
            <a:r>
              <a:rPr sz="2750" spc="114" dirty="0">
                <a:latin typeface="Calibri Light"/>
                <a:cs typeface="Calibri Light"/>
              </a:rPr>
              <a:t> </a:t>
            </a:r>
            <a:r>
              <a:rPr sz="2750" dirty="0">
                <a:latin typeface="Calibri Light"/>
                <a:cs typeface="Calibri Light"/>
              </a:rPr>
              <a:t>will</a:t>
            </a:r>
            <a:r>
              <a:rPr sz="2750" spc="35" dirty="0">
                <a:latin typeface="Calibri Light"/>
                <a:cs typeface="Calibri Light"/>
              </a:rPr>
              <a:t> </a:t>
            </a:r>
            <a:r>
              <a:rPr sz="2750" dirty="0">
                <a:latin typeface="Calibri Light"/>
                <a:cs typeface="Calibri Light"/>
              </a:rPr>
              <a:t>be</a:t>
            </a:r>
            <a:r>
              <a:rPr sz="2750" spc="100" dirty="0">
                <a:latin typeface="Calibri Light"/>
                <a:cs typeface="Calibri Light"/>
              </a:rPr>
              <a:t> </a:t>
            </a:r>
            <a:r>
              <a:rPr sz="2750" spc="-10" dirty="0">
                <a:latin typeface="Calibri Light"/>
                <a:cs typeface="Calibri Light"/>
              </a:rPr>
              <a:t>amongst</a:t>
            </a:r>
            <a:r>
              <a:rPr sz="2750" spc="190" dirty="0">
                <a:latin typeface="Calibri Light"/>
                <a:cs typeface="Calibri Light"/>
              </a:rPr>
              <a:t> </a:t>
            </a:r>
            <a:r>
              <a:rPr sz="2750" dirty="0">
                <a:latin typeface="Calibri Light"/>
                <a:cs typeface="Calibri Light"/>
              </a:rPr>
              <a:t>the</a:t>
            </a:r>
            <a:r>
              <a:rPr sz="2750" spc="100" dirty="0">
                <a:latin typeface="Calibri Light"/>
                <a:cs typeface="Calibri Light"/>
              </a:rPr>
              <a:t> </a:t>
            </a:r>
            <a:r>
              <a:rPr sz="2750" spc="-10" dirty="0">
                <a:latin typeface="Calibri Light"/>
                <a:cs typeface="Calibri Light"/>
              </a:rPr>
              <a:t>final</a:t>
            </a:r>
            <a:r>
              <a:rPr sz="2750" spc="35" dirty="0">
                <a:latin typeface="Calibri Light"/>
                <a:cs typeface="Calibri Light"/>
              </a:rPr>
              <a:t> </a:t>
            </a:r>
            <a:r>
              <a:rPr sz="2750" spc="10" dirty="0">
                <a:latin typeface="Calibri Light"/>
                <a:cs typeface="Calibri Light"/>
              </a:rPr>
              <a:t>5</a:t>
            </a:r>
            <a:r>
              <a:rPr sz="2750" spc="65" dirty="0">
                <a:latin typeface="Calibri Light"/>
                <a:cs typeface="Calibri Light"/>
              </a:rPr>
              <a:t> </a:t>
            </a:r>
            <a:r>
              <a:rPr sz="2750" spc="-5" dirty="0">
                <a:latin typeface="Calibri Light"/>
                <a:cs typeface="Calibri Light"/>
              </a:rPr>
              <a:t>and</a:t>
            </a:r>
            <a:endParaRPr sz="2750">
              <a:latin typeface="Calibri Light"/>
              <a:cs typeface="Calibri Light"/>
            </a:endParaRPr>
          </a:p>
          <a:p>
            <a:pPr marL="12700" marR="5080" indent="76200">
              <a:lnSpc>
                <a:spcPct val="204800"/>
              </a:lnSpc>
            </a:pPr>
            <a:r>
              <a:rPr sz="2750" spc="-5" dirty="0">
                <a:latin typeface="Calibri Light"/>
                <a:cs typeface="Calibri Light"/>
              </a:rPr>
              <a:t>an </a:t>
            </a:r>
            <a:r>
              <a:rPr sz="2750" spc="20" dirty="0">
                <a:latin typeface="Calibri Light"/>
                <a:cs typeface="Calibri Light"/>
              </a:rPr>
              <a:t>8% </a:t>
            </a:r>
            <a:r>
              <a:rPr sz="2750" spc="5" dirty="0">
                <a:latin typeface="Calibri Light"/>
                <a:cs typeface="Calibri Light"/>
              </a:rPr>
              <a:t>chance </a:t>
            </a:r>
            <a:r>
              <a:rPr sz="2750" spc="-10" dirty="0">
                <a:latin typeface="Calibri Light"/>
                <a:cs typeface="Calibri Light"/>
              </a:rPr>
              <a:t>that </a:t>
            </a:r>
            <a:r>
              <a:rPr sz="2750" spc="-5" dirty="0">
                <a:latin typeface="Calibri Light"/>
                <a:cs typeface="Calibri Light"/>
              </a:rPr>
              <a:t>both </a:t>
            </a:r>
            <a:r>
              <a:rPr sz="2750" spc="-20" dirty="0">
                <a:latin typeface="Calibri Light"/>
                <a:cs typeface="Calibri Light"/>
              </a:rPr>
              <a:t>Bangalore</a:t>
            </a:r>
            <a:r>
              <a:rPr sz="2750" spc="-15" dirty="0">
                <a:latin typeface="Calibri Light"/>
                <a:cs typeface="Calibri Light"/>
              </a:rPr>
              <a:t> </a:t>
            </a:r>
            <a:r>
              <a:rPr sz="2750" spc="-5" dirty="0">
                <a:latin typeface="Calibri Light"/>
                <a:cs typeface="Calibri Light"/>
              </a:rPr>
              <a:t>and </a:t>
            </a:r>
            <a:r>
              <a:rPr sz="2750" spc="-10" dirty="0">
                <a:latin typeface="Calibri Light"/>
                <a:cs typeface="Calibri Light"/>
              </a:rPr>
              <a:t>Mohali</a:t>
            </a:r>
            <a:r>
              <a:rPr sz="2750" spc="-5" dirty="0">
                <a:latin typeface="Calibri Light"/>
                <a:cs typeface="Calibri Light"/>
              </a:rPr>
              <a:t> </a:t>
            </a:r>
            <a:r>
              <a:rPr sz="2750" dirty="0">
                <a:latin typeface="Calibri Light"/>
                <a:cs typeface="Calibri Light"/>
              </a:rPr>
              <a:t>will be </a:t>
            </a:r>
            <a:r>
              <a:rPr sz="2750" spc="-10" dirty="0">
                <a:latin typeface="Calibri Light"/>
                <a:cs typeface="Calibri Light"/>
              </a:rPr>
              <a:t>amongst</a:t>
            </a:r>
            <a:r>
              <a:rPr sz="2750" spc="-5" dirty="0">
                <a:latin typeface="Calibri Light"/>
                <a:cs typeface="Calibri Light"/>
              </a:rPr>
              <a:t> </a:t>
            </a:r>
            <a:r>
              <a:rPr sz="2750" dirty="0">
                <a:latin typeface="Calibri Light"/>
                <a:cs typeface="Calibri Light"/>
              </a:rPr>
              <a:t>the </a:t>
            </a:r>
            <a:r>
              <a:rPr sz="2750" spc="-10" dirty="0">
                <a:latin typeface="Calibri Light"/>
                <a:cs typeface="Calibri Light"/>
              </a:rPr>
              <a:t>final </a:t>
            </a:r>
            <a:r>
              <a:rPr sz="2750" spc="15" dirty="0">
                <a:latin typeface="Calibri Light"/>
                <a:cs typeface="Calibri Light"/>
              </a:rPr>
              <a:t>5. </a:t>
            </a:r>
            <a:r>
              <a:rPr sz="2750" spc="20" dirty="0">
                <a:latin typeface="Calibri Light"/>
                <a:cs typeface="Calibri Light"/>
              </a:rPr>
              <a:t> </a:t>
            </a:r>
            <a:r>
              <a:rPr sz="2750" spc="5" dirty="0">
                <a:latin typeface="Calibri Light"/>
                <a:cs typeface="Calibri Light"/>
              </a:rPr>
              <a:t>What</a:t>
            </a:r>
            <a:r>
              <a:rPr sz="2750" spc="35" dirty="0">
                <a:latin typeface="Calibri Light"/>
                <a:cs typeface="Calibri Light"/>
              </a:rPr>
              <a:t> </a:t>
            </a:r>
            <a:r>
              <a:rPr sz="2750" dirty="0">
                <a:latin typeface="Calibri Light"/>
                <a:cs typeface="Calibri Light"/>
              </a:rPr>
              <a:t>is</a:t>
            </a:r>
            <a:r>
              <a:rPr sz="2750" spc="30" dirty="0">
                <a:latin typeface="Calibri Light"/>
                <a:cs typeface="Calibri Light"/>
              </a:rPr>
              <a:t> </a:t>
            </a:r>
            <a:r>
              <a:rPr sz="2750" dirty="0">
                <a:latin typeface="Calibri Light"/>
                <a:cs typeface="Calibri Light"/>
              </a:rPr>
              <a:t>the</a:t>
            </a:r>
            <a:r>
              <a:rPr sz="2750" spc="105" dirty="0">
                <a:latin typeface="Calibri Light"/>
                <a:cs typeface="Calibri Light"/>
              </a:rPr>
              <a:t> </a:t>
            </a:r>
            <a:r>
              <a:rPr sz="2750" spc="-15" dirty="0">
                <a:latin typeface="Calibri Light"/>
                <a:cs typeface="Calibri Light"/>
              </a:rPr>
              <a:t>probability</a:t>
            </a:r>
            <a:r>
              <a:rPr sz="2750" spc="254" dirty="0">
                <a:latin typeface="Calibri Light"/>
                <a:cs typeface="Calibri Light"/>
              </a:rPr>
              <a:t> </a:t>
            </a:r>
            <a:r>
              <a:rPr sz="2750" spc="-10" dirty="0">
                <a:latin typeface="Calibri Light"/>
                <a:cs typeface="Calibri Light"/>
              </a:rPr>
              <a:t>that</a:t>
            </a:r>
            <a:r>
              <a:rPr sz="2750" spc="160" dirty="0">
                <a:latin typeface="Calibri Light"/>
                <a:cs typeface="Calibri Light"/>
              </a:rPr>
              <a:t> </a:t>
            </a:r>
            <a:r>
              <a:rPr sz="2750" spc="-20" dirty="0">
                <a:solidFill>
                  <a:srgbClr val="FF0000"/>
                </a:solidFill>
                <a:latin typeface="Calibri Light"/>
                <a:cs typeface="Calibri Light"/>
              </a:rPr>
              <a:t>Bangalore</a:t>
            </a:r>
            <a:r>
              <a:rPr sz="2750" spc="254" dirty="0">
                <a:solidFill>
                  <a:srgbClr val="FF0000"/>
                </a:solidFill>
                <a:latin typeface="Calibri Light"/>
                <a:cs typeface="Calibri Light"/>
              </a:rPr>
              <a:t> </a:t>
            </a:r>
            <a:r>
              <a:rPr sz="2750" spc="-5" dirty="0">
                <a:solidFill>
                  <a:srgbClr val="FF0000"/>
                </a:solidFill>
                <a:latin typeface="Calibri Light"/>
                <a:cs typeface="Calibri Light"/>
              </a:rPr>
              <a:t>or </a:t>
            </a:r>
            <a:r>
              <a:rPr sz="2750" spc="-10" dirty="0">
                <a:solidFill>
                  <a:srgbClr val="FF0000"/>
                </a:solidFill>
                <a:latin typeface="Calibri Light"/>
                <a:cs typeface="Calibri Light"/>
              </a:rPr>
              <a:t>Mohali</a:t>
            </a:r>
            <a:r>
              <a:rPr sz="2750" spc="220" dirty="0">
                <a:solidFill>
                  <a:srgbClr val="FF0000"/>
                </a:solidFill>
                <a:latin typeface="Calibri Light"/>
                <a:cs typeface="Calibri Light"/>
              </a:rPr>
              <a:t> </a:t>
            </a:r>
            <a:r>
              <a:rPr sz="2750" dirty="0">
                <a:latin typeface="Calibri Light"/>
                <a:cs typeface="Calibri Light"/>
              </a:rPr>
              <a:t>will</a:t>
            </a:r>
            <a:r>
              <a:rPr sz="2750" spc="40" dirty="0">
                <a:latin typeface="Calibri Light"/>
                <a:cs typeface="Calibri Light"/>
              </a:rPr>
              <a:t> </a:t>
            </a:r>
            <a:r>
              <a:rPr sz="2750" dirty="0">
                <a:latin typeface="Calibri Light"/>
                <a:cs typeface="Calibri Light"/>
              </a:rPr>
              <a:t>be</a:t>
            </a:r>
            <a:r>
              <a:rPr sz="2750" spc="105" dirty="0">
                <a:latin typeface="Calibri Light"/>
                <a:cs typeface="Calibri Light"/>
              </a:rPr>
              <a:t> </a:t>
            </a:r>
            <a:r>
              <a:rPr sz="2750" spc="-10" dirty="0">
                <a:latin typeface="Calibri Light"/>
                <a:cs typeface="Calibri Light"/>
              </a:rPr>
              <a:t>amongst</a:t>
            </a:r>
            <a:r>
              <a:rPr sz="2750" spc="190" dirty="0">
                <a:latin typeface="Calibri Light"/>
                <a:cs typeface="Calibri Light"/>
              </a:rPr>
              <a:t> </a:t>
            </a:r>
            <a:r>
              <a:rPr sz="2750" dirty="0">
                <a:latin typeface="Calibri Light"/>
                <a:cs typeface="Calibri Light"/>
              </a:rPr>
              <a:t>the</a:t>
            </a:r>
            <a:r>
              <a:rPr sz="2750" spc="30" dirty="0">
                <a:latin typeface="Calibri Light"/>
                <a:cs typeface="Calibri Light"/>
              </a:rPr>
              <a:t> </a:t>
            </a:r>
            <a:r>
              <a:rPr sz="2750" spc="-10" dirty="0">
                <a:latin typeface="Calibri Light"/>
                <a:cs typeface="Calibri Light"/>
              </a:rPr>
              <a:t>final</a:t>
            </a:r>
            <a:r>
              <a:rPr sz="2750" spc="114" dirty="0">
                <a:latin typeface="Calibri Light"/>
                <a:cs typeface="Calibri Light"/>
              </a:rPr>
              <a:t> </a:t>
            </a:r>
            <a:r>
              <a:rPr sz="2750" spc="15" dirty="0">
                <a:latin typeface="Calibri Light"/>
                <a:cs typeface="Calibri Light"/>
              </a:rPr>
              <a:t>5.</a:t>
            </a:r>
            <a:endParaRPr sz="2750">
              <a:latin typeface="Calibri Light"/>
              <a:cs typeface="Calibri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6345" y="541655"/>
            <a:ext cx="7959090" cy="1308100"/>
          </a:xfrm>
          <a:prstGeom prst="rect">
            <a:avLst/>
          </a:prstGeom>
        </p:spPr>
        <p:txBody>
          <a:bodyPr vert="horz" wrap="square" lIns="0" tIns="16510" rIns="0" bIns="0" rtlCol="0">
            <a:spAutoFit/>
          </a:bodyPr>
          <a:lstStyle/>
          <a:p>
            <a:pPr marL="12700">
              <a:lnSpc>
                <a:spcPct val="100000"/>
              </a:lnSpc>
              <a:spcBef>
                <a:spcPts val="130"/>
              </a:spcBef>
            </a:pPr>
            <a:r>
              <a:rPr sz="2750" b="1" dirty="0">
                <a:latin typeface="Times New Roman"/>
                <a:cs typeface="Times New Roman"/>
              </a:rPr>
              <a:t>Solution:</a:t>
            </a:r>
            <a:endParaRPr sz="2750">
              <a:latin typeface="Times New Roman"/>
              <a:cs typeface="Times New Roman"/>
            </a:endParaRPr>
          </a:p>
          <a:p>
            <a:pPr marL="12700" marR="5080">
              <a:lnSpc>
                <a:spcPct val="102400"/>
              </a:lnSpc>
            </a:pPr>
            <a:r>
              <a:rPr sz="2750" spc="-15" dirty="0">
                <a:latin typeface="Times New Roman"/>
                <a:cs typeface="Times New Roman"/>
              </a:rPr>
              <a:t>Let</a:t>
            </a:r>
            <a:r>
              <a:rPr sz="2750" spc="114" dirty="0">
                <a:latin typeface="Times New Roman"/>
                <a:cs typeface="Times New Roman"/>
              </a:rPr>
              <a:t> </a:t>
            </a:r>
            <a:r>
              <a:rPr sz="2750" i="1" spc="15" dirty="0">
                <a:latin typeface="Times New Roman"/>
                <a:cs typeface="Times New Roman"/>
              </a:rPr>
              <a:t>A</a:t>
            </a:r>
            <a:r>
              <a:rPr sz="2750" i="1" spc="-55" dirty="0">
                <a:latin typeface="Times New Roman"/>
                <a:cs typeface="Times New Roman"/>
              </a:rPr>
              <a:t> </a:t>
            </a:r>
            <a:r>
              <a:rPr sz="2750" i="1" spc="15" dirty="0">
                <a:latin typeface="Times New Roman"/>
                <a:cs typeface="Times New Roman"/>
              </a:rPr>
              <a:t>=</a:t>
            </a:r>
            <a:r>
              <a:rPr sz="2750" i="1" spc="70" dirty="0">
                <a:latin typeface="Times New Roman"/>
                <a:cs typeface="Times New Roman"/>
              </a:rPr>
              <a:t> </a:t>
            </a:r>
            <a:r>
              <a:rPr sz="2750" spc="10" dirty="0">
                <a:latin typeface="Times New Roman"/>
                <a:cs typeface="Times New Roman"/>
              </a:rPr>
              <a:t>the</a:t>
            </a:r>
            <a:r>
              <a:rPr sz="2750" spc="25" dirty="0">
                <a:latin typeface="Times New Roman"/>
                <a:cs typeface="Times New Roman"/>
              </a:rPr>
              <a:t> </a:t>
            </a:r>
            <a:r>
              <a:rPr sz="2750" spc="-5" dirty="0">
                <a:latin typeface="Times New Roman"/>
                <a:cs typeface="Times New Roman"/>
              </a:rPr>
              <a:t>event</a:t>
            </a:r>
            <a:r>
              <a:rPr sz="2750" spc="114" dirty="0">
                <a:latin typeface="Times New Roman"/>
                <a:cs typeface="Times New Roman"/>
              </a:rPr>
              <a:t> </a:t>
            </a:r>
            <a:r>
              <a:rPr sz="2750" dirty="0">
                <a:latin typeface="Times New Roman"/>
                <a:cs typeface="Times New Roman"/>
              </a:rPr>
              <a:t>that</a:t>
            </a:r>
            <a:r>
              <a:rPr sz="2750" spc="40" dirty="0">
                <a:latin typeface="Times New Roman"/>
                <a:cs typeface="Times New Roman"/>
              </a:rPr>
              <a:t> </a:t>
            </a:r>
            <a:r>
              <a:rPr sz="2750" spc="-15" dirty="0">
                <a:latin typeface="Times New Roman"/>
                <a:cs typeface="Times New Roman"/>
              </a:rPr>
              <a:t>Bangalore</a:t>
            </a:r>
            <a:r>
              <a:rPr sz="2750" spc="254" dirty="0">
                <a:latin typeface="Times New Roman"/>
                <a:cs typeface="Times New Roman"/>
              </a:rPr>
              <a:t> </a:t>
            </a:r>
            <a:r>
              <a:rPr sz="2750" spc="-45" dirty="0">
                <a:latin typeface="Times New Roman"/>
                <a:cs typeface="Times New Roman"/>
              </a:rPr>
              <a:t>is</a:t>
            </a:r>
            <a:r>
              <a:rPr sz="2750" spc="185" dirty="0">
                <a:latin typeface="Times New Roman"/>
                <a:cs typeface="Times New Roman"/>
              </a:rPr>
              <a:t> </a:t>
            </a:r>
            <a:r>
              <a:rPr sz="2750" spc="-5" dirty="0">
                <a:latin typeface="Times New Roman"/>
                <a:cs typeface="Times New Roman"/>
              </a:rPr>
              <a:t>amongst</a:t>
            </a:r>
            <a:r>
              <a:rPr sz="2750" spc="110" dirty="0">
                <a:latin typeface="Times New Roman"/>
                <a:cs typeface="Times New Roman"/>
              </a:rPr>
              <a:t> </a:t>
            </a:r>
            <a:r>
              <a:rPr sz="2750" spc="10" dirty="0">
                <a:latin typeface="Times New Roman"/>
                <a:cs typeface="Times New Roman"/>
              </a:rPr>
              <a:t>the</a:t>
            </a:r>
            <a:r>
              <a:rPr sz="2750" spc="50" dirty="0">
                <a:latin typeface="Times New Roman"/>
                <a:cs typeface="Times New Roman"/>
              </a:rPr>
              <a:t> </a:t>
            </a:r>
            <a:r>
              <a:rPr sz="2750" b="1" spc="25" dirty="0">
                <a:latin typeface="Times New Roman"/>
                <a:cs typeface="Times New Roman"/>
              </a:rPr>
              <a:t>final</a:t>
            </a:r>
            <a:r>
              <a:rPr sz="2750" b="1" spc="-30" dirty="0">
                <a:latin typeface="Times New Roman"/>
                <a:cs typeface="Times New Roman"/>
              </a:rPr>
              <a:t> </a:t>
            </a:r>
            <a:r>
              <a:rPr sz="2750" b="1" spc="30" dirty="0">
                <a:latin typeface="Times New Roman"/>
                <a:cs typeface="Times New Roman"/>
              </a:rPr>
              <a:t>5</a:t>
            </a:r>
            <a:r>
              <a:rPr sz="2750" spc="30" dirty="0">
                <a:latin typeface="Times New Roman"/>
                <a:cs typeface="Times New Roman"/>
              </a:rPr>
              <a:t>. </a:t>
            </a:r>
            <a:r>
              <a:rPr sz="2750" spc="-675" dirty="0">
                <a:latin typeface="Times New Roman"/>
                <a:cs typeface="Times New Roman"/>
              </a:rPr>
              <a:t> </a:t>
            </a:r>
            <a:r>
              <a:rPr sz="2750" spc="-15" dirty="0">
                <a:latin typeface="Times New Roman"/>
                <a:cs typeface="Times New Roman"/>
              </a:rPr>
              <a:t>Let</a:t>
            </a:r>
            <a:r>
              <a:rPr sz="2750" spc="110" dirty="0">
                <a:latin typeface="Times New Roman"/>
                <a:cs typeface="Times New Roman"/>
              </a:rPr>
              <a:t> </a:t>
            </a:r>
            <a:r>
              <a:rPr sz="2750" i="1" spc="15" dirty="0">
                <a:latin typeface="Times New Roman"/>
                <a:cs typeface="Times New Roman"/>
              </a:rPr>
              <a:t>B </a:t>
            </a:r>
            <a:r>
              <a:rPr sz="2750" spc="15" dirty="0">
                <a:latin typeface="Times New Roman"/>
                <a:cs typeface="Times New Roman"/>
              </a:rPr>
              <a:t>=</a:t>
            </a:r>
            <a:r>
              <a:rPr sz="2750" spc="-5" dirty="0">
                <a:latin typeface="Times New Roman"/>
                <a:cs typeface="Times New Roman"/>
              </a:rPr>
              <a:t> </a:t>
            </a:r>
            <a:r>
              <a:rPr sz="2750" spc="15" dirty="0">
                <a:latin typeface="Times New Roman"/>
                <a:cs typeface="Times New Roman"/>
              </a:rPr>
              <a:t>the</a:t>
            </a:r>
            <a:r>
              <a:rPr sz="2750" spc="30" dirty="0">
                <a:latin typeface="Times New Roman"/>
                <a:cs typeface="Times New Roman"/>
              </a:rPr>
              <a:t> </a:t>
            </a:r>
            <a:r>
              <a:rPr sz="2750" spc="-5" dirty="0">
                <a:latin typeface="Times New Roman"/>
                <a:cs typeface="Times New Roman"/>
              </a:rPr>
              <a:t>event</a:t>
            </a:r>
            <a:r>
              <a:rPr sz="2750" spc="114" dirty="0">
                <a:latin typeface="Times New Roman"/>
                <a:cs typeface="Times New Roman"/>
              </a:rPr>
              <a:t> </a:t>
            </a:r>
            <a:r>
              <a:rPr sz="2750" spc="5" dirty="0">
                <a:latin typeface="Times New Roman"/>
                <a:cs typeface="Times New Roman"/>
              </a:rPr>
              <a:t>that</a:t>
            </a:r>
            <a:r>
              <a:rPr sz="2750" spc="35" dirty="0">
                <a:latin typeface="Times New Roman"/>
                <a:cs typeface="Times New Roman"/>
              </a:rPr>
              <a:t> </a:t>
            </a:r>
            <a:r>
              <a:rPr sz="2750" spc="-10" dirty="0">
                <a:latin typeface="Times New Roman"/>
                <a:cs typeface="Times New Roman"/>
              </a:rPr>
              <a:t>Mohali</a:t>
            </a:r>
            <a:r>
              <a:rPr sz="2750" spc="190" dirty="0">
                <a:latin typeface="Times New Roman"/>
                <a:cs typeface="Times New Roman"/>
              </a:rPr>
              <a:t> </a:t>
            </a:r>
            <a:r>
              <a:rPr sz="2750" spc="-40" dirty="0">
                <a:latin typeface="Times New Roman"/>
                <a:cs typeface="Times New Roman"/>
              </a:rPr>
              <a:t>is</a:t>
            </a:r>
            <a:r>
              <a:rPr sz="2750" spc="180" dirty="0">
                <a:latin typeface="Times New Roman"/>
                <a:cs typeface="Times New Roman"/>
              </a:rPr>
              <a:t> </a:t>
            </a:r>
            <a:r>
              <a:rPr sz="2750" spc="-5" dirty="0">
                <a:latin typeface="Times New Roman"/>
                <a:cs typeface="Times New Roman"/>
              </a:rPr>
              <a:t>amongst</a:t>
            </a:r>
            <a:r>
              <a:rPr sz="2750" spc="114" dirty="0">
                <a:latin typeface="Times New Roman"/>
                <a:cs typeface="Times New Roman"/>
              </a:rPr>
              <a:t> </a:t>
            </a:r>
            <a:r>
              <a:rPr sz="2750" spc="15" dirty="0">
                <a:latin typeface="Times New Roman"/>
                <a:cs typeface="Times New Roman"/>
              </a:rPr>
              <a:t>the</a:t>
            </a:r>
            <a:r>
              <a:rPr sz="2750" spc="5" dirty="0">
                <a:latin typeface="Times New Roman"/>
                <a:cs typeface="Times New Roman"/>
              </a:rPr>
              <a:t> </a:t>
            </a:r>
            <a:r>
              <a:rPr sz="2750" b="1" spc="25" dirty="0">
                <a:latin typeface="Times New Roman"/>
                <a:cs typeface="Times New Roman"/>
              </a:rPr>
              <a:t>final</a:t>
            </a:r>
            <a:r>
              <a:rPr sz="2750" b="1" spc="-40" dirty="0">
                <a:latin typeface="Times New Roman"/>
                <a:cs typeface="Times New Roman"/>
              </a:rPr>
              <a:t> </a:t>
            </a:r>
            <a:r>
              <a:rPr sz="2750" b="1" spc="30" dirty="0">
                <a:latin typeface="Times New Roman"/>
                <a:cs typeface="Times New Roman"/>
              </a:rPr>
              <a:t>5</a:t>
            </a:r>
            <a:r>
              <a:rPr sz="2750" spc="30" dirty="0">
                <a:latin typeface="Times New Roman"/>
                <a:cs typeface="Times New Roman"/>
              </a:rPr>
              <a:t>.</a:t>
            </a:r>
            <a:endParaRPr sz="2750">
              <a:latin typeface="Times New Roman"/>
              <a:cs typeface="Times New Roman"/>
            </a:endParaRPr>
          </a:p>
        </p:txBody>
      </p:sp>
      <p:sp>
        <p:nvSpPr>
          <p:cNvPr id="3" name="object 3"/>
          <p:cNvSpPr txBox="1"/>
          <p:nvPr/>
        </p:nvSpPr>
        <p:spPr>
          <a:xfrm>
            <a:off x="2506345" y="2249487"/>
            <a:ext cx="7626984" cy="3432175"/>
          </a:xfrm>
          <a:prstGeom prst="rect">
            <a:avLst/>
          </a:prstGeom>
        </p:spPr>
        <p:txBody>
          <a:bodyPr vert="horz" wrap="square" lIns="0" tIns="15875" rIns="0" bIns="0" rtlCol="0">
            <a:spAutoFit/>
          </a:bodyPr>
          <a:lstStyle/>
          <a:p>
            <a:pPr marL="12700">
              <a:lnSpc>
                <a:spcPct val="100000"/>
              </a:lnSpc>
              <a:spcBef>
                <a:spcPts val="125"/>
              </a:spcBef>
            </a:pPr>
            <a:r>
              <a:rPr sz="2750" spc="-35" dirty="0">
                <a:latin typeface="Times New Roman"/>
                <a:cs typeface="Times New Roman"/>
              </a:rPr>
              <a:t>Given</a:t>
            </a:r>
            <a:r>
              <a:rPr sz="2750" spc="240" dirty="0">
                <a:latin typeface="Times New Roman"/>
                <a:cs typeface="Times New Roman"/>
              </a:rPr>
              <a:t> </a:t>
            </a:r>
            <a:r>
              <a:rPr sz="2750" i="1" dirty="0">
                <a:latin typeface="Times New Roman"/>
                <a:cs typeface="Times New Roman"/>
              </a:rPr>
              <a:t>P</a:t>
            </a:r>
            <a:r>
              <a:rPr sz="2750" dirty="0">
                <a:latin typeface="Times New Roman"/>
                <a:cs typeface="Times New Roman"/>
              </a:rPr>
              <a:t>[</a:t>
            </a:r>
            <a:r>
              <a:rPr sz="2750" i="1" dirty="0">
                <a:latin typeface="Times New Roman"/>
                <a:cs typeface="Times New Roman"/>
              </a:rPr>
              <a:t>A</a:t>
            </a:r>
            <a:r>
              <a:rPr sz="2750" dirty="0">
                <a:latin typeface="Times New Roman"/>
                <a:cs typeface="Times New Roman"/>
              </a:rPr>
              <a:t>]</a:t>
            </a:r>
            <a:r>
              <a:rPr sz="2750" spc="100" dirty="0">
                <a:latin typeface="Times New Roman"/>
                <a:cs typeface="Times New Roman"/>
              </a:rPr>
              <a:t> </a:t>
            </a:r>
            <a:r>
              <a:rPr sz="2750" spc="15" dirty="0">
                <a:latin typeface="Times New Roman"/>
                <a:cs typeface="Times New Roman"/>
              </a:rPr>
              <a:t>=</a:t>
            </a:r>
            <a:r>
              <a:rPr sz="2750" spc="60" dirty="0">
                <a:latin typeface="Times New Roman"/>
                <a:cs typeface="Times New Roman"/>
              </a:rPr>
              <a:t> </a:t>
            </a:r>
            <a:r>
              <a:rPr sz="2750" spc="25" dirty="0">
                <a:latin typeface="Times New Roman"/>
                <a:cs typeface="Times New Roman"/>
              </a:rPr>
              <a:t>0.20,</a:t>
            </a:r>
            <a:r>
              <a:rPr sz="2750" spc="-10" dirty="0">
                <a:latin typeface="Times New Roman"/>
                <a:cs typeface="Times New Roman"/>
              </a:rPr>
              <a:t> </a:t>
            </a:r>
            <a:r>
              <a:rPr sz="2750" i="1" dirty="0">
                <a:latin typeface="Times New Roman"/>
                <a:cs typeface="Times New Roman"/>
              </a:rPr>
              <a:t>P</a:t>
            </a:r>
            <a:r>
              <a:rPr sz="2750" dirty="0">
                <a:latin typeface="Times New Roman"/>
                <a:cs typeface="Times New Roman"/>
              </a:rPr>
              <a:t>[</a:t>
            </a:r>
            <a:r>
              <a:rPr sz="2750" i="1" dirty="0">
                <a:latin typeface="Times New Roman"/>
                <a:cs typeface="Times New Roman"/>
              </a:rPr>
              <a:t>B</a:t>
            </a:r>
            <a:r>
              <a:rPr sz="2750" dirty="0">
                <a:latin typeface="Times New Roman"/>
                <a:cs typeface="Times New Roman"/>
              </a:rPr>
              <a:t>]</a:t>
            </a:r>
            <a:r>
              <a:rPr sz="2750" spc="100" dirty="0">
                <a:latin typeface="Times New Roman"/>
                <a:cs typeface="Times New Roman"/>
              </a:rPr>
              <a:t> </a:t>
            </a:r>
            <a:r>
              <a:rPr sz="2750" spc="15" dirty="0">
                <a:latin typeface="Times New Roman"/>
                <a:cs typeface="Times New Roman"/>
              </a:rPr>
              <a:t>=</a:t>
            </a:r>
            <a:r>
              <a:rPr sz="2750" spc="-15" dirty="0">
                <a:latin typeface="Times New Roman"/>
                <a:cs typeface="Times New Roman"/>
              </a:rPr>
              <a:t> </a:t>
            </a:r>
            <a:r>
              <a:rPr sz="2750" spc="25" dirty="0">
                <a:latin typeface="Times New Roman"/>
                <a:cs typeface="Times New Roman"/>
              </a:rPr>
              <a:t>0.35,</a:t>
            </a:r>
            <a:r>
              <a:rPr sz="2750" spc="-35" dirty="0">
                <a:latin typeface="Times New Roman"/>
                <a:cs typeface="Times New Roman"/>
              </a:rPr>
              <a:t> </a:t>
            </a:r>
            <a:r>
              <a:rPr sz="2750" spc="10" dirty="0">
                <a:latin typeface="Times New Roman"/>
                <a:cs typeface="Times New Roman"/>
              </a:rPr>
              <a:t>and</a:t>
            </a:r>
            <a:r>
              <a:rPr sz="2750" spc="45" dirty="0">
                <a:latin typeface="Times New Roman"/>
                <a:cs typeface="Times New Roman"/>
              </a:rPr>
              <a:t> </a:t>
            </a:r>
            <a:r>
              <a:rPr sz="2750" i="1" spc="-10" dirty="0">
                <a:latin typeface="Times New Roman"/>
                <a:cs typeface="Times New Roman"/>
              </a:rPr>
              <a:t>P</a:t>
            </a:r>
            <a:r>
              <a:rPr sz="2750" spc="-10" dirty="0">
                <a:latin typeface="Times New Roman"/>
                <a:cs typeface="Times New Roman"/>
              </a:rPr>
              <a:t>[</a:t>
            </a:r>
            <a:r>
              <a:rPr sz="2750" i="1" spc="-10" dirty="0">
                <a:latin typeface="Times New Roman"/>
                <a:cs typeface="Times New Roman"/>
              </a:rPr>
              <a:t>A</a:t>
            </a:r>
            <a:r>
              <a:rPr sz="2750" i="1" spc="90" dirty="0">
                <a:latin typeface="Times New Roman"/>
                <a:cs typeface="Times New Roman"/>
              </a:rPr>
              <a:t> </a:t>
            </a:r>
            <a:r>
              <a:rPr sz="2750" spc="20" dirty="0">
                <a:latin typeface="Symbol"/>
                <a:cs typeface="Symbol"/>
              </a:rPr>
              <a:t></a:t>
            </a:r>
            <a:r>
              <a:rPr sz="2750" spc="25" dirty="0">
                <a:latin typeface="Times New Roman"/>
                <a:cs typeface="Times New Roman"/>
              </a:rPr>
              <a:t> </a:t>
            </a:r>
            <a:r>
              <a:rPr sz="2750" i="1" spc="25" dirty="0">
                <a:latin typeface="Times New Roman"/>
                <a:cs typeface="Times New Roman"/>
              </a:rPr>
              <a:t>B</a:t>
            </a:r>
            <a:r>
              <a:rPr sz="2750" spc="25" dirty="0">
                <a:latin typeface="Times New Roman"/>
                <a:cs typeface="Times New Roman"/>
              </a:rPr>
              <a:t>] </a:t>
            </a:r>
            <a:r>
              <a:rPr sz="2750" spc="15" dirty="0">
                <a:latin typeface="Times New Roman"/>
                <a:cs typeface="Times New Roman"/>
              </a:rPr>
              <a:t>=</a:t>
            </a:r>
            <a:r>
              <a:rPr sz="2750" spc="-5" dirty="0">
                <a:latin typeface="Times New Roman"/>
                <a:cs typeface="Times New Roman"/>
              </a:rPr>
              <a:t> </a:t>
            </a:r>
            <a:r>
              <a:rPr sz="2750" spc="20" dirty="0">
                <a:latin typeface="Times New Roman"/>
                <a:cs typeface="Times New Roman"/>
              </a:rPr>
              <a:t>0.08</a:t>
            </a:r>
            <a:endParaRPr sz="2750">
              <a:latin typeface="Times New Roman"/>
              <a:cs typeface="Times New Roman"/>
            </a:endParaRPr>
          </a:p>
          <a:p>
            <a:pPr>
              <a:lnSpc>
                <a:spcPct val="100000"/>
              </a:lnSpc>
              <a:spcBef>
                <a:spcPts val="10"/>
              </a:spcBef>
            </a:pPr>
            <a:endParaRPr sz="3000">
              <a:latin typeface="Times New Roman"/>
              <a:cs typeface="Times New Roman"/>
            </a:endParaRPr>
          </a:p>
          <a:p>
            <a:pPr marL="12700">
              <a:lnSpc>
                <a:spcPct val="100000"/>
              </a:lnSpc>
            </a:pPr>
            <a:r>
              <a:rPr sz="2750" spc="-5" dirty="0">
                <a:latin typeface="Times New Roman"/>
                <a:cs typeface="Times New Roman"/>
              </a:rPr>
              <a:t>What</a:t>
            </a:r>
            <a:r>
              <a:rPr sz="2750" spc="95" dirty="0">
                <a:latin typeface="Times New Roman"/>
                <a:cs typeface="Times New Roman"/>
              </a:rPr>
              <a:t> </a:t>
            </a:r>
            <a:r>
              <a:rPr sz="2750" spc="-45" dirty="0">
                <a:latin typeface="Times New Roman"/>
                <a:cs typeface="Times New Roman"/>
              </a:rPr>
              <a:t>is</a:t>
            </a:r>
            <a:r>
              <a:rPr sz="2750" spc="95" dirty="0">
                <a:latin typeface="Times New Roman"/>
                <a:cs typeface="Times New Roman"/>
              </a:rPr>
              <a:t> </a:t>
            </a:r>
            <a:r>
              <a:rPr sz="2750" i="1" spc="-15" dirty="0">
                <a:latin typeface="Times New Roman"/>
                <a:cs typeface="Times New Roman"/>
              </a:rPr>
              <a:t>P</a:t>
            </a:r>
            <a:r>
              <a:rPr sz="2750" spc="-15" dirty="0">
                <a:latin typeface="Times New Roman"/>
                <a:cs typeface="Times New Roman"/>
              </a:rPr>
              <a:t>[</a:t>
            </a:r>
            <a:r>
              <a:rPr sz="2750" i="1" spc="-15" dirty="0">
                <a:latin typeface="Times New Roman"/>
                <a:cs typeface="Times New Roman"/>
              </a:rPr>
              <a:t>A</a:t>
            </a:r>
            <a:r>
              <a:rPr sz="2750" i="1" spc="80" dirty="0">
                <a:latin typeface="Times New Roman"/>
                <a:cs typeface="Times New Roman"/>
              </a:rPr>
              <a:t> </a:t>
            </a:r>
            <a:r>
              <a:rPr sz="2750" spc="20" dirty="0">
                <a:latin typeface="Symbol"/>
                <a:cs typeface="Symbol"/>
              </a:rPr>
              <a:t></a:t>
            </a:r>
            <a:r>
              <a:rPr sz="2750" spc="15" dirty="0">
                <a:latin typeface="Times New Roman"/>
                <a:cs typeface="Times New Roman"/>
              </a:rPr>
              <a:t> </a:t>
            </a:r>
            <a:r>
              <a:rPr sz="2750" i="1" dirty="0">
                <a:latin typeface="Times New Roman"/>
                <a:cs typeface="Times New Roman"/>
              </a:rPr>
              <a:t>B</a:t>
            </a:r>
            <a:r>
              <a:rPr sz="2750" dirty="0">
                <a:latin typeface="Times New Roman"/>
                <a:cs typeface="Times New Roman"/>
              </a:rPr>
              <a:t>]?</a:t>
            </a:r>
            <a:endParaRPr sz="2750">
              <a:latin typeface="Times New Roman"/>
              <a:cs typeface="Times New Roman"/>
            </a:endParaRPr>
          </a:p>
          <a:p>
            <a:pPr marL="12700">
              <a:lnSpc>
                <a:spcPct val="100000"/>
              </a:lnSpc>
              <a:spcBef>
                <a:spcPts val="80"/>
              </a:spcBef>
            </a:pPr>
            <a:r>
              <a:rPr sz="2750" b="1" spc="-5" dirty="0">
                <a:latin typeface="Times New Roman"/>
                <a:cs typeface="Times New Roman"/>
              </a:rPr>
              <a:t>Note:</a:t>
            </a:r>
            <a:r>
              <a:rPr sz="2750" b="1" spc="100" dirty="0">
                <a:latin typeface="Times New Roman"/>
                <a:cs typeface="Times New Roman"/>
              </a:rPr>
              <a:t> </a:t>
            </a:r>
            <a:r>
              <a:rPr sz="2750" b="1" spc="10" dirty="0">
                <a:latin typeface="Times New Roman"/>
                <a:cs typeface="Times New Roman"/>
              </a:rPr>
              <a:t>“</a:t>
            </a:r>
            <a:r>
              <a:rPr sz="2750" spc="10" dirty="0">
                <a:latin typeface="Times New Roman"/>
                <a:cs typeface="Times New Roman"/>
              </a:rPr>
              <a:t>and”</a:t>
            </a:r>
            <a:r>
              <a:rPr sz="2750" spc="95" dirty="0">
                <a:latin typeface="Times New Roman"/>
                <a:cs typeface="Times New Roman"/>
              </a:rPr>
              <a:t> </a:t>
            </a:r>
            <a:r>
              <a:rPr sz="2750" spc="15" dirty="0">
                <a:latin typeface="Times New Roman"/>
                <a:cs typeface="Times New Roman"/>
              </a:rPr>
              <a:t>≡</a:t>
            </a:r>
            <a:r>
              <a:rPr sz="2750" spc="-10" dirty="0">
                <a:latin typeface="Times New Roman"/>
                <a:cs typeface="Times New Roman"/>
              </a:rPr>
              <a:t> </a:t>
            </a:r>
            <a:r>
              <a:rPr sz="2750" spc="30" dirty="0">
                <a:latin typeface="Symbol"/>
                <a:cs typeface="Symbol"/>
              </a:rPr>
              <a:t></a:t>
            </a:r>
            <a:r>
              <a:rPr sz="2750" b="1" spc="30" dirty="0">
                <a:latin typeface="Times New Roman"/>
                <a:cs typeface="Times New Roman"/>
              </a:rPr>
              <a:t>,</a:t>
            </a:r>
            <a:r>
              <a:rPr sz="2750" b="1" spc="-40" dirty="0">
                <a:latin typeface="Times New Roman"/>
                <a:cs typeface="Times New Roman"/>
              </a:rPr>
              <a:t> </a:t>
            </a:r>
            <a:r>
              <a:rPr sz="2750" spc="5" dirty="0">
                <a:latin typeface="Times New Roman"/>
                <a:cs typeface="Times New Roman"/>
              </a:rPr>
              <a:t>“or”</a:t>
            </a:r>
            <a:r>
              <a:rPr sz="2750" spc="95" dirty="0">
                <a:latin typeface="Times New Roman"/>
                <a:cs typeface="Times New Roman"/>
              </a:rPr>
              <a:t> </a:t>
            </a:r>
            <a:r>
              <a:rPr sz="2750" spc="15" dirty="0">
                <a:latin typeface="Times New Roman"/>
                <a:cs typeface="Times New Roman"/>
              </a:rPr>
              <a:t>≡</a:t>
            </a:r>
            <a:r>
              <a:rPr sz="2750" spc="-15" dirty="0">
                <a:latin typeface="Times New Roman"/>
                <a:cs typeface="Times New Roman"/>
              </a:rPr>
              <a:t> </a:t>
            </a:r>
            <a:r>
              <a:rPr sz="2750" spc="20" dirty="0">
                <a:latin typeface="Symbol"/>
                <a:cs typeface="Symbol"/>
              </a:rPr>
              <a:t></a:t>
            </a:r>
            <a:r>
              <a:rPr sz="2750" spc="25" dirty="0">
                <a:latin typeface="Times New Roman"/>
                <a:cs typeface="Times New Roman"/>
              </a:rPr>
              <a:t> </a:t>
            </a:r>
            <a:r>
              <a:rPr sz="2750" spc="5" dirty="0">
                <a:latin typeface="Times New Roman"/>
                <a:cs typeface="Times New Roman"/>
              </a:rPr>
              <a:t>.</a:t>
            </a:r>
            <a:endParaRPr sz="2750">
              <a:latin typeface="Times New Roman"/>
              <a:cs typeface="Times New Roman"/>
            </a:endParaRPr>
          </a:p>
          <a:p>
            <a:pPr>
              <a:lnSpc>
                <a:spcPct val="100000"/>
              </a:lnSpc>
              <a:spcBef>
                <a:spcPts val="50"/>
              </a:spcBef>
            </a:pPr>
            <a:endParaRPr sz="3850">
              <a:latin typeface="Times New Roman"/>
              <a:cs typeface="Times New Roman"/>
            </a:endParaRPr>
          </a:p>
          <a:p>
            <a:pPr marL="99060">
              <a:lnSpc>
                <a:spcPct val="100000"/>
              </a:lnSpc>
            </a:pPr>
            <a:r>
              <a:rPr sz="2700" i="1" spc="250" dirty="0">
                <a:latin typeface="Times New Roman"/>
                <a:cs typeface="Times New Roman"/>
              </a:rPr>
              <a:t>P</a:t>
            </a:r>
            <a:r>
              <a:rPr sz="5550" spc="-472" baseline="-3753" dirty="0">
                <a:latin typeface="Symbol"/>
                <a:cs typeface="Symbol"/>
              </a:rPr>
              <a:t></a:t>
            </a:r>
            <a:r>
              <a:rPr sz="5550" spc="-914" baseline="-3753" dirty="0">
                <a:latin typeface="Times New Roman"/>
                <a:cs typeface="Times New Roman"/>
              </a:rPr>
              <a:t> </a:t>
            </a:r>
            <a:r>
              <a:rPr sz="2700" i="1" spc="60" dirty="0">
                <a:latin typeface="Times New Roman"/>
                <a:cs typeface="Times New Roman"/>
              </a:rPr>
              <a:t>A</a:t>
            </a:r>
            <a:r>
              <a:rPr sz="2700" i="1" spc="-400" dirty="0">
                <a:latin typeface="Times New Roman"/>
                <a:cs typeface="Times New Roman"/>
              </a:rPr>
              <a:t> </a:t>
            </a:r>
            <a:r>
              <a:rPr sz="2700" spc="75" dirty="0">
                <a:latin typeface="Symbol"/>
                <a:cs typeface="Symbol"/>
              </a:rPr>
              <a:t></a:t>
            </a:r>
            <a:r>
              <a:rPr sz="2700" spc="-254" dirty="0">
                <a:latin typeface="Times New Roman"/>
                <a:cs typeface="Times New Roman"/>
              </a:rPr>
              <a:t> </a:t>
            </a:r>
            <a:r>
              <a:rPr sz="2700" i="1" spc="140" dirty="0">
                <a:latin typeface="Times New Roman"/>
                <a:cs typeface="Times New Roman"/>
              </a:rPr>
              <a:t>B</a:t>
            </a:r>
            <a:r>
              <a:rPr sz="5550" spc="-472" baseline="-3753" dirty="0">
                <a:latin typeface="Symbol"/>
                <a:cs typeface="Symbol"/>
              </a:rPr>
              <a:t></a:t>
            </a:r>
            <a:r>
              <a:rPr sz="5550" spc="-682" baseline="-3753" dirty="0">
                <a:latin typeface="Times New Roman"/>
                <a:cs typeface="Times New Roman"/>
              </a:rPr>
              <a:t> </a:t>
            </a:r>
            <a:r>
              <a:rPr sz="2700" spc="50" dirty="0">
                <a:latin typeface="Symbol"/>
                <a:cs typeface="Symbol"/>
              </a:rPr>
              <a:t></a:t>
            </a:r>
            <a:r>
              <a:rPr sz="2700" spc="-15" dirty="0">
                <a:latin typeface="Times New Roman"/>
                <a:cs typeface="Times New Roman"/>
              </a:rPr>
              <a:t> </a:t>
            </a:r>
            <a:r>
              <a:rPr sz="2700" i="1" spc="254" dirty="0">
                <a:latin typeface="Times New Roman"/>
                <a:cs typeface="Times New Roman"/>
              </a:rPr>
              <a:t>P</a:t>
            </a:r>
            <a:r>
              <a:rPr sz="5550" spc="-7" baseline="-3753" dirty="0">
                <a:latin typeface="Symbol"/>
                <a:cs typeface="Symbol"/>
              </a:rPr>
              <a:t></a:t>
            </a:r>
            <a:r>
              <a:rPr sz="2700" i="1" spc="20" dirty="0">
                <a:latin typeface="Times New Roman"/>
                <a:cs typeface="Times New Roman"/>
              </a:rPr>
              <a:t>A</a:t>
            </a:r>
            <a:r>
              <a:rPr sz="5550" spc="-30" baseline="-3753" dirty="0">
                <a:latin typeface="Symbol"/>
                <a:cs typeface="Symbol"/>
              </a:rPr>
              <a:t></a:t>
            </a:r>
            <a:r>
              <a:rPr sz="2700" spc="50" dirty="0">
                <a:latin typeface="Symbol"/>
                <a:cs typeface="Symbol"/>
              </a:rPr>
              <a:t></a:t>
            </a:r>
            <a:r>
              <a:rPr sz="2700" spc="-145" dirty="0">
                <a:latin typeface="Times New Roman"/>
                <a:cs typeface="Times New Roman"/>
              </a:rPr>
              <a:t> </a:t>
            </a:r>
            <a:r>
              <a:rPr sz="2700" i="1" spc="260" dirty="0">
                <a:latin typeface="Times New Roman"/>
                <a:cs typeface="Times New Roman"/>
              </a:rPr>
              <a:t>P</a:t>
            </a:r>
            <a:r>
              <a:rPr sz="5550" spc="-202" baseline="-3753" dirty="0">
                <a:latin typeface="Symbol"/>
                <a:cs typeface="Symbol"/>
              </a:rPr>
              <a:t></a:t>
            </a:r>
            <a:r>
              <a:rPr sz="2700" i="1" spc="150" dirty="0">
                <a:latin typeface="Times New Roman"/>
                <a:cs typeface="Times New Roman"/>
              </a:rPr>
              <a:t>B</a:t>
            </a:r>
            <a:r>
              <a:rPr sz="5550" spc="-37" baseline="-3753" dirty="0">
                <a:latin typeface="Symbol"/>
                <a:cs typeface="Symbol"/>
              </a:rPr>
              <a:t></a:t>
            </a:r>
            <a:r>
              <a:rPr sz="2700" spc="50" dirty="0">
                <a:latin typeface="Symbol"/>
                <a:cs typeface="Symbol"/>
              </a:rPr>
              <a:t></a:t>
            </a:r>
            <a:r>
              <a:rPr sz="2700" spc="-195" dirty="0">
                <a:latin typeface="Times New Roman"/>
                <a:cs typeface="Times New Roman"/>
              </a:rPr>
              <a:t> </a:t>
            </a:r>
            <a:r>
              <a:rPr sz="2700" i="1" spc="265" dirty="0">
                <a:latin typeface="Times New Roman"/>
                <a:cs typeface="Times New Roman"/>
              </a:rPr>
              <a:t>P</a:t>
            </a:r>
            <a:r>
              <a:rPr sz="5550" spc="-22" baseline="-3753" dirty="0">
                <a:latin typeface="Symbol"/>
                <a:cs typeface="Symbol"/>
              </a:rPr>
              <a:t></a:t>
            </a:r>
            <a:r>
              <a:rPr sz="2700" i="1" spc="60" dirty="0">
                <a:latin typeface="Times New Roman"/>
                <a:cs typeface="Times New Roman"/>
              </a:rPr>
              <a:t>A</a:t>
            </a:r>
            <a:r>
              <a:rPr sz="2700" i="1" spc="-400" dirty="0">
                <a:latin typeface="Times New Roman"/>
                <a:cs typeface="Times New Roman"/>
              </a:rPr>
              <a:t> </a:t>
            </a:r>
            <a:r>
              <a:rPr sz="2700" spc="75" dirty="0">
                <a:latin typeface="Symbol"/>
                <a:cs typeface="Symbol"/>
              </a:rPr>
              <a:t></a:t>
            </a:r>
            <a:r>
              <a:rPr sz="2700" spc="-254" dirty="0">
                <a:latin typeface="Times New Roman"/>
                <a:cs typeface="Times New Roman"/>
              </a:rPr>
              <a:t> </a:t>
            </a:r>
            <a:r>
              <a:rPr sz="2700" i="1" spc="160" dirty="0">
                <a:latin typeface="Times New Roman"/>
                <a:cs typeface="Times New Roman"/>
              </a:rPr>
              <a:t>B</a:t>
            </a:r>
            <a:r>
              <a:rPr sz="5550" spc="-472" baseline="-3753" dirty="0">
                <a:latin typeface="Symbol"/>
                <a:cs typeface="Symbol"/>
              </a:rPr>
              <a:t></a:t>
            </a:r>
            <a:endParaRPr sz="5550" baseline="-3753">
              <a:latin typeface="Symbol"/>
              <a:cs typeface="Symbol"/>
            </a:endParaRPr>
          </a:p>
          <a:p>
            <a:pPr marL="1536065">
              <a:lnSpc>
                <a:spcPct val="100000"/>
              </a:lnSpc>
              <a:spcBef>
                <a:spcPts val="1140"/>
              </a:spcBef>
            </a:pPr>
            <a:r>
              <a:rPr sz="2750" spc="105" dirty="0">
                <a:latin typeface="Symbol"/>
                <a:cs typeface="Symbol"/>
              </a:rPr>
              <a:t></a:t>
            </a:r>
            <a:r>
              <a:rPr sz="2750" spc="-229" dirty="0">
                <a:latin typeface="Times New Roman"/>
                <a:cs typeface="Times New Roman"/>
              </a:rPr>
              <a:t> </a:t>
            </a:r>
            <a:r>
              <a:rPr sz="2750" spc="-25" dirty="0">
                <a:latin typeface="Times New Roman"/>
                <a:cs typeface="Times New Roman"/>
              </a:rPr>
              <a:t>0</a:t>
            </a:r>
            <a:r>
              <a:rPr sz="2750" spc="-15" dirty="0">
                <a:latin typeface="Times New Roman"/>
                <a:cs typeface="Times New Roman"/>
              </a:rPr>
              <a:t>.</a:t>
            </a:r>
            <a:r>
              <a:rPr sz="2750" spc="-25" dirty="0">
                <a:latin typeface="Times New Roman"/>
                <a:cs typeface="Times New Roman"/>
              </a:rPr>
              <a:t>2</a:t>
            </a:r>
            <a:r>
              <a:rPr sz="2750" spc="95" dirty="0">
                <a:latin typeface="Times New Roman"/>
                <a:cs typeface="Times New Roman"/>
              </a:rPr>
              <a:t>0</a:t>
            </a:r>
            <a:r>
              <a:rPr sz="2750" spc="-390" dirty="0">
                <a:latin typeface="Times New Roman"/>
                <a:cs typeface="Times New Roman"/>
              </a:rPr>
              <a:t> </a:t>
            </a:r>
            <a:r>
              <a:rPr sz="2750" spc="105" dirty="0">
                <a:latin typeface="Symbol"/>
                <a:cs typeface="Symbol"/>
              </a:rPr>
              <a:t></a:t>
            </a:r>
            <a:r>
              <a:rPr sz="2750" spc="-360" dirty="0">
                <a:latin typeface="Times New Roman"/>
                <a:cs typeface="Times New Roman"/>
              </a:rPr>
              <a:t> </a:t>
            </a:r>
            <a:r>
              <a:rPr sz="2750" spc="-25" dirty="0">
                <a:latin typeface="Times New Roman"/>
                <a:cs typeface="Times New Roman"/>
              </a:rPr>
              <a:t>0</a:t>
            </a:r>
            <a:r>
              <a:rPr sz="2750" spc="-15" dirty="0">
                <a:latin typeface="Times New Roman"/>
                <a:cs typeface="Times New Roman"/>
              </a:rPr>
              <a:t>.</a:t>
            </a:r>
            <a:r>
              <a:rPr sz="2750" spc="-25" dirty="0">
                <a:latin typeface="Times New Roman"/>
                <a:cs typeface="Times New Roman"/>
              </a:rPr>
              <a:t>3</a:t>
            </a:r>
            <a:r>
              <a:rPr sz="2750" spc="350" dirty="0">
                <a:latin typeface="Times New Roman"/>
                <a:cs typeface="Times New Roman"/>
              </a:rPr>
              <a:t>5</a:t>
            </a:r>
            <a:r>
              <a:rPr sz="2750" spc="105" dirty="0">
                <a:latin typeface="Symbol"/>
                <a:cs typeface="Symbol"/>
              </a:rPr>
              <a:t></a:t>
            </a:r>
            <a:r>
              <a:rPr sz="2750" spc="-400" dirty="0">
                <a:latin typeface="Times New Roman"/>
                <a:cs typeface="Times New Roman"/>
              </a:rPr>
              <a:t> </a:t>
            </a:r>
            <a:r>
              <a:rPr sz="2750" spc="-25" dirty="0">
                <a:latin typeface="Times New Roman"/>
                <a:cs typeface="Times New Roman"/>
              </a:rPr>
              <a:t>0</a:t>
            </a:r>
            <a:r>
              <a:rPr sz="2750" spc="-15" dirty="0">
                <a:latin typeface="Times New Roman"/>
                <a:cs typeface="Times New Roman"/>
              </a:rPr>
              <a:t>.</a:t>
            </a:r>
            <a:r>
              <a:rPr sz="2750" spc="-25" dirty="0">
                <a:latin typeface="Times New Roman"/>
                <a:cs typeface="Times New Roman"/>
              </a:rPr>
              <a:t>0</a:t>
            </a:r>
            <a:r>
              <a:rPr sz="2750" spc="95" dirty="0">
                <a:latin typeface="Times New Roman"/>
                <a:cs typeface="Times New Roman"/>
              </a:rPr>
              <a:t>8</a:t>
            </a:r>
            <a:r>
              <a:rPr sz="2750" spc="-265" dirty="0">
                <a:latin typeface="Times New Roman"/>
                <a:cs typeface="Times New Roman"/>
              </a:rPr>
              <a:t> </a:t>
            </a:r>
            <a:r>
              <a:rPr sz="2750" spc="105" dirty="0">
                <a:latin typeface="Symbol"/>
                <a:cs typeface="Symbol"/>
              </a:rPr>
              <a:t></a:t>
            </a:r>
            <a:r>
              <a:rPr sz="2750" spc="-229" dirty="0">
                <a:latin typeface="Times New Roman"/>
                <a:cs typeface="Times New Roman"/>
              </a:rPr>
              <a:t> </a:t>
            </a:r>
            <a:r>
              <a:rPr sz="2750" spc="-25" dirty="0">
                <a:latin typeface="Times New Roman"/>
                <a:cs typeface="Times New Roman"/>
              </a:rPr>
              <a:t>0</a:t>
            </a:r>
            <a:r>
              <a:rPr sz="2750" spc="-15" dirty="0">
                <a:latin typeface="Times New Roman"/>
                <a:cs typeface="Times New Roman"/>
              </a:rPr>
              <a:t>.</a:t>
            </a:r>
            <a:r>
              <a:rPr sz="2750" spc="-25" dirty="0">
                <a:latin typeface="Times New Roman"/>
                <a:cs typeface="Times New Roman"/>
              </a:rPr>
              <a:t>4</a:t>
            </a:r>
            <a:r>
              <a:rPr sz="2750" spc="95" dirty="0">
                <a:latin typeface="Times New Roman"/>
                <a:cs typeface="Times New Roman"/>
              </a:rPr>
              <a:t>7</a:t>
            </a:r>
            <a:endParaRPr sz="2750">
              <a:latin typeface="Times New Roman"/>
              <a:cs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0857" y="23812"/>
            <a:ext cx="10093960" cy="1307465"/>
          </a:xfrm>
          <a:prstGeom prst="rect">
            <a:avLst/>
          </a:prstGeom>
        </p:spPr>
        <p:txBody>
          <a:bodyPr vert="horz" wrap="square" lIns="0" tIns="15875" rIns="0" bIns="0" rtlCol="0">
            <a:spAutoFit/>
          </a:bodyPr>
          <a:lstStyle/>
          <a:p>
            <a:pPr marL="12700">
              <a:lnSpc>
                <a:spcPct val="100000"/>
              </a:lnSpc>
              <a:spcBef>
                <a:spcPts val="125"/>
              </a:spcBef>
            </a:pPr>
            <a:r>
              <a:rPr sz="2750" spc="-35" dirty="0">
                <a:solidFill>
                  <a:srgbClr val="FF0000"/>
                </a:solidFill>
                <a:latin typeface="Times New Roman"/>
                <a:cs typeface="Times New Roman"/>
              </a:rPr>
              <a:t>Find</a:t>
            </a:r>
            <a:r>
              <a:rPr sz="2750" spc="245" dirty="0">
                <a:solidFill>
                  <a:srgbClr val="FF0000"/>
                </a:solidFill>
                <a:latin typeface="Times New Roman"/>
                <a:cs typeface="Times New Roman"/>
              </a:rPr>
              <a:t> </a:t>
            </a:r>
            <a:r>
              <a:rPr sz="2750" spc="15" dirty="0">
                <a:solidFill>
                  <a:srgbClr val="FF0000"/>
                </a:solidFill>
                <a:latin typeface="Times New Roman"/>
                <a:cs typeface="Times New Roman"/>
              </a:rPr>
              <a:t>the</a:t>
            </a:r>
            <a:r>
              <a:rPr sz="2750" spc="30" dirty="0">
                <a:solidFill>
                  <a:srgbClr val="FF0000"/>
                </a:solidFill>
                <a:latin typeface="Times New Roman"/>
                <a:cs typeface="Times New Roman"/>
              </a:rPr>
              <a:t> </a:t>
            </a:r>
            <a:r>
              <a:rPr sz="2750" spc="-10" dirty="0">
                <a:solidFill>
                  <a:srgbClr val="FF0000"/>
                </a:solidFill>
                <a:latin typeface="Times New Roman"/>
                <a:cs typeface="Times New Roman"/>
              </a:rPr>
              <a:t>probability</a:t>
            </a:r>
            <a:r>
              <a:rPr sz="2750" spc="325" dirty="0">
                <a:solidFill>
                  <a:srgbClr val="FF0000"/>
                </a:solidFill>
                <a:latin typeface="Times New Roman"/>
                <a:cs typeface="Times New Roman"/>
              </a:rPr>
              <a:t> </a:t>
            </a:r>
            <a:r>
              <a:rPr sz="2750" spc="-10" dirty="0">
                <a:solidFill>
                  <a:srgbClr val="FF0000"/>
                </a:solidFill>
                <a:latin typeface="Times New Roman"/>
                <a:cs typeface="Times New Roman"/>
              </a:rPr>
              <a:t>of</a:t>
            </a:r>
            <a:r>
              <a:rPr sz="2750" spc="40" dirty="0">
                <a:solidFill>
                  <a:srgbClr val="FF0000"/>
                </a:solidFill>
                <a:latin typeface="Times New Roman"/>
                <a:cs typeface="Times New Roman"/>
              </a:rPr>
              <a:t> </a:t>
            </a:r>
            <a:r>
              <a:rPr sz="2750" spc="-10" dirty="0">
                <a:solidFill>
                  <a:srgbClr val="FF0000"/>
                </a:solidFill>
                <a:latin typeface="Times New Roman"/>
                <a:cs typeface="Times New Roman"/>
              </a:rPr>
              <a:t>drawing</a:t>
            </a:r>
            <a:r>
              <a:rPr sz="2750" spc="250" dirty="0">
                <a:solidFill>
                  <a:srgbClr val="FF0000"/>
                </a:solidFill>
                <a:latin typeface="Times New Roman"/>
                <a:cs typeface="Times New Roman"/>
              </a:rPr>
              <a:t> </a:t>
            </a:r>
            <a:r>
              <a:rPr sz="2750" spc="-5" dirty="0">
                <a:solidFill>
                  <a:srgbClr val="FF0000"/>
                </a:solidFill>
                <a:latin typeface="Times New Roman"/>
                <a:cs typeface="Times New Roman"/>
              </a:rPr>
              <a:t>an</a:t>
            </a:r>
            <a:r>
              <a:rPr sz="2750" spc="25" dirty="0">
                <a:solidFill>
                  <a:srgbClr val="FF0000"/>
                </a:solidFill>
                <a:latin typeface="Times New Roman"/>
                <a:cs typeface="Times New Roman"/>
              </a:rPr>
              <a:t> </a:t>
            </a:r>
            <a:r>
              <a:rPr sz="2750" spc="-15" dirty="0">
                <a:solidFill>
                  <a:srgbClr val="FF0000"/>
                </a:solidFill>
                <a:latin typeface="Times New Roman"/>
                <a:cs typeface="Times New Roman"/>
              </a:rPr>
              <a:t>ace</a:t>
            </a:r>
            <a:r>
              <a:rPr sz="2750" spc="105" dirty="0">
                <a:solidFill>
                  <a:srgbClr val="FF0000"/>
                </a:solidFill>
                <a:latin typeface="Times New Roman"/>
                <a:cs typeface="Times New Roman"/>
              </a:rPr>
              <a:t> </a:t>
            </a:r>
            <a:r>
              <a:rPr sz="2750" spc="-10" dirty="0">
                <a:solidFill>
                  <a:srgbClr val="FF0000"/>
                </a:solidFill>
                <a:latin typeface="Times New Roman"/>
                <a:cs typeface="Times New Roman"/>
              </a:rPr>
              <a:t>or</a:t>
            </a:r>
            <a:r>
              <a:rPr sz="2750" spc="114" dirty="0">
                <a:solidFill>
                  <a:srgbClr val="FF0000"/>
                </a:solidFill>
                <a:latin typeface="Times New Roman"/>
                <a:cs typeface="Times New Roman"/>
              </a:rPr>
              <a:t> </a:t>
            </a:r>
            <a:r>
              <a:rPr sz="2750" spc="10" dirty="0">
                <a:solidFill>
                  <a:srgbClr val="FF0000"/>
                </a:solidFill>
                <a:latin typeface="Times New Roman"/>
                <a:cs typeface="Times New Roman"/>
              </a:rPr>
              <a:t>a</a:t>
            </a:r>
            <a:r>
              <a:rPr sz="2750" spc="-45" dirty="0">
                <a:solidFill>
                  <a:srgbClr val="FF0000"/>
                </a:solidFill>
                <a:latin typeface="Times New Roman"/>
                <a:cs typeface="Times New Roman"/>
              </a:rPr>
              <a:t> </a:t>
            </a:r>
            <a:r>
              <a:rPr sz="2750" spc="-20" dirty="0">
                <a:solidFill>
                  <a:srgbClr val="FF0000"/>
                </a:solidFill>
                <a:latin typeface="Times New Roman"/>
                <a:cs typeface="Times New Roman"/>
              </a:rPr>
              <a:t>spade</a:t>
            </a:r>
            <a:r>
              <a:rPr sz="2750" spc="254" dirty="0">
                <a:solidFill>
                  <a:srgbClr val="FF0000"/>
                </a:solidFill>
                <a:latin typeface="Times New Roman"/>
                <a:cs typeface="Times New Roman"/>
              </a:rPr>
              <a:t> </a:t>
            </a:r>
            <a:r>
              <a:rPr sz="2750" spc="-10" dirty="0">
                <a:solidFill>
                  <a:srgbClr val="FF0000"/>
                </a:solidFill>
                <a:latin typeface="Times New Roman"/>
                <a:cs typeface="Times New Roman"/>
              </a:rPr>
              <a:t>from</a:t>
            </a:r>
            <a:r>
              <a:rPr sz="2750" spc="150" dirty="0">
                <a:solidFill>
                  <a:srgbClr val="FF0000"/>
                </a:solidFill>
                <a:latin typeface="Times New Roman"/>
                <a:cs typeface="Times New Roman"/>
              </a:rPr>
              <a:t> </a:t>
            </a:r>
            <a:r>
              <a:rPr sz="2750" spc="10" dirty="0">
                <a:solidFill>
                  <a:srgbClr val="FF0000"/>
                </a:solidFill>
                <a:latin typeface="Times New Roman"/>
                <a:cs typeface="Times New Roman"/>
              </a:rPr>
              <a:t>a</a:t>
            </a:r>
            <a:r>
              <a:rPr sz="2750" spc="-45" dirty="0">
                <a:solidFill>
                  <a:srgbClr val="FF0000"/>
                </a:solidFill>
                <a:latin typeface="Times New Roman"/>
                <a:cs typeface="Times New Roman"/>
              </a:rPr>
              <a:t> </a:t>
            </a:r>
            <a:r>
              <a:rPr sz="2750" spc="-15" dirty="0">
                <a:solidFill>
                  <a:srgbClr val="FF0000"/>
                </a:solidFill>
                <a:latin typeface="Times New Roman"/>
                <a:cs typeface="Times New Roman"/>
              </a:rPr>
              <a:t>deck</a:t>
            </a:r>
            <a:r>
              <a:rPr sz="2750" spc="175" dirty="0">
                <a:solidFill>
                  <a:srgbClr val="FF0000"/>
                </a:solidFill>
                <a:latin typeface="Times New Roman"/>
                <a:cs typeface="Times New Roman"/>
              </a:rPr>
              <a:t> </a:t>
            </a:r>
            <a:r>
              <a:rPr sz="2750" spc="-10" dirty="0">
                <a:solidFill>
                  <a:srgbClr val="FF0000"/>
                </a:solidFill>
                <a:latin typeface="Times New Roman"/>
                <a:cs typeface="Times New Roman"/>
              </a:rPr>
              <a:t>of</a:t>
            </a:r>
            <a:r>
              <a:rPr sz="2750" spc="114" dirty="0">
                <a:solidFill>
                  <a:srgbClr val="FF0000"/>
                </a:solidFill>
                <a:latin typeface="Times New Roman"/>
                <a:cs typeface="Times New Roman"/>
              </a:rPr>
              <a:t> </a:t>
            </a:r>
            <a:r>
              <a:rPr sz="2750" spc="-20" dirty="0">
                <a:solidFill>
                  <a:srgbClr val="FF0000"/>
                </a:solidFill>
                <a:latin typeface="Times New Roman"/>
                <a:cs typeface="Times New Roman"/>
              </a:rPr>
              <a:t>cards.</a:t>
            </a:r>
            <a:endParaRPr sz="2750">
              <a:latin typeface="Times New Roman"/>
              <a:cs typeface="Times New Roman"/>
            </a:endParaRPr>
          </a:p>
          <a:p>
            <a:pPr>
              <a:lnSpc>
                <a:spcPct val="100000"/>
              </a:lnSpc>
              <a:spcBef>
                <a:spcPts val="10"/>
              </a:spcBef>
            </a:pPr>
            <a:endParaRPr sz="3000">
              <a:latin typeface="Times New Roman"/>
              <a:cs typeface="Times New Roman"/>
            </a:endParaRPr>
          </a:p>
          <a:p>
            <a:pPr marL="12700">
              <a:lnSpc>
                <a:spcPct val="100000"/>
              </a:lnSpc>
            </a:pPr>
            <a:r>
              <a:rPr sz="2750" spc="10" dirty="0">
                <a:latin typeface="Times New Roman"/>
                <a:cs typeface="Times New Roman"/>
              </a:rPr>
              <a:t>There</a:t>
            </a:r>
            <a:r>
              <a:rPr sz="2750" spc="30" dirty="0">
                <a:latin typeface="Times New Roman"/>
                <a:cs typeface="Times New Roman"/>
              </a:rPr>
              <a:t> </a:t>
            </a:r>
            <a:r>
              <a:rPr sz="2750" spc="-10" dirty="0">
                <a:latin typeface="Times New Roman"/>
                <a:cs typeface="Times New Roman"/>
              </a:rPr>
              <a:t>are</a:t>
            </a:r>
            <a:r>
              <a:rPr sz="2750" spc="105" dirty="0">
                <a:latin typeface="Times New Roman"/>
                <a:cs typeface="Times New Roman"/>
              </a:rPr>
              <a:t> </a:t>
            </a:r>
            <a:r>
              <a:rPr sz="2750" spc="30" dirty="0">
                <a:latin typeface="Times New Roman"/>
                <a:cs typeface="Times New Roman"/>
              </a:rPr>
              <a:t>52</a:t>
            </a:r>
            <a:r>
              <a:rPr sz="2750" spc="25" dirty="0">
                <a:latin typeface="Times New Roman"/>
                <a:cs typeface="Times New Roman"/>
              </a:rPr>
              <a:t> </a:t>
            </a:r>
            <a:r>
              <a:rPr sz="2750" spc="-20" dirty="0">
                <a:latin typeface="Times New Roman"/>
                <a:cs typeface="Times New Roman"/>
              </a:rPr>
              <a:t>cards</a:t>
            </a:r>
            <a:r>
              <a:rPr sz="2750" spc="180" dirty="0">
                <a:latin typeface="Times New Roman"/>
                <a:cs typeface="Times New Roman"/>
              </a:rPr>
              <a:t> </a:t>
            </a:r>
            <a:r>
              <a:rPr sz="2750" spc="-40" dirty="0">
                <a:latin typeface="Times New Roman"/>
                <a:cs typeface="Times New Roman"/>
              </a:rPr>
              <a:t>in</a:t>
            </a:r>
            <a:r>
              <a:rPr sz="2750" spc="95" dirty="0">
                <a:latin typeface="Times New Roman"/>
                <a:cs typeface="Times New Roman"/>
              </a:rPr>
              <a:t> </a:t>
            </a:r>
            <a:r>
              <a:rPr sz="2750" spc="10" dirty="0">
                <a:latin typeface="Times New Roman"/>
                <a:cs typeface="Times New Roman"/>
              </a:rPr>
              <a:t>a</a:t>
            </a:r>
            <a:r>
              <a:rPr sz="2750" spc="30" dirty="0">
                <a:latin typeface="Times New Roman"/>
                <a:cs typeface="Times New Roman"/>
              </a:rPr>
              <a:t> </a:t>
            </a:r>
            <a:r>
              <a:rPr sz="2750" spc="-20" dirty="0">
                <a:latin typeface="Times New Roman"/>
                <a:cs typeface="Times New Roman"/>
              </a:rPr>
              <a:t>deck;</a:t>
            </a:r>
            <a:r>
              <a:rPr sz="2750" spc="190" dirty="0">
                <a:latin typeface="Times New Roman"/>
                <a:cs typeface="Times New Roman"/>
              </a:rPr>
              <a:t> </a:t>
            </a:r>
            <a:r>
              <a:rPr sz="2750" spc="30" dirty="0">
                <a:latin typeface="Times New Roman"/>
                <a:cs typeface="Times New Roman"/>
              </a:rPr>
              <a:t>13</a:t>
            </a:r>
            <a:r>
              <a:rPr sz="2750" spc="25" dirty="0">
                <a:latin typeface="Times New Roman"/>
                <a:cs typeface="Times New Roman"/>
              </a:rPr>
              <a:t> </a:t>
            </a:r>
            <a:r>
              <a:rPr sz="2750" spc="-10" dirty="0">
                <a:latin typeface="Times New Roman"/>
                <a:cs typeface="Times New Roman"/>
              </a:rPr>
              <a:t>are</a:t>
            </a:r>
            <a:r>
              <a:rPr sz="2750" spc="30" dirty="0">
                <a:latin typeface="Times New Roman"/>
                <a:cs typeface="Times New Roman"/>
              </a:rPr>
              <a:t> </a:t>
            </a:r>
            <a:r>
              <a:rPr sz="2750" spc="-20" dirty="0">
                <a:latin typeface="Times New Roman"/>
                <a:cs typeface="Times New Roman"/>
              </a:rPr>
              <a:t>spades,</a:t>
            </a:r>
            <a:r>
              <a:rPr sz="2750" spc="270" dirty="0">
                <a:latin typeface="Times New Roman"/>
                <a:cs typeface="Times New Roman"/>
              </a:rPr>
              <a:t> </a:t>
            </a:r>
            <a:r>
              <a:rPr sz="2750" spc="10" dirty="0">
                <a:latin typeface="Times New Roman"/>
                <a:cs typeface="Times New Roman"/>
              </a:rPr>
              <a:t>4</a:t>
            </a:r>
            <a:r>
              <a:rPr sz="2750" spc="25" dirty="0">
                <a:latin typeface="Times New Roman"/>
                <a:cs typeface="Times New Roman"/>
              </a:rPr>
              <a:t> </a:t>
            </a:r>
            <a:r>
              <a:rPr sz="2750" spc="-10" dirty="0">
                <a:latin typeface="Times New Roman"/>
                <a:cs typeface="Times New Roman"/>
              </a:rPr>
              <a:t>are</a:t>
            </a:r>
            <a:r>
              <a:rPr sz="2750" spc="105" dirty="0">
                <a:latin typeface="Times New Roman"/>
                <a:cs typeface="Times New Roman"/>
              </a:rPr>
              <a:t> </a:t>
            </a:r>
            <a:r>
              <a:rPr sz="2750" spc="-20" dirty="0">
                <a:latin typeface="Times New Roman"/>
                <a:cs typeface="Times New Roman"/>
              </a:rPr>
              <a:t>aces.</a:t>
            </a:r>
            <a:endParaRPr sz="2750">
              <a:latin typeface="Times New Roman"/>
              <a:cs typeface="Times New Roman"/>
            </a:endParaRPr>
          </a:p>
        </p:txBody>
      </p:sp>
      <p:sp>
        <p:nvSpPr>
          <p:cNvPr id="3" name="object 3"/>
          <p:cNvSpPr txBox="1"/>
          <p:nvPr/>
        </p:nvSpPr>
        <p:spPr>
          <a:xfrm>
            <a:off x="510857" y="1730755"/>
            <a:ext cx="6989445" cy="878205"/>
          </a:xfrm>
          <a:prstGeom prst="rect">
            <a:avLst/>
          </a:prstGeom>
        </p:spPr>
        <p:txBody>
          <a:bodyPr vert="horz" wrap="square" lIns="0" tIns="6350" rIns="0" bIns="0" rtlCol="0">
            <a:spAutoFit/>
          </a:bodyPr>
          <a:lstStyle/>
          <a:p>
            <a:pPr marL="12700" marR="5080">
              <a:lnSpc>
                <a:spcPct val="102400"/>
              </a:lnSpc>
              <a:spcBef>
                <a:spcPts val="50"/>
              </a:spcBef>
            </a:pPr>
            <a:r>
              <a:rPr sz="2750" spc="-10" dirty="0">
                <a:solidFill>
                  <a:srgbClr val="6FAC46"/>
                </a:solidFill>
                <a:latin typeface="Times New Roman"/>
                <a:cs typeface="Times New Roman"/>
              </a:rPr>
              <a:t>Probability</a:t>
            </a:r>
            <a:r>
              <a:rPr sz="2750" spc="320" dirty="0">
                <a:solidFill>
                  <a:srgbClr val="6FAC46"/>
                </a:solidFill>
                <a:latin typeface="Times New Roman"/>
                <a:cs typeface="Times New Roman"/>
              </a:rPr>
              <a:t> </a:t>
            </a:r>
            <a:r>
              <a:rPr sz="2750" spc="-10" dirty="0">
                <a:solidFill>
                  <a:srgbClr val="6FAC46"/>
                </a:solidFill>
                <a:latin typeface="Times New Roman"/>
                <a:cs typeface="Times New Roman"/>
              </a:rPr>
              <a:t>of</a:t>
            </a:r>
            <a:r>
              <a:rPr sz="2750" spc="114" dirty="0">
                <a:solidFill>
                  <a:srgbClr val="6FAC46"/>
                </a:solidFill>
                <a:latin typeface="Times New Roman"/>
                <a:cs typeface="Times New Roman"/>
              </a:rPr>
              <a:t> </a:t>
            </a:r>
            <a:r>
              <a:rPr sz="2750" spc="10" dirty="0">
                <a:solidFill>
                  <a:srgbClr val="6FAC46"/>
                </a:solidFill>
                <a:latin typeface="Times New Roman"/>
                <a:cs typeface="Times New Roman"/>
              </a:rPr>
              <a:t>a</a:t>
            </a:r>
            <a:r>
              <a:rPr sz="2750" spc="-40" dirty="0">
                <a:solidFill>
                  <a:srgbClr val="6FAC46"/>
                </a:solidFill>
                <a:latin typeface="Times New Roman"/>
                <a:cs typeface="Times New Roman"/>
              </a:rPr>
              <a:t> </a:t>
            </a:r>
            <a:r>
              <a:rPr sz="2750" spc="-30" dirty="0">
                <a:solidFill>
                  <a:srgbClr val="6FAC46"/>
                </a:solidFill>
                <a:latin typeface="Times New Roman"/>
                <a:cs typeface="Times New Roman"/>
              </a:rPr>
              <a:t>single</a:t>
            </a:r>
            <a:r>
              <a:rPr sz="2750" spc="330" dirty="0">
                <a:solidFill>
                  <a:srgbClr val="6FAC46"/>
                </a:solidFill>
                <a:latin typeface="Times New Roman"/>
                <a:cs typeface="Times New Roman"/>
              </a:rPr>
              <a:t> </a:t>
            </a:r>
            <a:r>
              <a:rPr sz="2750" spc="-15" dirty="0">
                <a:solidFill>
                  <a:srgbClr val="6FAC46"/>
                </a:solidFill>
                <a:latin typeface="Times New Roman"/>
                <a:cs typeface="Times New Roman"/>
              </a:rPr>
              <a:t>card</a:t>
            </a:r>
            <a:r>
              <a:rPr sz="2750" spc="100" dirty="0">
                <a:solidFill>
                  <a:srgbClr val="6FAC46"/>
                </a:solidFill>
                <a:latin typeface="Times New Roman"/>
                <a:cs typeface="Times New Roman"/>
              </a:rPr>
              <a:t> </a:t>
            </a:r>
            <a:r>
              <a:rPr sz="2750" spc="-15" dirty="0">
                <a:solidFill>
                  <a:srgbClr val="6FAC46"/>
                </a:solidFill>
                <a:latin typeface="Times New Roman"/>
                <a:cs typeface="Times New Roman"/>
              </a:rPr>
              <a:t>being</a:t>
            </a:r>
            <a:r>
              <a:rPr sz="2750" spc="175" dirty="0">
                <a:solidFill>
                  <a:srgbClr val="6FAC46"/>
                </a:solidFill>
                <a:latin typeface="Times New Roman"/>
                <a:cs typeface="Times New Roman"/>
              </a:rPr>
              <a:t> </a:t>
            </a:r>
            <a:r>
              <a:rPr sz="2750" spc="-20" dirty="0">
                <a:solidFill>
                  <a:srgbClr val="6FAC46"/>
                </a:solidFill>
                <a:latin typeface="Times New Roman"/>
                <a:cs typeface="Times New Roman"/>
              </a:rPr>
              <a:t>spade</a:t>
            </a:r>
            <a:r>
              <a:rPr sz="2750" spc="254" dirty="0">
                <a:solidFill>
                  <a:srgbClr val="6FAC46"/>
                </a:solidFill>
                <a:latin typeface="Times New Roman"/>
                <a:cs typeface="Times New Roman"/>
              </a:rPr>
              <a:t> </a:t>
            </a:r>
            <a:r>
              <a:rPr sz="2750" spc="-35" dirty="0">
                <a:solidFill>
                  <a:srgbClr val="6FAC46"/>
                </a:solidFill>
                <a:latin typeface="Times New Roman"/>
                <a:cs typeface="Times New Roman"/>
              </a:rPr>
              <a:t>is:</a:t>
            </a:r>
            <a:r>
              <a:rPr sz="2750" spc="110" dirty="0">
                <a:solidFill>
                  <a:srgbClr val="6FAC46"/>
                </a:solidFill>
                <a:latin typeface="Times New Roman"/>
                <a:cs typeface="Times New Roman"/>
              </a:rPr>
              <a:t> </a:t>
            </a:r>
            <a:r>
              <a:rPr sz="2750" spc="25" dirty="0">
                <a:solidFill>
                  <a:srgbClr val="6FAC46"/>
                </a:solidFill>
                <a:latin typeface="Times New Roman"/>
                <a:cs typeface="Times New Roman"/>
              </a:rPr>
              <a:t>13/52 </a:t>
            </a:r>
            <a:r>
              <a:rPr sz="2750" spc="-670" dirty="0">
                <a:solidFill>
                  <a:srgbClr val="6FAC46"/>
                </a:solidFill>
                <a:latin typeface="Times New Roman"/>
                <a:cs typeface="Times New Roman"/>
              </a:rPr>
              <a:t> </a:t>
            </a:r>
            <a:r>
              <a:rPr sz="2750" spc="-10" dirty="0">
                <a:solidFill>
                  <a:srgbClr val="6FAC46"/>
                </a:solidFill>
                <a:latin typeface="Times New Roman"/>
                <a:cs typeface="Times New Roman"/>
              </a:rPr>
              <a:t>Probability</a:t>
            </a:r>
            <a:r>
              <a:rPr sz="2750" spc="320" dirty="0">
                <a:solidFill>
                  <a:srgbClr val="6FAC46"/>
                </a:solidFill>
                <a:latin typeface="Times New Roman"/>
                <a:cs typeface="Times New Roman"/>
              </a:rPr>
              <a:t> </a:t>
            </a:r>
            <a:r>
              <a:rPr sz="2750" spc="-10" dirty="0">
                <a:solidFill>
                  <a:srgbClr val="6FAC46"/>
                </a:solidFill>
                <a:latin typeface="Times New Roman"/>
                <a:cs typeface="Times New Roman"/>
              </a:rPr>
              <a:t>of</a:t>
            </a:r>
            <a:r>
              <a:rPr sz="2750" spc="114" dirty="0">
                <a:solidFill>
                  <a:srgbClr val="6FAC46"/>
                </a:solidFill>
                <a:latin typeface="Times New Roman"/>
                <a:cs typeface="Times New Roman"/>
              </a:rPr>
              <a:t> </a:t>
            </a:r>
            <a:r>
              <a:rPr sz="2750" spc="-10" dirty="0">
                <a:solidFill>
                  <a:srgbClr val="6FAC46"/>
                </a:solidFill>
                <a:latin typeface="Times New Roman"/>
                <a:cs typeface="Times New Roman"/>
              </a:rPr>
              <a:t>drawing</a:t>
            </a:r>
            <a:r>
              <a:rPr sz="2750" spc="170" dirty="0">
                <a:solidFill>
                  <a:srgbClr val="6FAC46"/>
                </a:solidFill>
                <a:latin typeface="Times New Roman"/>
                <a:cs typeface="Times New Roman"/>
              </a:rPr>
              <a:t> </a:t>
            </a:r>
            <a:r>
              <a:rPr sz="2750" spc="-5" dirty="0">
                <a:solidFill>
                  <a:srgbClr val="6FAC46"/>
                </a:solidFill>
                <a:latin typeface="Times New Roman"/>
                <a:cs typeface="Times New Roman"/>
              </a:rPr>
              <a:t>an</a:t>
            </a:r>
            <a:r>
              <a:rPr sz="2750" spc="-55" dirty="0">
                <a:solidFill>
                  <a:srgbClr val="6FAC46"/>
                </a:solidFill>
                <a:latin typeface="Times New Roman"/>
                <a:cs typeface="Times New Roman"/>
              </a:rPr>
              <a:t> </a:t>
            </a:r>
            <a:r>
              <a:rPr sz="2750" spc="-45" dirty="0">
                <a:solidFill>
                  <a:srgbClr val="6FAC46"/>
                </a:solidFill>
                <a:latin typeface="Times New Roman"/>
                <a:cs typeface="Times New Roman"/>
              </a:rPr>
              <a:t>Ace</a:t>
            </a:r>
            <a:r>
              <a:rPr sz="2750" spc="180" dirty="0">
                <a:solidFill>
                  <a:srgbClr val="6FAC46"/>
                </a:solidFill>
                <a:latin typeface="Times New Roman"/>
                <a:cs typeface="Times New Roman"/>
              </a:rPr>
              <a:t> </a:t>
            </a:r>
            <a:r>
              <a:rPr sz="2750" spc="-40" dirty="0">
                <a:solidFill>
                  <a:srgbClr val="6FAC46"/>
                </a:solidFill>
                <a:latin typeface="Times New Roman"/>
                <a:cs typeface="Times New Roman"/>
              </a:rPr>
              <a:t>is</a:t>
            </a:r>
            <a:r>
              <a:rPr sz="2750" spc="105" dirty="0">
                <a:solidFill>
                  <a:srgbClr val="6FAC46"/>
                </a:solidFill>
                <a:latin typeface="Times New Roman"/>
                <a:cs typeface="Times New Roman"/>
              </a:rPr>
              <a:t> </a:t>
            </a:r>
            <a:r>
              <a:rPr sz="2750" spc="5" dirty="0">
                <a:solidFill>
                  <a:srgbClr val="6FAC46"/>
                </a:solidFill>
                <a:latin typeface="Times New Roman"/>
                <a:cs typeface="Times New Roman"/>
              </a:rPr>
              <a:t>:</a:t>
            </a:r>
            <a:r>
              <a:rPr sz="2750" spc="40" dirty="0">
                <a:solidFill>
                  <a:srgbClr val="6FAC46"/>
                </a:solidFill>
                <a:latin typeface="Times New Roman"/>
                <a:cs typeface="Times New Roman"/>
              </a:rPr>
              <a:t> </a:t>
            </a:r>
            <a:r>
              <a:rPr sz="2750" spc="20" dirty="0">
                <a:solidFill>
                  <a:srgbClr val="6FAC46"/>
                </a:solidFill>
                <a:latin typeface="Times New Roman"/>
                <a:cs typeface="Times New Roman"/>
              </a:rPr>
              <a:t>4/52</a:t>
            </a:r>
            <a:endParaRPr sz="2750">
              <a:latin typeface="Times New Roman"/>
              <a:cs typeface="Times New Roman"/>
            </a:endParaRPr>
          </a:p>
        </p:txBody>
      </p:sp>
      <p:sp>
        <p:nvSpPr>
          <p:cNvPr id="4" name="object 4"/>
          <p:cNvSpPr txBox="1"/>
          <p:nvPr/>
        </p:nvSpPr>
        <p:spPr>
          <a:xfrm>
            <a:off x="8375268" y="1730755"/>
            <a:ext cx="1046480" cy="878205"/>
          </a:xfrm>
          <a:prstGeom prst="rect">
            <a:avLst/>
          </a:prstGeom>
        </p:spPr>
        <p:txBody>
          <a:bodyPr vert="horz" wrap="square" lIns="0" tIns="16510" rIns="0" bIns="0" rtlCol="0">
            <a:spAutoFit/>
          </a:bodyPr>
          <a:lstStyle/>
          <a:p>
            <a:pPr marL="12700">
              <a:lnSpc>
                <a:spcPct val="100000"/>
              </a:lnSpc>
              <a:spcBef>
                <a:spcPts val="130"/>
              </a:spcBef>
            </a:pPr>
            <a:r>
              <a:rPr sz="2750" spc="15" dirty="0">
                <a:solidFill>
                  <a:srgbClr val="6FAC46"/>
                </a:solidFill>
                <a:latin typeface="Times New Roman"/>
                <a:cs typeface="Times New Roman"/>
              </a:rPr>
              <a:t>=</a:t>
            </a:r>
            <a:r>
              <a:rPr sz="2750" spc="20" dirty="0">
                <a:solidFill>
                  <a:srgbClr val="6FAC46"/>
                </a:solidFill>
                <a:latin typeface="Times New Roman"/>
                <a:cs typeface="Times New Roman"/>
              </a:rPr>
              <a:t> 1/4.</a:t>
            </a:r>
            <a:endParaRPr sz="2750">
              <a:latin typeface="Times New Roman"/>
              <a:cs typeface="Times New Roman"/>
            </a:endParaRPr>
          </a:p>
          <a:p>
            <a:pPr marL="12700">
              <a:lnSpc>
                <a:spcPct val="100000"/>
              </a:lnSpc>
              <a:spcBef>
                <a:spcPts val="80"/>
              </a:spcBef>
            </a:pPr>
            <a:r>
              <a:rPr sz="2750" spc="15" dirty="0">
                <a:solidFill>
                  <a:srgbClr val="6FAC46"/>
                </a:solidFill>
                <a:latin typeface="Times New Roman"/>
                <a:cs typeface="Times New Roman"/>
              </a:rPr>
              <a:t>=</a:t>
            </a:r>
            <a:r>
              <a:rPr sz="2750" spc="-20" dirty="0">
                <a:solidFill>
                  <a:srgbClr val="6FAC46"/>
                </a:solidFill>
                <a:latin typeface="Times New Roman"/>
                <a:cs typeface="Times New Roman"/>
              </a:rPr>
              <a:t> </a:t>
            </a:r>
            <a:r>
              <a:rPr sz="2750" spc="25" dirty="0">
                <a:solidFill>
                  <a:srgbClr val="6FAC46"/>
                </a:solidFill>
                <a:latin typeface="Times New Roman"/>
                <a:cs typeface="Times New Roman"/>
              </a:rPr>
              <a:t>1/13.</a:t>
            </a:r>
            <a:endParaRPr sz="2750">
              <a:latin typeface="Times New Roman"/>
              <a:cs typeface="Times New Roman"/>
            </a:endParaRPr>
          </a:p>
        </p:txBody>
      </p:sp>
      <p:sp>
        <p:nvSpPr>
          <p:cNvPr id="5" name="object 5"/>
          <p:cNvSpPr txBox="1"/>
          <p:nvPr/>
        </p:nvSpPr>
        <p:spPr>
          <a:xfrm>
            <a:off x="510857" y="2589149"/>
            <a:ext cx="8884920" cy="3863975"/>
          </a:xfrm>
          <a:prstGeom prst="rect">
            <a:avLst/>
          </a:prstGeom>
        </p:spPr>
        <p:txBody>
          <a:bodyPr vert="horz" wrap="square" lIns="0" tIns="16510" rIns="0" bIns="0" rtlCol="0">
            <a:spAutoFit/>
          </a:bodyPr>
          <a:lstStyle/>
          <a:p>
            <a:pPr marL="12700">
              <a:lnSpc>
                <a:spcPct val="100000"/>
              </a:lnSpc>
              <a:spcBef>
                <a:spcPts val="130"/>
              </a:spcBef>
              <a:tabLst>
                <a:tab pos="7849870" algn="l"/>
              </a:tabLst>
            </a:pPr>
            <a:r>
              <a:rPr sz="2750" spc="-10" dirty="0">
                <a:solidFill>
                  <a:srgbClr val="6FAC46"/>
                </a:solidFill>
                <a:latin typeface="Times New Roman"/>
                <a:cs typeface="Times New Roman"/>
              </a:rPr>
              <a:t>Probability</a:t>
            </a:r>
            <a:r>
              <a:rPr sz="2750" spc="335" dirty="0">
                <a:solidFill>
                  <a:srgbClr val="6FAC46"/>
                </a:solidFill>
                <a:latin typeface="Times New Roman"/>
                <a:cs typeface="Times New Roman"/>
              </a:rPr>
              <a:t> </a:t>
            </a:r>
            <a:r>
              <a:rPr sz="2750" spc="-10" dirty="0">
                <a:solidFill>
                  <a:srgbClr val="6FAC46"/>
                </a:solidFill>
                <a:latin typeface="Times New Roman"/>
                <a:cs typeface="Times New Roman"/>
              </a:rPr>
              <a:t>of</a:t>
            </a:r>
            <a:r>
              <a:rPr sz="2750" spc="120" dirty="0">
                <a:solidFill>
                  <a:srgbClr val="6FAC46"/>
                </a:solidFill>
                <a:latin typeface="Times New Roman"/>
                <a:cs typeface="Times New Roman"/>
              </a:rPr>
              <a:t> </a:t>
            </a:r>
            <a:r>
              <a:rPr sz="2750" spc="10" dirty="0">
                <a:solidFill>
                  <a:srgbClr val="6FAC46"/>
                </a:solidFill>
                <a:latin typeface="Times New Roman"/>
                <a:cs typeface="Times New Roman"/>
              </a:rPr>
              <a:t>a</a:t>
            </a:r>
            <a:r>
              <a:rPr sz="2750" spc="-30" dirty="0">
                <a:solidFill>
                  <a:srgbClr val="6FAC46"/>
                </a:solidFill>
                <a:latin typeface="Times New Roman"/>
                <a:cs typeface="Times New Roman"/>
              </a:rPr>
              <a:t> single</a:t>
            </a:r>
            <a:r>
              <a:rPr sz="2750" spc="340" dirty="0">
                <a:solidFill>
                  <a:srgbClr val="6FAC46"/>
                </a:solidFill>
                <a:latin typeface="Times New Roman"/>
                <a:cs typeface="Times New Roman"/>
              </a:rPr>
              <a:t> </a:t>
            </a:r>
            <a:r>
              <a:rPr sz="2750" spc="-15" dirty="0">
                <a:solidFill>
                  <a:srgbClr val="6FAC46"/>
                </a:solidFill>
                <a:latin typeface="Times New Roman"/>
                <a:cs typeface="Times New Roman"/>
              </a:rPr>
              <a:t>card</a:t>
            </a:r>
            <a:r>
              <a:rPr sz="2750" spc="110" dirty="0">
                <a:solidFill>
                  <a:srgbClr val="6FAC46"/>
                </a:solidFill>
                <a:latin typeface="Times New Roman"/>
                <a:cs typeface="Times New Roman"/>
              </a:rPr>
              <a:t> </a:t>
            </a:r>
            <a:r>
              <a:rPr sz="2750" spc="-15" dirty="0">
                <a:solidFill>
                  <a:srgbClr val="6FAC46"/>
                </a:solidFill>
                <a:latin typeface="Times New Roman"/>
                <a:cs typeface="Times New Roman"/>
              </a:rPr>
              <a:t>being</a:t>
            </a:r>
            <a:r>
              <a:rPr sz="2750" spc="185" dirty="0">
                <a:solidFill>
                  <a:srgbClr val="6FAC46"/>
                </a:solidFill>
                <a:latin typeface="Times New Roman"/>
                <a:cs typeface="Times New Roman"/>
              </a:rPr>
              <a:t> </a:t>
            </a:r>
            <a:r>
              <a:rPr sz="2750" spc="-15" dirty="0">
                <a:solidFill>
                  <a:srgbClr val="6FAC46"/>
                </a:solidFill>
                <a:latin typeface="Times New Roman"/>
                <a:cs typeface="Times New Roman"/>
              </a:rPr>
              <a:t>both</a:t>
            </a:r>
            <a:r>
              <a:rPr sz="2750" spc="175" dirty="0">
                <a:solidFill>
                  <a:srgbClr val="6FAC46"/>
                </a:solidFill>
                <a:latin typeface="Times New Roman"/>
                <a:cs typeface="Times New Roman"/>
              </a:rPr>
              <a:t> </a:t>
            </a:r>
            <a:r>
              <a:rPr sz="2750" spc="-20" dirty="0">
                <a:solidFill>
                  <a:srgbClr val="6FAC46"/>
                </a:solidFill>
                <a:latin typeface="Times New Roman"/>
                <a:cs typeface="Times New Roman"/>
              </a:rPr>
              <a:t>Spade</a:t>
            </a:r>
            <a:r>
              <a:rPr sz="2750" spc="265" dirty="0">
                <a:solidFill>
                  <a:srgbClr val="6FAC46"/>
                </a:solidFill>
                <a:latin typeface="Times New Roman"/>
                <a:cs typeface="Times New Roman"/>
              </a:rPr>
              <a:t> </a:t>
            </a:r>
            <a:r>
              <a:rPr sz="2750" spc="10" dirty="0">
                <a:solidFill>
                  <a:srgbClr val="6FAC46"/>
                </a:solidFill>
                <a:latin typeface="Times New Roman"/>
                <a:cs typeface="Times New Roman"/>
              </a:rPr>
              <a:t>and</a:t>
            </a:r>
            <a:r>
              <a:rPr sz="2750" spc="-114" dirty="0">
                <a:solidFill>
                  <a:srgbClr val="6FAC46"/>
                </a:solidFill>
                <a:latin typeface="Times New Roman"/>
                <a:cs typeface="Times New Roman"/>
              </a:rPr>
              <a:t> </a:t>
            </a:r>
            <a:r>
              <a:rPr sz="2750" spc="-45" dirty="0">
                <a:solidFill>
                  <a:srgbClr val="6FAC46"/>
                </a:solidFill>
                <a:latin typeface="Times New Roman"/>
                <a:cs typeface="Times New Roman"/>
              </a:rPr>
              <a:t>Ace	</a:t>
            </a:r>
            <a:r>
              <a:rPr sz="2750" spc="15" dirty="0">
                <a:solidFill>
                  <a:srgbClr val="6FAC46"/>
                </a:solidFill>
                <a:latin typeface="Times New Roman"/>
                <a:cs typeface="Times New Roman"/>
              </a:rPr>
              <a:t>=</a:t>
            </a:r>
            <a:r>
              <a:rPr sz="2750" spc="-15" dirty="0">
                <a:solidFill>
                  <a:srgbClr val="6FAC46"/>
                </a:solidFill>
                <a:latin typeface="Times New Roman"/>
                <a:cs typeface="Times New Roman"/>
              </a:rPr>
              <a:t> </a:t>
            </a:r>
            <a:r>
              <a:rPr sz="2750" spc="25" dirty="0">
                <a:solidFill>
                  <a:srgbClr val="6FAC46"/>
                </a:solidFill>
                <a:latin typeface="Times New Roman"/>
                <a:cs typeface="Times New Roman"/>
              </a:rPr>
              <a:t>1/52.</a:t>
            </a:r>
            <a:endParaRPr sz="2750">
              <a:latin typeface="Times New Roman"/>
              <a:cs typeface="Times New Roman"/>
            </a:endParaRPr>
          </a:p>
          <a:p>
            <a:pPr>
              <a:lnSpc>
                <a:spcPct val="100000"/>
              </a:lnSpc>
              <a:spcBef>
                <a:spcPts val="25"/>
              </a:spcBef>
            </a:pPr>
            <a:endParaRPr sz="2850">
              <a:latin typeface="Times New Roman"/>
              <a:cs typeface="Times New Roman"/>
            </a:endParaRPr>
          </a:p>
          <a:p>
            <a:pPr marL="12700" marR="3884929">
              <a:lnSpc>
                <a:spcPct val="102400"/>
              </a:lnSpc>
            </a:pPr>
            <a:r>
              <a:rPr sz="2750" spc="-15" dirty="0">
                <a:solidFill>
                  <a:srgbClr val="FF0000"/>
                </a:solidFill>
                <a:latin typeface="Times New Roman"/>
                <a:cs typeface="Times New Roman"/>
              </a:rPr>
              <a:t>Let</a:t>
            </a:r>
            <a:r>
              <a:rPr sz="2750" spc="110" dirty="0">
                <a:solidFill>
                  <a:srgbClr val="FF0000"/>
                </a:solidFill>
                <a:latin typeface="Times New Roman"/>
                <a:cs typeface="Times New Roman"/>
              </a:rPr>
              <a:t> </a:t>
            </a:r>
            <a:r>
              <a:rPr sz="2750" i="1" spc="15" dirty="0">
                <a:solidFill>
                  <a:srgbClr val="FF0000"/>
                </a:solidFill>
                <a:latin typeface="Times New Roman"/>
                <a:cs typeface="Times New Roman"/>
              </a:rPr>
              <a:t>A</a:t>
            </a:r>
            <a:r>
              <a:rPr sz="2750" i="1" spc="-65" dirty="0">
                <a:solidFill>
                  <a:srgbClr val="FF0000"/>
                </a:solidFill>
                <a:latin typeface="Times New Roman"/>
                <a:cs typeface="Times New Roman"/>
              </a:rPr>
              <a:t> </a:t>
            </a:r>
            <a:r>
              <a:rPr sz="2750" i="1" spc="15" dirty="0">
                <a:solidFill>
                  <a:srgbClr val="FF0000"/>
                </a:solidFill>
                <a:latin typeface="Times New Roman"/>
                <a:cs typeface="Times New Roman"/>
              </a:rPr>
              <a:t>=</a:t>
            </a:r>
            <a:r>
              <a:rPr sz="2750" i="1" spc="60" dirty="0">
                <a:solidFill>
                  <a:srgbClr val="FF0000"/>
                </a:solidFill>
                <a:latin typeface="Times New Roman"/>
                <a:cs typeface="Times New Roman"/>
              </a:rPr>
              <a:t> </a:t>
            </a:r>
            <a:r>
              <a:rPr sz="2750" spc="5" dirty="0">
                <a:solidFill>
                  <a:srgbClr val="FF0000"/>
                </a:solidFill>
                <a:latin typeface="Times New Roman"/>
                <a:cs typeface="Times New Roman"/>
              </a:rPr>
              <a:t>Event</a:t>
            </a:r>
            <a:r>
              <a:rPr sz="2750" spc="30" dirty="0">
                <a:solidFill>
                  <a:srgbClr val="FF0000"/>
                </a:solidFill>
                <a:latin typeface="Times New Roman"/>
                <a:cs typeface="Times New Roman"/>
              </a:rPr>
              <a:t> </a:t>
            </a:r>
            <a:r>
              <a:rPr sz="2750" spc="-10" dirty="0">
                <a:solidFill>
                  <a:srgbClr val="FF0000"/>
                </a:solidFill>
                <a:latin typeface="Times New Roman"/>
                <a:cs typeface="Times New Roman"/>
              </a:rPr>
              <a:t>of</a:t>
            </a:r>
            <a:r>
              <a:rPr sz="2750" spc="110" dirty="0">
                <a:solidFill>
                  <a:srgbClr val="FF0000"/>
                </a:solidFill>
                <a:latin typeface="Times New Roman"/>
                <a:cs typeface="Times New Roman"/>
              </a:rPr>
              <a:t> </a:t>
            </a:r>
            <a:r>
              <a:rPr sz="2750" spc="-10" dirty="0">
                <a:solidFill>
                  <a:srgbClr val="FF0000"/>
                </a:solidFill>
                <a:latin typeface="Times New Roman"/>
                <a:cs typeface="Times New Roman"/>
              </a:rPr>
              <a:t>drawing</a:t>
            </a:r>
            <a:r>
              <a:rPr sz="2750" spc="170" dirty="0">
                <a:solidFill>
                  <a:srgbClr val="FF0000"/>
                </a:solidFill>
                <a:latin typeface="Times New Roman"/>
                <a:cs typeface="Times New Roman"/>
              </a:rPr>
              <a:t> </a:t>
            </a:r>
            <a:r>
              <a:rPr sz="2750" spc="10" dirty="0">
                <a:solidFill>
                  <a:srgbClr val="FF0000"/>
                </a:solidFill>
                <a:latin typeface="Times New Roman"/>
                <a:cs typeface="Times New Roman"/>
              </a:rPr>
              <a:t>a</a:t>
            </a:r>
            <a:r>
              <a:rPr sz="2750" spc="25" dirty="0">
                <a:solidFill>
                  <a:srgbClr val="FF0000"/>
                </a:solidFill>
                <a:latin typeface="Times New Roman"/>
                <a:cs typeface="Times New Roman"/>
              </a:rPr>
              <a:t> </a:t>
            </a:r>
            <a:r>
              <a:rPr sz="2750" spc="-20" dirty="0">
                <a:solidFill>
                  <a:srgbClr val="FF0000"/>
                </a:solidFill>
                <a:latin typeface="Times New Roman"/>
                <a:cs typeface="Times New Roman"/>
              </a:rPr>
              <a:t>spade</a:t>
            </a:r>
            <a:r>
              <a:rPr sz="2750" spc="175" dirty="0">
                <a:solidFill>
                  <a:srgbClr val="FF0000"/>
                </a:solidFill>
                <a:latin typeface="Times New Roman"/>
                <a:cs typeface="Times New Roman"/>
              </a:rPr>
              <a:t> </a:t>
            </a:r>
            <a:r>
              <a:rPr sz="2750" spc="5" dirty="0">
                <a:solidFill>
                  <a:srgbClr val="FF0000"/>
                </a:solidFill>
                <a:latin typeface="Times New Roman"/>
                <a:cs typeface="Times New Roman"/>
              </a:rPr>
              <a:t>. </a:t>
            </a:r>
            <a:r>
              <a:rPr sz="2750" spc="-675" dirty="0">
                <a:solidFill>
                  <a:srgbClr val="FF0000"/>
                </a:solidFill>
                <a:latin typeface="Times New Roman"/>
                <a:cs typeface="Times New Roman"/>
              </a:rPr>
              <a:t> </a:t>
            </a:r>
            <a:r>
              <a:rPr sz="2750" spc="-15" dirty="0">
                <a:solidFill>
                  <a:srgbClr val="FF0000"/>
                </a:solidFill>
                <a:latin typeface="Times New Roman"/>
                <a:cs typeface="Times New Roman"/>
              </a:rPr>
              <a:t>Let</a:t>
            </a:r>
            <a:r>
              <a:rPr sz="2750" spc="110" dirty="0">
                <a:solidFill>
                  <a:srgbClr val="FF0000"/>
                </a:solidFill>
                <a:latin typeface="Times New Roman"/>
                <a:cs typeface="Times New Roman"/>
              </a:rPr>
              <a:t> </a:t>
            </a:r>
            <a:r>
              <a:rPr sz="2750" i="1" spc="15" dirty="0">
                <a:solidFill>
                  <a:srgbClr val="FF0000"/>
                </a:solidFill>
                <a:latin typeface="Times New Roman"/>
                <a:cs typeface="Times New Roman"/>
              </a:rPr>
              <a:t>B</a:t>
            </a:r>
            <a:r>
              <a:rPr sz="2750" i="1" spc="10" dirty="0">
                <a:solidFill>
                  <a:srgbClr val="FF0000"/>
                </a:solidFill>
                <a:latin typeface="Times New Roman"/>
                <a:cs typeface="Times New Roman"/>
              </a:rPr>
              <a:t> </a:t>
            </a:r>
            <a:r>
              <a:rPr sz="2750" spc="15" dirty="0">
                <a:solidFill>
                  <a:srgbClr val="FF0000"/>
                </a:solidFill>
                <a:latin typeface="Times New Roman"/>
                <a:cs typeface="Times New Roman"/>
              </a:rPr>
              <a:t>=</a:t>
            </a:r>
            <a:r>
              <a:rPr sz="2750" spc="-5" dirty="0">
                <a:solidFill>
                  <a:srgbClr val="FF0000"/>
                </a:solidFill>
                <a:latin typeface="Times New Roman"/>
                <a:cs typeface="Times New Roman"/>
              </a:rPr>
              <a:t> </a:t>
            </a:r>
            <a:r>
              <a:rPr sz="2750" spc="5" dirty="0">
                <a:solidFill>
                  <a:srgbClr val="FF0000"/>
                </a:solidFill>
                <a:latin typeface="Times New Roman"/>
                <a:cs typeface="Times New Roman"/>
              </a:rPr>
              <a:t>Event</a:t>
            </a:r>
            <a:r>
              <a:rPr sz="2750" spc="110" dirty="0">
                <a:solidFill>
                  <a:srgbClr val="FF0000"/>
                </a:solidFill>
                <a:latin typeface="Times New Roman"/>
                <a:cs typeface="Times New Roman"/>
              </a:rPr>
              <a:t> </a:t>
            </a:r>
            <a:r>
              <a:rPr sz="2750" spc="-10" dirty="0">
                <a:solidFill>
                  <a:srgbClr val="FF0000"/>
                </a:solidFill>
                <a:latin typeface="Times New Roman"/>
                <a:cs typeface="Times New Roman"/>
              </a:rPr>
              <a:t>drawing</a:t>
            </a:r>
            <a:r>
              <a:rPr sz="2750" spc="25" dirty="0">
                <a:solidFill>
                  <a:srgbClr val="FF0000"/>
                </a:solidFill>
                <a:latin typeface="Times New Roman"/>
                <a:cs typeface="Times New Roman"/>
              </a:rPr>
              <a:t> </a:t>
            </a:r>
            <a:r>
              <a:rPr sz="2750" spc="-40" dirty="0">
                <a:solidFill>
                  <a:srgbClr val="FF0000"/>
                </a:solidFill>
                <a:latin typeface="Times New Roman"/>
                <a:cs typeface="Times New Roman"/>
              </a:rPr>
              <a:t>Ace.</a:t>
            </a:r>
            <a:endParaRPr sz="2750">
              <a:latin typeface="Times New Roman"/>
              <a:cs typeface="Times New Roman"/>
            </a:endParaRPr>
          </a:p>
          <a:p>
            <a:pPr>
              <a:lnSpc>
                <a:spcPct val="100000"/>
              </a:lnSpc>
              <a:spcBef>
                <a:spcPts val="10"/>
              </a:spcBef>
            </a:pPr>
            <a:endParaRPr sz="3000">
              <a:latin typeface="Times New Roman"/>
              <a:cs typeface="Times New Roman"/>
            </a:endParaRPr>
          </a:p>
          <a:p>
            <a:pPr marL="12700">
              <a:lnSpc>
                <a:spcPct val="100000"/>
              </a:lnSpc>
            </a:pPr>
            <a:r>
              <a:rPr sz="2750" spc="-35" dirty="0">
                <a:latin typeface="Times New Roman"/>
                <a:cs typeface="Times New Roman"/>
              </a:rPr>
              <a:t>Given</a:t>
            </a:r>
            <a:r>
              <a:rPr sz="2750" spc="240" dirty="0">
                <a:latin typeface="Times New Roman"/>
                <a:cs typeface="Times New Roman"/>
              </a:rPr>
              <a:t> </a:t>
            </a:r>
            <a:r>
              <a:rPr sz="2750" i="1" dirty="0">
                <a:latin typeface="Times New Roman"/>
                <a:cs typeface="Times New Roman"/>
              </a:rPr>
              <a:t>P</a:t>
            </a:r>
            <a:r>
              <a:rPr sz="2750" dirty="0">
                <a:latin typeface="Times New Roman"/>
                <a:cs typeface="Times New Roman"/>
              </a:rPr>
              <a:t>[</a:t>
            </a:r>
            <a:r>
              <a:rPr sz="2750" i="1" dirty="0">
                <a:latin typeface="Times New Roman"/>
                <a:cs typeface="Times New Roman"/>
              </a:rPr>
              <a:t>A</a:t>
            </a:r>
            <a:r>
              <a:rPr sz="2750" dirty="0">
                <a:latin typeface="Times New Roman"/>
                <a:cs typeface="Times New Roman"/>
              </a:rPr>
              <a:t>]</a:t>
            </a:r>
            <a:r>
              <a:rPr sz="2750" spc="105" dirty="0">
                <a:latin typeface="Times New Roman"/>
                <a:cs typeface="Times New Roman"/>
              </a:rPr>
              <a:t> </a:t>
            </a:r>
            <a:r>
              <a:rPr sz="2750" spc="15" dirty="0">
                <a:latin typeface="Times New Roman"/>
                <a:cs typeface="Times New Roman"/>
              </a:rPr>
              <a:t>=1/4,</a:t>
            </a:r>
            <a:r>
              <a:rPr sz="2750" spc="60" dirty="0">
                <a:latin typeface="Times New Roman"/>
                <a:cs typeface="Times New Roman"/>
              </a:rPr>
              <a:t> </a:t>
            </a:r>
            <a:r>
              <a:rPr sz="2750" i="1" dirty="0">
                <a:latin typeface="Times New Roman"/>
                <a:cs typeface="Times New Roman"/>
              </a:rPr>
              <a:t>P</a:t>
            </a:r>
            <a:r>
              <a:rPr sz="2750" dirty="0">
                <a:latin typeface="Times New Roman"/>
                <a:cs typeface="Times New Roman"/>
              </a:rPr>
              <a:t>[</a:t>
            </a:r>
            <a:r>
              <a:rPr sz="2750" i="1" dirty="0">
                <a:latin typeface="Times New Roman"/>
                <a:cs typeface="Times New Roman"/>
              </a:rPr>
              <a:t>B</a:t>
            </a:r>
            <a:r>
              <a:rPr sz="2750" dirty="0">
                <a:latin typeface="Times New Roman"/>
                <a:cs typeface="Times New Roman"/>
              </a:rPr>
              <a:t>]</a:t>
            </a:r>
            <a:r>
              <a:rPr sz="2750" spc="105" dirty="0">
                <a:latin typeface="Times New Roman"/>
                <a:cs typeface="Times New Roman"/>
              </a:rPr>
              <a:t> </a:t>
            </a:r>
            <a:r>
              <a:rPr sz="2750" spc="20" dirty="0">
                <a:latin typeface="Times New Roman"/>
                <a:cs typeface="Times New Roman"/>
              </a:rPr>
              <a:t>=1/13,</a:t>
            </a:r>
            <a:r>
              <a:rPr sz="2750" spc="-35" dirty="0">
                <a:latin typeface="Times New Roman"/>
                <a:cs typeface="Times New Roman"/>
              </a:rPr>
              <a:t> </a:t>
            </a:r>
            <a:r>
              <a:rPr sz="2750" spc="10" dirty="0">
                <a:latin typeface="Times New Roman"/>
                <a:cs typeface="Times New Roman"/>
              </a:rPr>
              <a:t>and</a:t>
            </a:r>
            <a:r>
              <a:rPr sz="2750" spc="50" dirty="0">
                <a:latin typeface="Times New Roman"/>
                <a:cs typeface="Times New Roman"/>
              </a:rPr>
              <a:t> </a:t>
            </a:r>
            <a:r>
              <a:rPr sz="2750" i="1" spc="-10" dirty="0">
                <a:latin typeface="Times New Roman"/>
                <a:cs typeface="Times New Roman"/>
              </a:rPr>
              <a:t>P</a:t>
            </a:r>
            <a:r>
              <a:rPr sz="2750" spc="-10" dirty="0">
                <a:latin typeface="Times New Roman"/>
                <a:cs typeface="Times New Roman"/>
              </a:rPr>
              <a:t>[</a:t>
            </a:r>
            <a:r>
              <a:rPr sz="2750" i="1" spc="-10" dirty="0">
                <a:latin typeface="Times New Roman"/>
                <a:cs typeface="Times New Roman"/>
              </a:rPr>
              <a:t>A</a:t>
            </a:r>
            <a:r>
              <a:rPr sz="2750" i="1" spc="90" dirty="0">
                <a:latin typeface="Times New Roman"/>
                <a:cs typeface="Times New Roman"/>
              </a:rPr>
              <a:t> </a:t>
            </a:r>
            <a:r>
              <a:rPr sz="2750" spc="20" dirty="0">
                <a:latin typeface="Symbol"/>
                <a:cs typeface="Symbol"/>
              </a:rPr>
              <a:t></a:t>
            </a:r>
            <a:r>
              <a:rPr sz="2750" spc="30" dirty="0">
                <a:latin typeface="Times New Roman"/>
                <a:cs typeface="Times New Roman"/>
              </a:rPr>
              <a:t> </a:t>
            </a:r>
            <a:r>
              <a:rPr sz="2750" i="1" spc="25" dirty="0">
                <a:latin typeface="Times New Roman"/>
                <a:cs typeface="Times New Roman"/>
              </a:rPr>
              <a:t>B</a:t>
            </a:r>
            <a:r>
              <a:rPr sz="2750" spc="25" dirty="0">
                <a:latin typeface="Times New Roman"/>
                <a:cs typeface="Times New Roman"/>
              </a:rPr>
              <a:t>]</a:t>
            </a:r>
            <a:r>
              <a:rPr sz="2750" spc="-45" dirty="0">
                <a:latin typeface="Times New Roman"/>
                <a:cs typeface="Times New Roman"/>
              </a:rPr>
              <a:t> </a:t>
            </a:r>
            <a:r>
              <a:rPr sz="2750" spc="15" dirty="0">
                <a:latin typeface="Times New Roman"/>
                <a:cs typeface="Times New Roman"/>
              </a:rPr>
              <a:t>=</a:t>
            </a:r>
            <a:r>
              <a:rPr sz="2750" spc="65" dirty="0">
                <a:latin typeface="Times New Roman"/>
                <a:cs typeface="Times New Roman"/>
              </a:rPr>
              <a:t> </a:t>
            </a:r>
            <a:r>
              <a:rPr sz="2750" spc="20" dirty="0">
                <a:latin typeface="Times New Roman"/>
                <a:cs typeface="Times New Roman"/>
              </a:rPr>
              <a:t>1/52</a:t>
            </a:r>
            <a:endParaRPr sz="2750">
              <a:latin typeface="Times New Roman"/>
              <a:cs typeface="Times New Roman"/>
            </a:endParaRPr>
          </a:p>
          <a:p>
            <a:pPr marL="2199005">
              <a:lnSpc>
                <a:spcPct val="100000"/>
              </a:lnSpc>
              <a:spcBef>
                <a:spcPts val="1720"/>
              </a:spcBef>
            </a:pPr>
            <a:r>
              <a:rPr sz="2700" i="1" spc="245" dirty="0">
                <a:latin typeface="Times New Roman"/>
                <a:cs typeface="Times New Roman"/>
              </a:rPr>
              <a:t>P</a:t>
            </a:r>
            <a:r>
              <a:rPr sz="5550" spc="-480" baseline="-3753" dirty="0">
                <a:latin typeface="Symbol"/>
                <a:cs typeface="Symbol"/>
              </a:rPr>
              <a:t></a:t>
            </a:r>
            <a:r>
              <a:rPr sz="5550" spc="-914" baseline="-3753" dirty="0">
                <a:latin typeface="Times New Roman"/>
                <a:cs typeface="Times New Roman"/>
              </a:rPr>
              <a:t> </a:t>
            </a:r>
            <a:r>
              <a:rPr sz="2700" i="1" spc="55" dirty="0">
                <a:latin typeface="Times New Roman"/>
                <a:cs typeface="Times New Roman"/>
              </a:rPr>
              <a:t>A</a:t>
            </a:r>
            <a:r>
              <a:rPr sz="2700" i="1" spc="-400" dirty="0">
                <a:latin typeface="Times New Roman"/>
                <a:cs typeface="Times New Roman"/>
              </a:rPr>
              <a:t> </a:t>
            </a:r>
            <a:r>
              <a:rPr sz="2700" spc="70" dirty="0">
                <a:latin typeface="Symbol"/>
                <a:cs typeface="Symbol"/>
              </a:rPr>
              <a:t></a:t>
            </a:r>
            <a:r>
              <a:rPr sz="2700" spc="-254" dirty="0">
                <a:latin typeface="Times New Roman"/>
                <a:cs typeface="Times New Roman"/>
              </a:rPr>
              <a:t> </a:t>
            </a:r>
            <a:r>
              <a:rPr sz="2700" i="1" spc="135" dirty="0">
                <a:latin typeface="Times New Roman"/>
                <a:cs typeface="Times New Roman"/>
              </a:rPr>
              <a:t>B</a:t>
            </a:r>
            <a:r>
              <a:rPr sz="5550" spc="-480" baseline="-3753" dirty="0">
                <a:latin typeface="Symbol"/>
                <a:cs typeface="Symbol"/>
              </a:rPr>
              <a:t></a:t>
            </a:r>
            <a:r>
              <a:rPr sz="5550" spc="-682" baseline="-3753" dirty="0">
                <a:latin typeface="Times New Roman"/>
                <a:cs typeface="Times New Roman"/>
              </a:rPr>
              <a:t> </a:t>
            </a:r>
            <a:r>
              <a:rPr sz="2700" spc="50" dirty="0">
                <a:latin typeface="Symbol"/>
                <a:cs typeface="Symbol"/>
              </a:rPr>
              <a:t></a:t>
            </a:r>
            <a:r>
              <a:rPr sz="2700" spc="-20" dirty="0">
                <a:latin typeface="Times New Roman"/>
                <a:cs typeface="Times New Roman"/>
              </a:rPr>
              <a:t> </a:t>
            </a:r>
            <a:r>
              <a:rPr sz="2700" i="1" spc="250" dirty="0">
                <a:latin typeface="Times New Roman"/>
                <a:cs typeface="Times New Roman"/>
              </a:rPr>
              <a:t>P</a:t>
            </a:r>
            <a:r>
              <a:rPr sz="5550" spc="-15" baseline="-3753" dirty="0">
                <a:latin typeface="Symbol"/>
                <a:cs typeface="Symbol"/>
              </a:rPr>
              <a:t></a:t>
            </a:r>
            <a:r>
              <a:rPr sz="2700" i="1" spc="15" dirty="0">
                <a:latin typeface="Times New Roman"/>
                <a:cs typeface="Times New Roman"/>
              </a:rPr>
              <a:t>A</a:t>
            </a:r>
            <a:r>
              <a:rPr sz="5550" spc="-37" baseline="-3753" dirty="0">
                <a:latin typeface="Symbol"/>
                <a:cs typeface="Symbol"/>
              </a:rPr>
              <a:t></a:t>
            </a:r>
            <a:r>
              <a:rPr sz="2700" spc="50" dirty="0">
                <a:latin typeface="Symbol"/>
                <a:cs typeface="Symbol"/>
              </a:rPr>
              <a:t></a:t>
            </a:r>
            <a:r>
              <a:rPr sz="2700" spc="-150" dirty="0">
                <a:latin typeface="Times New Roman"/>
                <a:cs typeface="Times New Roman"/>
              </a:rPr>
              <a:t> </a:t>
            </a:r>
            <a:r>
              <a:rPr sz="2700" i="1" spc="254" dirty="0">
                <a:latin typeface="Times New Roman"/>
                <a:cs typeface="Times New Roman"/>
              </a:rPr>
              <a:t>P</a:t>
            </a:r>
            <a:r>
              <a:rPr sz="5550" spc="-209" baseline="-3753" dirty="0">
                <a:latin typeface="Symbol"/>
                <a:cs typeface="Symbol"/>
              </a:rPr>
              <a:t></a:t>
            </a:r>
            <a:r>
              <a:rPr sz="2700" i="1" spc="145" dirty="0">
                <a:latin typeface="Times New Roman"/>
                <a:cs typeface="Times New Roman"/>
              </a:rPr>
              <a:t>B</a:t>
            </a:r>
            <a:r>
              <a:rPr sz="5550" spc="-44" baseline="-3753" dirty="0">
                <a:latin typeface="Symbol"/>
                <a:cs typeface="Symbol"/>
              </a:rPr>
              <a:t></a:t>
            </a:r>
            <a:r>
              <a:rPr sz="2700" spc="50" dirty="0">
                <a:latin typeface="Symbol"/>
                <a:cs typeface="Symbol"/>
              </a:rPr>
              <a:t></a:t>
            </a:r>
            <a:r>
              <a:rPr sz="2700" spc="-195" dirty="0">
                <a:latin typeface="Times New Roman"/>
                <a:cs typeface="Times New Roman"/>
              </a:rPr>
              <a:t> </a:t>
            </a:r>
            <a:r>
              <a:rPr sz="2700" i="1" spc="260" dirty="0">
                <a:latin typeface="Times New Roman"/>
                <a:cs typeface="Times New Roman"/>
              </a:rPr>
              <a:t>P</a:t>
            </a:r>
            <a:r>
              <a:rPr sz="5550" spc="-30" baseline="-3753" dirty="0">
                <a:latin typeface="Symbol"/>
                <a:cs typeface="Symbol"/>
              </a:rPr>
              <a:t></a:t>
            </a:r>
            <a:r>
              <a:rPr sz="2700" i="1" spc="55" dirty="0">
                <a:latin typeface="Times New Roman"/>
                <a:cs typeface="Times New Roman"/>
              </a:rPr>
              <a:t>A</a:t>
            </a:r>
            <a:r>
              <a:rPr sz="2700" i="1" spc="-400" dirty="0">
                <a:latin typeface="Times New Roman"/>
                <a:cs typeface="Times New Roman"/>
              </a:rPr>
              <a:t> </a:t>
            </a:r>
            <a:r>
              <a:rPr sz="2700" spc="70" dirty="0">
                <a:latin typeface="Symbol"/>
                <a:cs typeface="Symbol"/>
              </a:rPr>
              <a:t></a:t>
            </a:r>
            <a:r>
              <a:rPr sz="2700" spc="-260" dirty="0">
                <a:latin typeface="Times New Roman"/>
                <a:cs typeface="Times New Roman"/>
              </a:rPr>
              <a:t> </a:t>
            </a:r>
            <a:r>
              <a:rPr sz="2700" i="1" spc="155" dirty="0">
                <a:latin typeface="Times New Roman"/>
                <a:cs typeface="Times New Roman"/>
              </a:rPr>
              <a:t>B</a:t>
            </a:r>
            <a:r>
              <a:rPr sz="5550" spc="-480" baseline="-3753" dirty="0">
                <a:latin typeface="Symbol"/>
                <a:cs typeface="Symbol"/>
              </a:rPr>
              <a:t></a:t>
            </a:r>
            <a:endParaRPr sz="5550" baseline="-3753">
              <a:latin typeface="Symbol"/>
              <a:cs typeface="Symbol"/>
            </a:endParaRPr>
          </a:p>
          <a:p>
            <a:pPr marL="2195830">
              <a:lnSpc>
                <a:spcPct val="100000"/>
              </a:lnSpc>
              <a:spcBef>
                <a:spcPts val="605"/>
              </a:spcBef>
            </a:pPr>
            <a:r>
              <a:rPr sz="2750" i="1" spc="-10" dirty="0">
                <a:latin typeface="Times New Roman"/>
                <a:cs typeface="Times New Roman"/>
              </a:rPr>
              <a:t>P</a:t>
            </a:r>
            <a:r>
              <a:rPr sz="2750" spc="-10" dirty="0">
                <a:latin typeface="Times New Roman"/>
                <a:cs typeface="Times New Roman"/>
              </a:rPr>
              <a:t>[</a:t>
            </a:r>
            <a:r>
              <a:rPr sz="2750" i="1" spc="-10" dirty="0">
                <a:latin typeface="Times New Roman"/>
                <a:cs typeface="Times New Roman"/>
              </a:rPr>
              <a:t>A</a:t>
            </a:r>
            <a:r>
              <a:rPr sz="2750" i="1" spc="75" dirty="0">
                <a:latin typeface="Times New Roman"/>
                <a:cs typeface="Times New Roman"/>
              </a:rPr>
              <a:t> </a:t>
            </a:r>
            <a:r>
              <a:rPr sz="2750" spc="20" dirty="0">
                <a:latin typeface="Symbol"/>
                <a:cs typeface="Symbol"/>
              </a:rPr>
              <a:t></a:t>
            </a:r>
            <a:r>
              <a:rPr sz="2750" spc="20" dirty="0">
                <a:latin typeface="Times New Roman"/>
                <a:cs typeface="Times New Roman"/>
              </a:rPr>
              <a:t> </a:t>
            </a:r>
            <a:r>
              <a:rPr sz="2750" i="1" spc="25" dirty="0">
                <a:latin typeface="Times New Roman"/>
                <a:cs typeface="Times New Roman"/>
              </a:rPr>
              <a:t>B</a:t>
            </a:r>
            <a:r>
              <a:rPr sz="2750" spc="25" dirty="0">
                <a:latin typeface="Times New Roman"/>
                <a:cs typeface="Times New Roman"/>
              </a:rPr>
              <a:t>]</a:t>
            </a:r>
            <a:r>
              <a:rPr sz="2750" spc="30" dirty="0">
                <a:latin typeface="Times New Roman"/>
                <a:cs typeface="Times New Roman"/>
              </a:rPr>
              <a:t> </a:t>
            </a:r>
            <a:r>
              <a:rPr sz="2750" spc="15" dirty="0">
                <a:latin typeface="Times New Roman"/>
                <a:cs typeface="Times New Roman"/>
              </a:rPr>
              <a:t>=</a:t>
            </a:r>
            <a:r>
              <a:rPr sz="2750" spc="-15" dirty="0">
                <a:latin typeface="Times New Roman"/>
                <a:cs typeface="Times New Roman"/>
              </a:rPr>
              <a:t> </a:t>
            </a:r>
            <a:r>
              <a:rPr sz="2750" spc="10" dirty="0">
                <a:latin typeface="Times New Roman"/>
                <a:cs typeface="Times New Roman"/>
              </a:rPr>
              <a:t>1/4</a:t>
            </a:r>
            <a:r>
              <a:rPr sz="2750" spc="15" dirty="0">
                <a:latin typeface="Times New Roman"/>
                <a:cs typeface="Times New Roman"/>
              </a:rPr>
              <a:t> +</a:t>
            </a:r>
            <a:r>
              <a:rPr sz="2750" spc="-15" dirty="0">
                <a:latin typeface="Times New Roman"/>
                <a:cs typeface="Times New Roman"/>
              </a:rPr>
              <a:t> </a:t>
            </a:r>
            <a:r>
              <a:rPr sz="2750" spc="20" dirty="0">
                <a:latin typeface="Times New Roman"/>
                <a:cs typeface="Times New Roman"/>
              </a:rPr>
              <a:t>1/13</a:t>
            </a:r>
            <a:r>
              <a:rPr sz="2750" spc="30" dirty="0">
                <a:latin typeface="Times New Roman"/>
                <a:cs typeface="Times New Roman"/>
              </a:rPr>
              <a:t> </a:t>
            </a:r>
            <a:r>
              <a:rPr sz="2750" spc="15" dirty="0">
                <a:latin typeface="Times New Roman"/>
                <a:cs typeface="Times New Roman"/>
              </a:rPr>
              <a:t>– </a:t>
            </a:r>
            <a:r>
              <a:rPr sz="2750" spc="20" dirty="0">
                <a:latin typeface="Times New Roman"/>
                <a:cs typeface="Times New Roman"/>
              </a:rPr>
              <a:t>1/52</a:t>
            </a:r>
            <a:endParaRPr sz="275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0560" y="2488945"/>
            <a:ext cx="6768465" cy="941705"/>
          </a:xfrm>
          <a:prstGeom prst="rect">
            <a:avLst/>
          </a:prstGeom>
        </p:spPr>
        <p:txBody>
          <a:bodyPr vert="horz" wrap="square" lIns="0" tIns="13970" rIns="0" bIns="0" rtlCol="0">
            <a:spAutoFit/>
          </a:bodyPr>
          <a:lstStyle/>
          <a:p>
            <a:pPr marL="12700">
              <a:lnSpc>
                <a:spcPct val="100000"/>
              </a:lnSpc>
              <a:spcBef>
                <a:spcPts val="110"/>
              </a:spcBef>
            </a:pPr>
            <a:r>
              <a:rPr sz="6000" spc="15" dirty="0">
                <a:latin typeface="Calibri Light"/>
                <a:cs typeface="Calibri Light"/>
              </a:rPr>
              <a:t>Rule</a:t>
            </a:r>
            <a:r>
              <a:rPr sz="6000" spc="-145" dirty="0">
                <a:latin typeface="Calibri Light"/>
                <a:cs typeface="Calibri Light"/>
              </a:rPr>
              <a:t> </a:t>
            </a:r>
            <a:r>
              <a:rPr sz="6000" spc="-40" dirty="0">
                <a:latin typeface="Calibri Light"/>
                <a:cs typeface="Calibri Light"/>
              </a:rPr>
              <a:t>for</a:t>
            </a:r>
            <a:r>
              <a:rPr sz="6000" spc="5" dirty="0">
                <a:latin typeface="Calibri Light"/>
                <a:cs typeface="Calibri Light"/>
              </a:rPr>
              <a:t> </a:t>
            </a:r>
            <a:r>
              <a:rPr sz="6000" spc="-10" dirty="0">
                <a:latin typeface="Calibri Light"/>
                <a:cs typeface="Calibri Light"/>
              </a:rPr>
              <a:t>complements</a:t>
            </a:r>
            <a:endParaRPr sz="6000">
              <a:latin typeface="Calibri Light"/>
              <a:cs typeface="Calibri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49294" y="377443"/>
            <a:ext cx="4080510" cy="575310"/>
          </a:xfrm>
          <a:prstGeom prst="rect">
            <a:avLst/>
          </a:prstGeom>
        </p:spPr>
        <p:txBody>
          <a:bodyPr vert="horz" wrap="square" lIns="0" tIns="13335" rIns="0" bIns="0" rtlCol="0">
            <a:spAutoFit/>
          </a:bodyPr>
          <a:lstStyle/>
          <a:p>
            <a:pPr marL="12700">
              <a:lnSpc>
                <a:spcPct val="100000"/>
              </a:lnSpc>
              <a:spcBef>
                <a:spcPts val="105"/>
              </a:spcBef>
            </a:pPr>
            <a:r>
              <a:rPr sz="3600" spc="15" dirty="0">
                <a:latin typeface="Calibri Light"/>
                <a:cs typeface="Calibri Light"/>
              </a:rPr>
              <a:t>Rule</a:t>
            </a:r>
            <a:r>
              <a:rPr sz="3600" spc="-65" dirty="0">
                <a:latin typeface="Calibri Light"/>
                <a:cs typeface="Calibri Light"/>
              </a:rPr>
              <a:t> </a:t>
            </a:r>
            <a:r>
              <a:rPr sz="3600" spc="-35" dirty="0">
                <a:latin typeface="Calibri Light"/>
                <a:cs typeface="Calibri Light"/>
              </a:rPr>
              <a:t>for</a:t>
            </a:r>
            <a:r>
              <a:rPr sz="3600" spc="-55" dirty="0">
                <a:latin typeface="Calibri Light"/>
                <a:cs typeface="Calibri Light"/>
              </a:rPr>
              <a:t> </a:t>
            </a:r>
            <a:r>
              <a:rPr sz="3600" dirty="0">
                <a:latin typeface="Calibri Light"/>
                <a:cs typeface="Calibri Light"/>
              </a:rPr>
              <a:t>complements</a:t>
            </a:r>
            <a:endParaRPr sz="3600">
              <a:latin typeface="Calibri Light"/>
              <a:cs typeface="Calibri Light"/>
            </a:endParaRPr>
          </a:p>
        </p:txBody>
      </p:sp>
      <p:sp>
        <p:nvSpPr>
          <p:cNvPr id="3" name="object 3"/>
          <p:cNvSpPr/>
          <p:nvPr/>
        </p:nvSpPr>
        <p:spPr>
          <a:xfrm>
            <a:off x="4573651" y="3698239"/>
            <a:ext cx="89535" cy="381000"/>
          </a:xfrm>
          <a:custGeom>
            <a:avLst/>
            <a:gdLst/>
            <a:ahLst/>
            <a:cxnLst/>
            <a:rect l="l" t="t" r="r" b="b"/>
            <a:pathLst>
              <a:path w="89535" h="381000">
                <a:moveTo>
                  <a:pt x="89154" y="0"/>
                </a:moveTo>
                <a:lnTo>
                  <a:pt x="0" y="0"/>
                </a:lnTo>
                <a:lnTo>
                  <a:pt x="0" y="15240"/>
                </a:lnTo>
                <a:lnTo>
                  <a:pt x="56007" y="15240"/>
                </a:lnTo>
                <a:lnTo>
                  <a:pt x="56007" y="365760"/>
                </a:lnTo>
                <a:lnTo>
                  <a:pt x="0" y="365760"/>
                </a:lnTo>
                <a:lnTo>
                  <a:pt x="0" y="381000"/>
                </a:lnTo>
                <a:lnTo>
                  <a:pt x="89154" y="381000"/>
                </a:lnTo>
                <a:lnTo>
                  <a:pt x="89154" y="365760"/>
                </a:lnTo>
                <a:lnTo>
                  <a:pt x="89154" y="15240"/>
                </a:lnTo>
                <a:lnTo>
                  <a:pt x="89154" y="0"/>
                </a:lnTo>
                <a:close/>
              </a:path>
            </a:pathLst>
          </a:custGeom>
          <a:solidFill>
            <a:srgbClr val="1F2023"/>
          </a:solidFill>
        </p:spPr>
        <p:txBody>
          <a:bodyPr wrap="square" lIns="0" tIns="0" rIns="0" bIns="0" rtlCol="0"/>
          <a:lstStyle/>
          <a:p>
            <a:endParaRPr/>
          </a:p>
        </p:txBody>
      </p:sp>
      <p:sp>
        <p:nvSpPr>
          <p:cNvPr id="4" name="object 4"/>
          <p:cNvSpPr/>
          <p:nvPr/>
        </p:nvSpPr>
        <p:spPr>
          <a:xfrm>
            <a:off x="4210558" y="3698239"/>
            <a:ext cx="89535" cy="381000"/>
          </a:xfrm>
          <a:custGeom>
            <a:avLst/>
            <a:gdLst/>
            <a:ahLst/>
            <a:cxnLst/>
            <a:rect l="l" t="t" r="r" b="b"/>
            <a:pathLst>
              <a:path w="89535" h="381000">
                <a:moveTo>
                  <a:pt x="89154" y="0"/>
                </a:moveTo>
                <a:lnTo>
                  <a:pt x="0" y="0"/>
                </a:lnTo>
                <a:lnTo>
                  <a:pt x="0" y="15240"/>
                </a:lnTo>
                <a:lnTo>
                  <a:pt x="0" y="365760"/>
                </a:lnTo>
                <a:lnTo>
                  <a:pt x="0" y="381000"/>
                </a:lnTo>
                <a:lnTo>
                  <a:pt x="89154" y="381000"/>
                </a:lnTo>
                <a:lnTo>
                  <a:pt x="89154" y="365760"/>
                </a:lnTo>
                <a:lnTo>
                  <a:pt x="33147" y="365760"/>
                </a:lnTo>
                <a:lnTo>
                  <a:pt x="33147" y="15240"/>
                </a:lnTo>
                <a:lnTo>
                  <a:pt x="89154" y="15240"/>
                </a:lnTo>
                <a:lnTo>
                  <a:pt x="89154" y="0"/>
                </a:lnTo>
                <a:close/>
              </a:path>
            </a:pathLst>
          </a:custGeom>
          <a:solidFill>
            <a:srgbClr val="1F2023"/>
          </a:solidFill>
        </p:spPr>
        <p:txBody>
          <a:bodyPr wrap="square" lIns="0" tIns="0" rIns="0" bIns="0" rtlCol="0"/>
          <a:lstStyle/>
          <a:p>
            <a:endParaRPr/>
          </a:p>
        </p:txBody>
      </p:sp>
      <p:sp>
        <p:nvSpPr>
          <p:cNvPr id="5" name="object 5"/>
          <p:cNvSpPr txBox="1"/>
          <p:nvPr/>
        </p:nvSpPr>
        <p:spPr>
          <a:xfrm>
            <a:off x="3872865" y="3598798"/>
            <a:ext cx="712470" cy="518159"/>
          </a:xfrm>
          <a:prstGeom prst="rect">
            <a:avLst/>
          </a:prstGeom>
        </p:spPr>
        <p:txBody>
          <a:bodyPr vert="horz" wrap="square" lIns="0" tIns="16510" rIns="0" bIns="0" rtlCol="0">
            <a:spAutoFit/>
          </a:bodyPr>
          <a:lstStyle/>
          <a:p>
            <a:pPr marL="38100">
              <a:lnSpc>
                <a:spcPct val="100000"/>
              </a:lnSpc>
              <a:spcBef>
                <a:spcPts val="130"/>
              </a:spcBef>
              <a:tabLst>
                <a:tab pos="438150" algn="l"/>
              </a:tabLst>
            </a:pPr>
            <a:r>
              <a:rPr sz="3200" spc="15" dirty="0">
                <a:solidFill>
                  <a:srgbClr val="1F2023"/>
                </a:solidFill>
                <a:latin typeface="Cambria Math"/>
                <a:cs typeface="Cambria Math"/>
              </a:rPr>
              <a:t>𝑃	</a:t>
            </a:r>
            <a:r>
              <a:rPr sz="3200" spc="-1689" dirty="0">
                <a:solidFill>
                  <a:srgbClr val="1F2023"/>
                </a:solidFill>
                <a:latin typeface="Cambria Math"/>
                <a:cs typeface="Cambria Math"/>
              </a:rPr>
              <a:t>𝐴</a:t>
            </a:r>
            <a:r>
              <a:rPr sz="4800" spc="-2535" baseline="12152" dirty="0">
                <a:solidFill>
                  <a:srgbClr val="1F2023"/>
                </a:solidFill>
                <a:latin typeface="Cambria Math"/>
                <a:cs typeface="Cambria Math"/>
              </a:rPr>
              <a:t>ሜ</a:t>
            </a:r>
            <a:endParaRPr sz="4800" baseline="12152">
              <a:latin typeface="Cambria Math"/>
              <a:cs typeface="Cambria Math"/>
            </a:endParaRPr>
          </a:p>
        </p:txBody>
      </p:sp>
      <p:sp>
        <p:nvSpPr>
          <p:cNvPr id="6" name="object 6"/>
          <p:cNvSpPr/>
          <p:nvPr/>
        </p:nvSpPr>
        <p:spPr>
          <a:xfrm>
            <a:off x="6612001" y="3698239"/>
            <a:ext cx="89535" cy="381000"/>
          </a:xfrm>
          <a:custGeom>
            <a:avLst/>
            <a:gdLst/>
            <a:ahLst/>
            <a:cxnLst/>
            <a:rect l="l" t="t" r="r" b="b"/>
            <a:pathLst>
              <a:path w="89534" h="381000">
                <a:moveTo>
                  <a:pt x="89154" y="0"/>
                </a:moveTo>
                <a:lnTo>
                  <a:pt x="0" y="0"/>
                </a:lnTo>
                <a:lnTo>
                  <a:pt x="0" y="15240"/>
                </a:lnTo>
                <a:lnTo>
                  <a:pt x="56007" y="15240"/>
                </a:lnTo>
                <a:lnTo>
                  <a:pt x="56007" y="365760"/>
                </a:lnTo>
                <a:lnTo>
                  <a:pt x="0" y="365760"/>
                </a:lnTo>
                <a:lnTo>
                  <a:pt x="0" y="381000"/>
                </a:lnTo>
                <a:lnTo>
                  <a:pt x="89154" y="381000"/>
                </a:lnTo>
                <a:lnTo>
                  <a:pt x="89154" y="365760"/>
                </a:lnTo>
                <a:lnTo>
                  <a:pt x="89154" y="15240"/>
                </a:lnTo>
                <a:lnTo>
                  <a:pt x="89154" y="0"/>
                </a:lnTo>
                <a:close/>
              </a:path>
            </a:pathLst>
          </a:custGeom>
          <a:solidFill>
            <a:srgbClr val="1F2023"/>
          </a:solidFill>
        </p:spPr>
        <p:txBody>
          <a:bodyPr wrap="square" lIns="0" tIns="0" rIns="0" bIns="0" rtlCol="0"/>
          <a:lstStyle/>
          <a:p>
            <a:endParaRPr/>
          </a:p>
        </p:txBody>
      </p:sp>
      <p:sp>
        <p:nvSpPr>
          <p:cNvPr id="7" name="object 7"/>
          <p:cNvSpPr/>
          <p:nvPr/>
        </p:nvSpPr>
        <p:spPr>
          <a:xfrm>
            <a:off x="6248908" y="3698239"/>
            <a:ext cx="89535" cy="381000"/>
          </a:xfrm>
          <a:custGeom>
            <a:avLst/>
            <a:gdLst/>
            <a:ahLst/>
            <a:cxnLst/>
            <a:rect l="l" t="t" r="r" b="b"/>
            <a:pathLst>
              <a:path w="89535" h="381000">
                <a:moveTo>
                  <a:pt x="89154" y="0"/>
                </a:moveTo>
                <a:lnTo>
                  <a:pt x="0" y="0"/>
                </a:lnTo>
                <a:lnTo>
                  <a:pt x="0" y="15240"/>
                </a:lnTo>
                <a:lnTo>
                  <a:pt x="0" y="365760"/>
                </a:lnTo>
                <a:lnTo>
                  <a:pt x="0" y="381000"/>
                </a:lnTo>
                <a:lnTo>
                  <a:pt x="89154" y="381000"/>
                </a:lnTo>
                <a:lnTo>
                  <a:pt x="89154" y="365760"/>
                </a:lnTo>
                <a:lnTo>
                  <a:pt x="33147" y="365760"/>
                </a:lnTo>
                <a:lnTo>
                  <a:pt x="33147" y="15240"/>
                </a:lnTo>
                <a:lnTo>
                  <a:pt x="89154" y="15240"/>
                </a:lnTo>
                <a:lnTo>
                  <a:pt x="89154" y="0"/>
                </a:lnTo>
                <a:close/>
              </a:path>
            </a:pathLst>
          </a:custGeom>
          <a:solidFill>
            <a:srgbClr val="1F2023"/>
          </a:solidFill>
        </p:spPr>
        <p:txBody>
          <a:bodyPr wrap="square" lIns="0" tIns="0" rIns="0" bIns="0" rtlCol="0"/>
          <a:lstStyle/>
          <a:p>
            <a:endParaRPr/>
          </a:p>
        </p:txBody>
      </p:sp>
      <p:sp>
        <p:nvSpPr>
          <p:cNvPr id="8" name="object 8"/>
          <p:cNvSpPr txBox="1"/>
          <p:nvPr/>
        </p:nvSpPr>
        <p:spPr>
          <a:xfrm>
            <a:off x="4813300" y="3598798"/>
            <a:ext cx="1811020" cy="518159"/>
          </a:xfrm>
          <a:prstGeom prst="rect">
            <a:avLst/>
          </a:prstGeom>
        </p:spPr>
        <p:txBody>
          <a:bodyPr vert="horz" wrap="square" lIns="0" tIns="16510" rIns="0" bIns="0" rtlCol="0">
            <a:spAutoFit/>
          </a:bodyPr>
          <a:lstStyle/>
          <a:p>
            <a:pPr marL="12700">
              <a:lnSpc>
                <a:spcPct val="100000"/>
              </a:lnSpc>
              <a:spcBef>
                <a:spcPts val="130"/>
              </a:spcBef>
              <a:tabLst>
                <a:tab pos="1537335" algn="l"/>
              </a:tabLst>
            </a:pPr>
            <a:r>
              <a:rPr sz="3200" spc="20" dirty="0">
                <a:solidFill>
                  <a:srgbClr val="1F2023"/>
                </a:solidFill>
                <a:latin typeface="Cambria Math"/>
                <a:cs typeface="Cambria Math"/>
              </a:rPr>
              <a:t>=</a:t>
            </a:r>
            <a:r>
              <a:rPr sz="3200" spc="110" dirty="0">
                <a:solidFill>
                  <a:srgbClr val="1F2023"/>
                </a:solidFill>
                <a:latin typeface="Cambria Math"/>
                <a:cs typeface="Cambria Math"/>
              </a:rPr>
              <a:t> </a:t>
            </a:r>
            <a:r>
              <a:rPr sz="3200" spc="15" dirty="0">
                <a:solidFill>
                  <a:srgbClr val="1F2023"/>
                </a:solidFill>
                <a:latin typeface="Cambria Math"/>
                <a:cs typeface="Cambria Math"/>
              </a:rPr>
              <a:t>1</a:t>
            </a:r>
            <a:r>
              <a:rPr sz="3200" spc="55" dirty="0">
                <a:solidFill>
                  <a:srgbClr val="1F2023"/>
                </a:solidFill>
                <a:latin typeface="Cambria Math"/>
                <a:cs typeface="Cambria Math"/>
              </a:rPr>
              <a:t> </a:t>
            </a:r>
            <a:r>
              <a:rPr sz="3200" spc="20" dirty="0">
                <a:solidFill>
                  <a:srgbClr val="1F2023"/>
                </a:solidFill>
                <a:latin typeface="Cambria Math"/>
                <a:cs typeface="Cambria Math"/>
              </a:rPr>
              <a:t>−</a:t>
            </a:r>
            <a:r>
              <a:rPr sz="3200" spc="-40" dirty="0">
                <a:solidFill>
                  <a:srgbClr val="1F2023"/>
                </a:solidFill>
                <a:latin typeface="Cambria Math"/>
                <a:cs typeface="Cambria Math"/>
              </a:rPr>
              <a:t> </a:t>
            </a:r>
            <a:r>
              <a:rPr sz="3200" spc="30" dirty="0">
                <a:solidFill>
                  <a:srgbClr val="1F2023"/>
                </a:solidFill>
                <a:latin typeface="Cambria Math"/>
                <a:cs typeface="Cambria Math"/>
              </a:rPr>
              <a:t>𝑃</a:t>
            </a:r>
            <a:r>
              <a:rPr sz="3200" dirty="0">
                <a:solidFill>
                  <a:srgbClr val="1F2023"/>
                </a:solidFill>
                <a:latin typeface="Cambria Math"/>
                <a:cs typeface="Cambria Math"/>
              </a:rPr>
              <a:t>	</a:t>
            </a:r>
            <a:r>
              <a:rPr sz="3200" spc="30" dirty="0">
                <a:solidFill>
                  <a:srgbClr val="1F2023"/>
                </a:solidFill>
                <a:latin typeface="Cambria Math"/>
                <a:cs typeface="Cambria Math"/>
              </a:rPr>
              <a:t>𝐴</a:t>
            </a:r>
            <a:endParaRPr sz="3200">
              <a:latin typeface="Cambria Math"/>
              <a:cs typeface="Cambria Math"/>
            </a:endParaRPr>
          </a:p>
        </p:txBody>
      </p:sp>
      <p:sp>
        <p:nvSpPr>
          <p:cNvPr id="9" name="object 9"/>
          <p:cNvSpPr txBox="1"/>
          <p:nvPr/>
        </p:nvSpPr>
        <p:spPr>
          <a:xfrm>
            <a:off x="3046729" y="4654550"/>
            <a:ext cx="4462145" cy="1157605"/>
          </a:xfrm>
          <a:prstGeom prst="rect">
            <a:avLst/>
          </a:prstGeom>
        </p:spPr>
        <p:txBody>
          <a:bodyPr vert="horz" wrap="square" lIns="0" tIns="16510" rIns="0" bIns="0" rtlCol="0">
            <a:spAutoFit/>
          </a:bodyPr>
          <a:lstStyle/>
          <a:p>
            <a:pPr marL="12700">
              <a:lnSpc>
                <a:spcPts val="3535"/>
              </a:lnSpc>
              <a:spcBef>
                <a:spcPts val="130"/>
              </a:spcBef>
            </a:pPr>
            <a:r>
              <a:rPr sz="3200" spc="-30" dirty="0">
                <a:solidFill>
                  <a:srgbClr val="44536A"/>
                </a:solidFill>
                <a:latin typeface="Times New Roman"/>
                <a:cs typeface="Times New Roman"/>
              </a:rPr>
              <a:t>or</a:t>
            </a:r>
            <a:endParaRPr sz="3200">
              <a:latin typeface="Times New Roman"/>
              <a:cs typeface="Times New Roman"/>
            </a:endParaRPr>
          </a:p>
          <a:p>
            <a:pPr marL="859155" algn="ctr">
              <a:lnSpc>
                <a:spcPts val="5335"/>
              </a:lnSpc>
              <a:tabLst>
                <a:tab pos="2122170" algn="l"/>
              </a:tabLst>
            </a:pPr>
            <a:r>
              <a:rPr sz="3450" i="1" spc="330" dirty="0">
                <a:latin typeface="Times New Roman"/>
                <a:cs typeface="Times New Roman"/>
              </a:rPr>
              <a:t>P</a:t>
            </a:r>
            <a:r>
              <a:rPr sz="7050" spc="-382" baseline="-3546" dirty="0">
                <a:latin typeface="Symbol"/>
                <a:cs typeface="Symbol"/>
              </a:rPr>
              <a:t></a:t>
            </a:r>
            <a:r>
              <a:rPr sz="3450" spc="10" dirty="0">
                <a:latin typeface="Times New Roman"/>
                <a:cs typeface="Times New Roman"/>
              </a:rPr>
              <a:t>no</a:t>
            </a:r>
            <a:r>
              <a:rPr sz="3450" spc="40" dirty="0">
                <a:latin typeface="Times New Roman"/>
                <a:cs typeface="Times New Roman"/>
              </a:rPr>
              <a:t>t</a:t>
            </a:r>
            <a:r>
              <a:rPr sz="3450" dirty="0">
                <a:latin typeface="Times New Roman"/>
                <a:cs typeface="Times New Roman"/>
              </a:rPr>
              <a:t>	</a:t>
            </a:r>
            <a:r>
              <a:rPr sz="3450" i="1" spc="20" dirty="0">
                <a:latin typeface="Times New Roman"/>
                <a:cs typeface="Times New Roman"/>
              </a:rPr>
              <a:t>A</a:t>
            </a:r>
            <a:r>
              <a:rPr sz="7050" spc="-577" baseline="-3546" dirty="0">
                <a:latin typeface="Symbol"/>
                <a:cs typeface="Symbol"/>
              </a:rPr>
              <a:t></a:t>
            </a:r>
            <a:r>
              <a:rPr sz="7050" spc="-847" baseline="-3546" dirty="0">
                <a:latin typeface="Times New Roman"/>
                <a:cs typeface="Times New Roman"/>
              </a:rPr>
              <a:t> </a:t>
            </a:r>
            <a:r>
              <a:rPr sz="3450" spc="80" dirty="0">
                <a:latin typeface="Symbol"/>
                <a:cs typeface="Symbol"/>
              </a:rPr>
              <a:t></a:t>
            </a:r>
            <a:r>
              <a:rPr sz="3450" spc="-515" dirty="0">
                <a:latin typeface="Times New Roman"/>
                <a:cs typeface="Times New Roman"/>
              </a:rPr>
              <a:t> </a:t>
            </a:r>
            <a:r>
              <a:rPr sz="3450" spc="280" dirty="0">
                <a:latin typeface="Times New Roman"/>
                <a:cs typeface="Times New Roman"/>
              </a:rPr>
              <a:t>1</a:t>
            </a:r>
            <a:r>
              <a:rPr sz="3450" spc="80" dirty="0">
                <a:latin typeface="Symbol"/>
                <a:cs typeface="Symbol"/>
              </a:rPr>
              <a:t></a:t>
            </a:r>
            <a:r>
              <a:rPr sz="3450" spc="-245" dirty="0">
                <a:latin typeface="Times New Roman"/>
                <a:cs typeface="Times New Roman"/>
              </a:rPr>
              <a:t> </a:t>
            </a:r>
            <a:r>
              <a:rPr sz="3450" i="1" spc="335" dirty="0">
                <a:latin typeface="Times New Roman"/>
                <a:cs typeface="Times New Roman"/>
              </a:rPr>
              <a:t>P</a:t>
            </a:r>
            <a:r>
              <a:rPr sz="7050" spc="15" baseline="-3546" dirty="0">
                <a:latin typeface="Symbol"/>
                <a:cs typeface="Symbol"/>
              </a:rPr>
              <a:t></a:t>
            </a:r>
            <a:r>
              <a:rPr sz="3450" i="1" spc="35" dirty="0">
                <a:latin typeface="Times New Roman"/>
                <a:cs typeface="Times New Roman"/>
              </a:rPr>
              <a:t>A</a:t>
            </a:r>
            <a:r>
              <a:rPr sz="7050" spc="-577" baseline="-3546" dirty="0">
                <a:latin typeface="Symbol"/>
                <a:cs typeface="Symbol"/>
              </a:rPr>
              <a:t></a:t>
            </a:r>
            <a:endParaRPr sz="7050" baseline="-3546">
              <a:latin typeface="Symbol"/>
              <a:cs typeface="Symbol"/>
            </a:endParaRPr>
          </a:p>
        </p:txBody>
      </p:sp>
      <p:sp>
        <p:nvSpPr>
          <p:cNvPr id="10" name="object 10"/>
          <p:cNvSpPr txBox="1"/>
          <p:nvPr/>
        </p:nvSpPr>
        <p:spPr>
          <a:xfrm>
            <a:off x="1006792" y="1857311"/>
            <a:ext cx="10275570" cy="754380"/>
          </a:xfrm>
          <a:prstGeom prst="rect">
            <a:avLst/>
          </a:prstGeom>
        </p:spPr>
        <p:txBody>
          <a:bodyPr vert="horz" wrap="square" lIns="0" tIns="27940" rIns="0" bIns="0" rtlCol="0">
            <a:spAutoFit/>
          </a:bodyPr>
          <a:lstStyle/>
          <a:p>
            <a:pPr marL="12700" marR="5080">
              <a:lnSpc>
                <a:spcPts val="2850"/>
              </a:lnSpc>
              <a:spcBef>
                <a:spcPts val="220"/>
              </a:spcBef>
            </a:pPr>
            <a:r>
              <a:rPr sz="2400" spc="-15" dirty="0">
                <a:solidFill>
                  <a:srgbClr val="1F2023"/>
                </a:solidFill>
                <a:latin typeface="Arial MT"/>
                <a:cs typeface="Arial MT"/>
              </a:rPr>
              <a:t>The</a:t>
            </a:r>
            <a:r>
              <a:rPr sz="2400" spc="20" dirty="0">
                <a:solidFill>
                  <a:srgbClr val="1F2023"/>
                </a:solidFill>
                <a:latin typeface="Arial MT"/>
                <a:cs typeface="Arial MT"/>
              </a:rPr>
              <a:t> </a:t>
            </a:r>
            <a:r>
              <a:rPr sz="2400" spc="-25" dirty="0">
                <a:solidFill>
                  <a:srgbClr val="1F2023"/>
                </a:solidFill>
                <a:latin typeface="Arial MT"/>
                <a:cs typeface="Arial MT"/>
              </a:rPr>
              <a:t>Complement</a:t>
            </a:r>
            <a:r>
              <a:rPr sz="2400" spc="170" dirty="0">
                <a:solidFill>
                  <a:srgbClr val="1F2023"/>
                </a:solidFill>
                <a:latin typeface="Arial MT"/>
                <a:cs typeface="Arial MT"/>
              </a:rPr>
              <a:t> </a:t>
            </a:r>
            <a:r>
              <a:rPr sz="2400" spc="-5" dirty="0">
                <a:solidFill>
                  <a:srgbClr val="1F2023"/>
                </a:solidFill>
                <a:latin typeface="Arial MT"/>
                <a:cs typeface="Arial MT"/>
              </a:rPr>
              <a:t>Rule</a:t>
            </a:r>
            <a:r>
              <a:rPr sz="2400" spc="25" dirty="0">
                <a:solidFill>
                  <a:srgbClr val="1F2023"/>
                </a:solidFill>
                <a:latin typeface="Arial MT"/>
                <a:cs typeface="Arial MT"/>
              </a:rPr>
              <a:t> </a:t>
            </a:r>
            <a:r>
              <a:rPr sz="2400" spc="-20" dirty="0">
                <a:solidFill>
                  <a:srgbClr val="1F2023"/>
                </a:solidFill>
                <a:latin typeface="Arial MT"/>
                <a:cs typeface="Arial MT"/>
              </a:rPr>
              <a:t>states</a:t>
            </a:r>
            <a:r>
              <a:rPr sz="2400" spc="85" dirty="0">
                <a:solidFill>
                  <a:srgbClr val="1F2023"/>
                </a:solidFill>
                <a:latin typeface="Arial MT"/>
                <a:cs typeface="Arial MT"/>
              </a:rPr>
              <a:t> </a:t>
            </a:r>
            <a:r>
              <a:rPr sz="2400" spc="-15" dirty="0">
                <a:solidFill>
                  <a:srgbClr val="1F2023"/>
                </a:solidFill>
                <a:latin typeface="Arial MT"/>
                <a:cs typeface="Arial MT"/>
              </a:rPr>
              <a:t>that</a:t>
            </a:r>
            <a:r>
              <a:rPr sz="2400" spc="90" dirty="0">
                <a:solidFill>
                  <a:srgbClr val="1F2023"/>
                </a:solidFill>
                <a:latin typeface="Arial MT"/>
                <a:cs typeface="Arial MT"/>
              </a:rPr>
              <a:t> </a:t>
            </a:r>
            <a:r>
              <a:rPr sz="2400" spc="5" dirty="0">
                <a:solidFill>
                  <a:srgbClr val="1F2023"/>
                </a:solidFill>
                <a:latin typeface="Arial MT"/>
                <a:cs typeface="Arial MT"/>
              </a:rPr>
              <a:t>the</a:t>
            </a:r>
            <a:r>
              <a:rPr sz="2400" dirty="0">
                <a:solidFill>
                  <a:srgbClr val="1F2023"/>
                </a:solidFill>
                <a:latin typeface="Arial MT"/>
                <a:cs typeface="Arial MT"/>
              </a:rPr>
              <a:t> </a:t>
            </a:r>
            <a:r>
              <a:rPr sz="2400" b="1" spc="-15" dirty="0">
                <a:solidFill>
                  <a:srgbClr val="1F2023"/>
                </a:solidFill>
                <a:latin typeface="Arial"/>
                <a:cs typeface="Arial"/>
              </a:rPr>
              <a:t>sum</a:t>
            </a:r>
            <a:r>
              <a:rPr sz="2400" b="1" spc="50" dirty="0">
                <a:solidFill>
                  <a:srgbClr val="1F2023"/>
                </a:solidFill>
                <a:latin typeface="Arial"/>
                <a:cs typeface="Arial"/>
              </a:rPr>
              <a:t> </a:t>
            </a:r>
            <a:r>
              <a:rPr sz="2400" b="1" spc="-25" dirty="0">
                <a:solidFill>
                  <a:srgbClr val="1F2023"/>
                </a:solidFill>
                <a:latin typeface="Arial"/>
                <a:cs typeface="Arial"/>
              </a:rPr>
              <a:t>of</a:t>
            </a:r>
            <a:r>
              <a:rPr sz="2400" b="1" spc="25" dirty="0">
                <a:solidFill>
                  <a:srgbClr val="1F2023"/>
                </a:solidFill>
                <a:latin typeface="Arial"/>
                <a:cs typeface="Arial"/>
              </a:rPr>
              <a:t> </a:t>
            </a:r>
            <a:r>
              <a:rPr sz="2400" b="1" spc="-10" dirty="0">
                <a:solidFill>
                  <a:srgbClr val="1F2023"/>
                </a:solidFill>
                <a:latin typeface="Arial"/>
                <a:cs typeface="Arial"/>
              </a:rPr>
              <a:t>the</a:t>
            </a:r>
            <a:r>
              <a:rPr sz="2400" b="1" spc="-55" dirty="0">
                <a:solidFill>
                  <a:srgbClr val="1F2023"/>
                </a:solidFill>
                <a:latin typeface="Arial"/>
                <a:cs typeface="Arial"/>
              </a:rPr>
              <a:t> </a:t>
            </a:r>
            <a:r>
              <a:rPr sz="2400" b="1" spc="15" dirty="0">
                <a:solidFill>
                  <a:srgbClr val="1F2023"/>
                </a:solidFill>
                <a:latin typeface="Arial"/>
                <a:cs typeface="Arial"/>
              </a:rPr>
              <a:t>probabilities</a:t>
            </a:r>
            <a:r>
              <a:rPr sz="2400" b="1" spc="-275" dirty="0">
                <a:solidFill>
                  <a:srgbClr val="1F2023"/>
                </a:solidFill>
                <a:latin typeface="Arial"/>
                <a:cs typeface="Arial"/>
              </a:rPr>
              <a:t> </a:t>
            </a:r>
            <a:r>
              <a:rPr sz="2400" b="1" spc="-25" dirty="0">
                <a:solidFill>
                  <a:srgbClr val="1F2023"/>
                </a:solidFill>
                <a:latin typeface="Arial"/>
                <a:cs typeface="Arial"/>
              </a:rPr>
              <a:t>of</a:t>
            </a:r>
            <a:r>
              <a:rPr sz="2400" b="1" spc="25" dirty="0">
                <a:solidFill>
                  <a:srgbClr val="1F2023"/>
                </a:solidFill>
                <a:latin typeface="Arial"/>
                <a:cs typeface="Arial"/>
              </a:rPr>
              <a:t> </a:t>
            </a:r>
            <a:r>
              <a:rPr sz="2400" b="1" spc="10" dirty="0">
                <a:solidFill>
                  <a:srgbClr val="1F2023"/>
                </a:solidFill>
                <a:latin typeface="Arial"/>
                <a:cs typeface="Arial"/>
              </a:rPr>
              <a:t>an</a:t>
            </a:r>
            <a:r>
              <a:rPr sz="2400" b="1" spc="-35" dirty="0">
                <a:solidFill>
                  <a:srgbClr val="1F2023"/>
                </a:solidFill>
                <a:latin typeface="Arial"/>
                <a:cs typeface="Arial"/>
              </a:rPr>
              <a:t> </a:t>
            </a:r>
            <a:r>
              <a:rPr sz="2400" b="1" spc="-15" dirty="0">
                <a:solidFill>
                  <a:srgbClr val="1F2023"/>
                </a:solidFill>
                <a:latin typeface="Arial"/>
                <a:cs typeface="Arial"/>
              </a:rPr>
              <a:t>event </a:t>
            </a:r>
            <a:r>
              <a:rPr sz="2400" b="1" spc="-655" dirty="0">
                <a:solidFill>
                  <a:srgbClr val="1F2023"/>
                </a:solidFill>
                <a:latin typeface="Arial"/>
                <a:cs typeface="Arial"/>
              </a:rPr>
              <a:t> </a:t>
            </a:r>
            <a:r>
              <a:rPr sz="2400" b="1" spc="-15" dirty="0">
                <a:solidFill>
                  <a:srgbClr val="1F2023"/>
                </a:solidFill>
                <a:latin typeface="Arial"/>
                <a:cs typeface="Arial"/>
              </a:rPr>
              <a:t>and</a:t>
            </a:r>
            <a:r>
              <a:rPr sz="2400" b="1" spc="35" dirty="0">
                <a:solidFill>
                  <a:srgbClr val="1F2023"/>
                </a:solidFill>
                <a:latin typeface="Arial"/>
                <a:cs typeface="Arial"/>
              </a:rPr>
              <a:t> </a:t>
            </a:r>
            <a:r>
              <a:rPr sz="2400" b="1" spc="30" dirty="0">
                <a:solidFill>
                  <a:srgbClr val="1F2023"/>
                </a:solidFill>
                <a:latin typeface="Arial"/>
                <a:cs typeface="Arial"/>
              </a:rPr>
              <a:t>its</a:t>
            </a:r>
            <a:r>
              <a:rPr sz="2400" b="1" spc="-130" dirty="0">
                <a:solidFill>
                  <a:srgbClr val="1F2023"/>
                </a:solidFill>
                <a:latin typeface="Arial"/>
                <a:cs typeface="Arial"/>
              </a:rPr>
              <a:t> </a:t>
            </a:r>
            <a:r>
              <a:rPr sz="2400" b="1" spc="-10" dirty="0">
                <a:solidFill>
                  <a:srgbClr val="1F2023"/>
                </a:solidFill>
                <a:latin typeface="Arial"/>
                <a:cs typeface="Arial"/>
              </a:rPr>
              <a:t>complement</a:t>
            </a:r>
            <a:r>
              <a:rPr sz="2400" b="1" spc="20" dirty="0">
                <a:solidFill>
                  <a:srgbClr val="1F2023"/>
                </a:solidFill>
                <a:latin typeface="Arial"/>
                <a:cs typeface="Arial"/>
              </a:rPr>
              <a:t> </a:t>
            </a:r>
            <a:r>
              <a:rPr sz="2400" b="1" spc="-15" dirty="0">
                <a:solidFill>
                  <a:srgbClr val="1F2023"/>
                </a:solidFill>
                <a:latin typeface="Arial"/>
                <a:cs typeface="Arial"/>
              </a:rPr>
              <a:t>must</a:t>
            </a:r>
            <a:r>
              <a:rPr sz="2400" b="1" spc="20" dirty="0">
                <a:solidFill>
                  <a:srgbClr val="1F2023"/>
                </a:solidFill>
                <a:latin typeface="Arial"/>
                <a:cs typeface="Arial"/>
              </a:rPr>
              <a:t> </a:t>
            </a:r>
            <a:r>
              <a:rPr sz="2400" b="1" spc="-15" dirty="0">
                <a:solidFill>
                  <a:srgbClr val="1F2023"/>
                </a:solidFill>
                <a:latin typeface="Arial"/>
                <a:cs typeface="Arial"/>
              </a:rPr>
              <a:t>equal</a:t>
            </a:r>
            <a:r>
              <a:rPr sz="2400" b="1" spc="80" dirty="0">
                <a:solidFill>
                  <a:srgbClr val="1F2023"/>
                </a:solidFill>
                <a:latin typeface="Arial"/>
                <a:cs typeface="Arial"/>
              </a:rPr>
              <a:t> </a:t>
            </a:r>
            <a:r>
              <a:rPr sz="2400" b="1" spc="40" dirty="0">
                <a:solidFill>
                  <a:srgbClr val="1F2023"/>
                </a:solidFill>
                <a:latin typeface="Arial"/>
                <a:cs typeface="Arial"/>
              </a:rPr>
              <a:t>1</a:t>
            </a:r>
            <a:r>
              <a:rPr sz="2400" spc="40" dirty="0">
                <a:solidFill>
                  <a:srgbClr val="1F2023"/>
                </a:solidFill>
                <a:latin typeface="Arial MT"/>
                <a:cs typeface="Arial MT"/>
              </a:rPr>
              <a:t>,</a:t>
            </a:r>
            <a:r>
              <a:rPr sz="2400" spc="-60" dirty="0">
                <a:solidFill>
                  <a:srgbClr val="1F2023"/>
                </a:solidFill>
                <a:latin typeface="Arial MT"/>
                <a:cs typeface="Arial MT"/>
              </a:rPr>
              <a:t> </a:t>
            </a:r>
            <a:r>
              <a:rPr sz="2400" spc="-30" dirty="0">
                <a:solidFill>
                  <a:srgbClr val="1F2023"/>
                </a:solidFill>
                <a:latin typeface="Arial MT"/>
                <a:cs typeface="Arial MT"/>
              </a:rPr>
              <a:t>or</a:t>
            </a:r>
            <a:r>
              <a:rPr sz="2400" spc="105" dirty="0">
                <a:solidFill>
                  <a:srgbClr val="1F2023"/>
                </a:solidFill>
                <a:latin typeface="Arial MT"/>
                <a:cs typeface="Arial MT"/>
              </a:rPr>
              <a:t> </a:t>
            </a:r>
            <a:r>
              <a:rPr sz="2400" spc="5" dirty="0">
                <a:solidFill>
                  <a:srgbClr val="1F2023"/>
                </a:solidFill>
                <a:latin typeface="Arial MT"/>
                <a:cs typeface="Arial MT"/>
              </a:rPr>
              <a:t>for</a:t>
            </a:r>
            <a:r>
              <a:rPr sz="2400" spc="-35" dirty="0">
                <a:solidFill>
                  <a:srgbClr val="1F2023"/>
                </a:solidFill>
                <a:latin typeface="Arial MT"/>
                <a:cs typeface="Arial MT"/>
              </a:rPr>
              <a:t> </a:t>
            </a:r>
            <a:r>
              <a:rPr sz="2400" spc="5" dirty="0">
                <a:solidFill>
                  <a:srgbClr val="1F2023"/>
                </a:solidFill>
                <a:latin typeface="Arial MT"/>
                <a:cs typeface="Arial MT"/>
              </a:rPr>
              <a:t>the</a:t>
            </a:r>
            <a:r>
              <a:rPr sz="2400" spc="-50" dirty="0">
                <a:solidFill>
                  <a:srgbClr val="1F2023"/>
                </a:solidFill>
                <a:latin typeface="Arial MT"/>
                <a:cs typeface="Arial MT"/>
              </a:rPr>
              <a:t> </a:t>
            </a:r>
            <a:r>
              <a:rPr sz="2400" spc="-40" dirty="0">
                <a:solidFill>
                  <a:srgbClr val="1F2023"/>
                </a:solidFill>
                <a:latin typeface="Arial MT"/>
                <a:cs typeface="Arial MT"/>
              </a:rPr>
              <a:t>event</a:t>
            </a:r>
            <a:r>
              <a:rPr sz="2400" spc="90" dirty="0">
                <a:solidFill>
                  <a:srgbClr val="1F2023"/>
                </a:solidFill>
                <a:latin typeface="Arial MT"/>
                <a:cs typeface="Arial MT"/>
              </a:rPr>
              <a:t> </a:t>
            </a:r>
            <a:r>
              <a:rPr sz="2400" spc="-15" dirty="0">
                <a:solidFill>
                  <a:srgbClr val="1F2023"/>
                </a:solidFill>
                <a:latin typeface="Arial MT"/>
                <a:cs typeface="Arial MT"/>
              </a:rPr>
              <a:t>A,</a:t>
            </a:r>
            <a:r>
              <a:rPr sz="2400" spc="15" dirty="0">
                <a:solidFill>
                  <a:srgbClr val="1F2023"/>
                </a:solidFill>
                <a:latin typeface="Arial MT"/>
                <a:cs typeface="Arial MT"/>
              </a:rPr>
              <a:t> </a:t>
            </a:r>
            <a:r>
              <a:rPr sz="2400" spc="-10" dirty="0">
                <a:solidFill>
                  <a:srgbClr val="1F2023"/>
                </a:solidFill>
                <a:latin typeface="Arial MT"/>
                <a:cs typeface="Arial MT"/>
              </a:rPr>
              <a:t>P(A)</a:t>
            </a:r>
            <a:r>
              <a:rPr sz="2400" spc="-40" dirty="0">
                <a:solidFill>
                  <a:srgbClr val="1F2023"/>
                </a:solidFill>
                <a:latin typeface="Arial MT"/>
                <a:cs typeface="Arial MT"/>
              </a:rPr>
              <a:t> </a:t>
            </a:r>
            <a:r>
              <a:rPr sz="2400" dirty="0">
                <a:solidFill>
                  <a:srgbClr val="1F2023"/>
                </a:solidFill>
                <a:latin typeface="Arial MT"/>
                <a:cs typeface="Arial MT"/>
              </a:rPr>
              <a:t>+</a:t>
            </a:r>
            <a:r>
              <a:rPr sz="2400" spc="25" dirty="0">
                <a:solidFill>
                  <a:srgbClr val="1F2023"/>
                </a:solidFill>
                <a:latin typeface="Arial MT"/>
                <a:cs typeface="Arial MT"/>
              </a:rPr>
              <a:t> </a:t>
            </a:r>
            <a:r>
              <a:rPr sz="2400" spc="-5" dirty="0">
                <a:solidFill>
                  <a:srgbClr val="1F2023"/>
                </a:solidFill>
                <a:latin typeface="Arial MT"/>
                <a:cs typeface="Arial MT"/>
              </a:rPr>
              <a:t>P(A')</a:t>
            </a:r>
            <a:r>
              <a:rPr sz="2400" spc="25" dirty="0">
                <a:solidFill>
                  <a:srgbClr val="1F2023"/>
                </a:solidFill>
                <a:latin typeface="Arial MT"/>
                <a:cs typeface="Arial MT"/>
              </a:rPr>
              <a:t> </a:t>
            </a:r>
            <a:r>
              <a:rPr sz="2400" dirty="0">
                <a:solidFill>
                  <a:srgbClr val="1F2023"/>
                </a:solidFill>
                <a:latin typeface="Arial MT"/>
                <a:cs typeface="Arial MT"/>
              </a:rPr>
              <a:t>=</a:t>
            </a:r>
            <a:r>
              <a:rPr sz="2400" spc="-45" dirty="0">
                <a:solidFill>
                  <a:srgbClr val="1F2023"/>
                </a:solidFill>
                <a:latin typeface="Arial MT"/>
                <a:cs typeface="Arial MT"/>
              </a:rPr>
              <a:t> </a:t>
            </a:r>
            <a:r>
              <a:rPr sz="2400" spc="5" dirty="0">
                <a:solidFill>
                  <a:srgbClr val="1F2023"/>
                </a:solidFill>
                <a:latin typeface="Arial MT"/>
                <a:cs typeface="Arial MT"/>
              </a:rPr>
              <a:t>1.</a:t>
            </a:r>
            <a:endParaRPr sz="2400">
              <a:latin typeface="Arial MT"/>
              <a:cs typeface="Arial M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429000" y="3657600"/>
            <a:ext cx="5257800" cy="2895600"/>
            <a:chOff x="3429000" y="3657600"/>
            <a:chExt cx="5257800" cy="2895600"/>
          </a:xfrm>
        </p:grpSpPr>
        <p:sp>
          <p:nvSpPr>
            <p:cNvPr id="3" name="object 3"/>
            <p:cNvSpPr/>
            <p:nvPr/>
          </p:nvSpPr>
          <p:spPr>
            <a:xfrm>
              <a:off x="3429000" y="3657600"/>
              <a:ext cx="5257800" cy="2895600"/>
            </a:xfrm>
            <a:custGeom>
              <a:avLst/>
              <a:gdLst/>
              <a:ahLst/>
              <a:cxnLst/>
              <a:rect l="l" t="t" r="r" b="b"/>
              <a:pathLst>
                <a:path w="5257800" h="2895600">
                  <a:moveTo>
                    <a:pt x="5257800" y="0"/>
                  </a:moveTo>
                  <a:lnTo>
                    <a:pt x="0" y="0"/>
                  </a:lnTo>
                  <a:lnTo>
                    <a:pt x="0" y="2895600"/>
                  </a:lnTo>
                  <a:lnTo>
                    <a:pt x="5257800" y="2895600"/>
                  </a:lnTo>
                  <a:lnTo>
                    <a:pt x="5257800" y="0"/>
                  </a:lnTo>
                  <a:close/>
                </a:path>
              </a:pathLst>
            </a:custGeom>
            <a:solidFill>
              <a:srgbClr val="959595"/>
            </a:solidFill>
          </p:spPr>
          <p:txBody>
            <a:bodyPr wrap="square" lIns="0" tIns="0" rIns="0" bIns="0" rtlCol="0"/>
            <a:lstStyle/>
            <a:p>
              <a:endParaRPr/>
            </a:p>
          </p:txBody>
        </p:sp>
        <p:sp>
          <p:nvSpPr>
            <p:cNvPr id="4" name="object 4"/>
            <p:cNvSpPr/>
            <p:nvPr/>
          </p:nvSpPr>
          <p:spPr>
            <a:xfrm>
              <a:off x="5034025" y="4500625"/>
              <a:ext cx="2057400" cy="1295400"/>
            </a:xfrm>
            <a:custGeom>
              <a:avLst/>
              <a:gdLst/>
              <a:ahLst/>
              <a:cxnLst/>
              <a:rect l="l" t="t" r="r" b="b"/>
              <a:pathLst>
                <a:path w="2057400" h="1295400">
                  <a:moveTo>
                    <a:pt x="1028700" y="0"/>
                  </a:moveTo>
                  <a:lnTo>
                    <a:pt x="970319" y="1025"/>
                  </a:lnTo>
                  <a:lnTo>
                    <a:pt x="912794" y="4064"/>
                  </a:lnTo>
                  <a:lnTo>
                    <a:pt x="856210" y="9062"/>
                  </a:lnTo>
                  <a:lnTo>
                    <a:pt x="800656" y="15965"/>
                  </a:lnTo>
                  <a:lnTo>
                    <a:pt x="746216" y="24718"/>
                  </a:lnTo>
                  <a:lnTo>
                    <a:pt x="692980" y="35266"/>
                  </a:lnTo>
                  <a:lnTo>
                    <a:pt x="641032" y="47555"/>
                  </a:lnTo>
                  <a:lnTo>
                    <a:pt x="590460" y="61530"/>
                  </a:lnTo>
                  <a:lnTo>
                    <a:pt x="541351" y="77136"/>
                  </a:lnTo>
                  <a:lnTo>
                    <a:pt x="493791" y="94319"/>
                  </a:lnTo>
                  <a:lnTo>
                    <a:pt x="447868" y="113024"/>
                  </a:lnTo>
                  <a:lnTo>
                    <a:pt x="403668" y="133197"/>
                  </a:lnTo>
                  <a:lnTo>
                    <a:pt x="361277" y="154782"/>
                  </a:lnTo>
                  <a:lnTo>
                    <a:pt x="320784" y="177726"/>
                  </a:lnTo>
                  <a:lnTo>
                    <a:pt x="282273" y="201973"/>
                  </a:lnTo>
                  <a:lnTo>
                    <a:pt x="245834" y="227469"/>
                  </a:lnTo>
                  <a:lnTo>
                    <a:pt x="211551" y="254159"/>
                  </a:lnTo>
                  <a:lnTo>
                    <a:pt x="179512" y="281989"/>
                  </a:lnTo>
                  <a:lnTo>
                    <a:pt x="149803" y="310903"/>
                  </a:lnTo>
                  <a:lnTo>
                    <a:pt x="122512" y="340848"/>
                  </a:lnTo>
                  <a:lnTo>
                    <a:pt x="97725" y="371769"/>
                  </a:lnTo>
                  <a:lnTo>
                    <a:pt x="75530" y="403611"/>
                  </a:lnTo>
                  <a:lnTo>
                    <a:pt x="39259" y="469838"/>
                  </a:lnTo>
                  <a:lnTo>
                    <a:pt x="14393" y="539094"/>
                  </a:lnTo>
                  <a:lnTo>
                    <a:pt x="1628" y="610941"/>
                  </a:lnTo>
                  <a:lnTo>
                    <a:pt x="0" y="647700"/>
                  </a:lnTo>
                  <a:lnTo>
                    <a:pt x="1628" y="684446"/>
                  </a:lnTo>
                  <a:lnTo>
                    <a:pt x="14393" y="756271"/>
                  </a:lnTo>
                  <a:lnTo>
                    <a:pt x="39259" y="825511"/>
                  </a:lnTo>
                  <a:lnTo>
                    <a:pt x="75530" y="891726"/>
                  </a:lnTo>
                  <a:lnTo>
                    <a:pt x="97725" y="923563"/>
                  </a:lnTo>
                  <a:lnTo>
                    <a:pt x="122512" y="954480"/>
                  </a:lnTo>
                  <a:lnTo>
                    <a:pt x="149803" y="984422"/>
                  </a:lnTo>
                  <a:lnTo>
                    <a:pt x="179512" y="1013334"/>
                  </a:lnTo>
                  <a:lnTo>
                    <a:pt x="211551" y="1041162"/>
                  </a:lnTo>
                  <a:lnTo>
                    <a:pt x="245834" y="1067851"/>
                  </a:lnTo>
                  <a:lnTo>
                    <a:pt x="282273" y="1093347"/>
                  </a:lnTo>
                  <a:lnTo>
                    <a:pt x="320784" y="1117594"/>
                  </a:lnTo>
                  <a:lnTo>
                    <a:pt x="361277" y="1140538"/>
                  </a:lnTo>
                  <a:lnTo>
                    <a:pt x="403668" y="1162124"/>
                  </a:lnTo>
                  <a:lnTo>
                    <a:pt x="447868" y="1182298"/>
                  </a:lnTo>
                  <a:lnTo>
                    <a:pt x="493791" y="1201004"/>
                  </a:lnTo>
                  <a:lnTo>
                    <a:pt x="541351" y="1218189"/>
                  </a:lnTo>
                  <a:lnTo>
                    <a:pt x="590460" y="1233796"/>
                  </a:lnTo>
                  <a:lnTo>
                    <a:pt x="641032" y="1247773"/>
                  </a:lnTo>
                  <a:lnTo>
                    <a:pt x="692980" y="1260064"/>
                  </a:lnTo>
                  <a:lnTo>
                    <a:pt x="746216" y="1270613"/>
                  </a:lnTo>
                  <a:lnTo>
                    <a:pt x="800656" y="1279368"/>
                  </a:lnTo>
                  <a:lnTo>
                    <a:pt x="856210" y="1286272"/>
                  </a:lnTo>
                  <a:lnTo>
                    <a:pt x="912794" y="1291271"/>
                  </a:lnTo>
                  <a:lnTo>
                    <a:pt x="970319" y="1294311"/>
                  </a:lnTo>
                  <a:lnTo>
                    <a:pt x="1028700" y="1295336"/>
                  </a:lnTo>
                  <a:lnTo>
                    <a:pt x="1087068" y="1294311"/>
                  </a:lnTo>
                  <a:lnTo>
                    <a:pt x="1144583" y="1291271"/>
                  </a:lnTo>
                  <a:lnTo>
                    <a:pt x="1201157" y="1286272"/>
                  </a:lnTo>
                  <a:lnTo>
                    <a:pt x="1256704" y="1279368"/>
                  </a:lnTo>
                  <a:lnTo>
                    <a:pt x="1311138" y="1270613"/>
                  </a:lnTo>
                  <a:lnTo>
                    <a:pt x="1364370" y="1260064"/>
                  </a:lnTo>
                  <a:lnTo>
                    <a:pt x="1416314" y="1247773"/>
                  </a:lnTo>
                  <a:lnTo>
                    <a:pt x="1466884" y="1233796"/>
                  </a:lnTo>
                  <a:lnTo>
                    <a:pt x="1515992" y="1218189"/>
                  </a:lnTo>
                  <a:lnTo>
                    <a:pt x="1563551" y="1201004"/>
                  </a:lnTo>
                  <a:lnTo>
                    <a:pt x="1609475" y="1182298"/>
                  </a:lnTo>
                  <a:lnTo>
                    <a:pt x="1653677" y="1162124"/>
                  </a:lnTo>
                  <a:lnTo>
                    <a:pt x="1696070" y="1140538"/>
                  </a:lnTo>
                  <a:lnTo>
                    <a:pt x="1736566" y="1117594"/>
                  </a:lnTo>
                  <a:lnTo>
                    <a:pt x="1775080" y="1093347"/>
                  </a:lnTo>
                  <a:lnTo>
                    <a:pt x="1811523" y="1067851"/>
                  </a:lnTo>
                  <a:lnTo>
                    <a:pt x="1845810" y="1041162"/>
                  </a:lnTo>
                  <a:lnTo>
                    <a:pt x="1877853" y="1013334"/>
                  </a:lnTo>
                  <a:lnTo>
                    <a:pt x="1907566" y="984422"/>
                  </a:lnTo>
                  <a:lnTo>
                    <a:pt x="1934862" y="954480"/>
                  </a:lnTo>
                  <a:lnTo>
                    <a:pt x="1959653" y="923563"/>
                  </a:lnTo>
                  <a:lnTo>
                    <a:pt x="1981852" y="891726"/>
                  </a:lnTo>
                  <a:lnTo>
                    <a:pt x="2018131" y="825511"/>
                  </a:lnTo>
                  <a:lnTo>
                    <a:pt x="2043002" y="756271"/>
                  </a:lnTo>
                  <a:lnTo>
                    <a:pt x="2055771" y="684446"/>
                  </a:lnTo>
                  <a:lnTo>
                    <a:pt x="2057400" y="647700"/>
                  </a:lnTo>
                  <a:lnTo>
                    <a:pt x="2055771" y="610941"/>
                  </a:lnTo>
                  <a:lnTo>
                    <a:pt x="2043002" y="539094"/>
                  </a:lnTo>
                  <a:lnTo>
                    <a:pt x="2018131" y="469838"/>
                  </a:lnTo>
                  <a:lnTo>
                    <a:pt x="1981852" y="403611"/>
                  </a:lnTo>
                  <a:lnTo>
                    <a:pt x="1959653" y="371769"/>
                  </a:lnTo>
                  <a:lnTo>
                    <a:pt x="1934862" y="340848"/>
                  </a:lnTo>
                  <a:lnTo>
                    <a:pt x="1907566" y="310903"/>
                  </a:lnTo>
                  <a:lnTo>
                    <a:pt x="1877853" y="281989"/>
                  </a:lnTo>
                  <a:lnTo>
                    <a:pt x="1845810" y="254159"/>
                  </a:lnTo>
                  <a:lnTo>
                    <a:pt x="1811523" y="227469"/>
                  </a:lnTo>
                  <a:lnTo>
                    <a:pt x="1775080" y="201973"/>
                  </a:lnTo>
                  <a:lnTo>
                    <a:pt x="1736566" y="177726"/>
                  </a:lnTo>
                  <a:lnTo>
                    <a:pt x="1696070" y="154782"/>
                  </a:lnTo>
                  <a:lnTo>
                    <a:pt x="1653677" y="133197"/>
                  </a:lnTo>
                  <a:lnTo>
                    <a:pt x="1609475" y="113024"/>
                  </a:lnTo>
                  <a:lnTo>
                    <a:pt x="1563551" y="94319"/>
                  </a:lnTo>
                  <a:lnTo>
                    <a:pt x="1515992" y="77136"/>
                  </a:lnTo>
                  <a:lnTo>
                    <a:pt x="1466884" y="61530"/>
                  </a:lnTo>
                  <a:lnTo>
                    <a:pt x="1416314" y="47555"/>
                  </a:lnTo>
                  <a:lnTo>
                    <a:pt x="1364370" y="35266"/>
                  </a:lnTo>
                  <a:lnTo>
                    <a:pt x="1311138" y="24718"/>
                  </a:lnTo>
                  <a:lnTo>
                    <a:pt x="1256704" y="15965"/>
                  </a:lnTo>
                  <a:lnTo>
                    <a:pt x="1201157" y="9062"/>
                  </a:lnTo>
                  <a:lnTo>
                    <a:pt x="1144583" y="4064"/>
                  </a:lnTo>
                  <a:lnTo>
                    <a:pt x="1087068" y="1025"/>
                  </a:lnTo>
                  <a:lnTo>
                    <a:pt x="1028700" y="0"/>
                  </a:lnTo>
                  <a:close/>
                </a:path>
              </a:pathLst>
            </a:custGeom>
            <a:solidFill>
              <a:srgbClr val="FFFFFF"/>
            </a:solidFill>
          </p:spPr>
          <p:txBody>
            <a:bodyPr wrap="square" lIns="0" tIns="0" rIns="0" bIns="0" rtlCol="0"/>
            <a:lstStyle/>
            <a:p>
              <a:endParaRPr/>
            </a:p>
          </p:txBody>
        </p:sp>
        <p:sp>
          <p:nvSpPr>
            <p:cNvPr id="5" name="object 5"/>
            <p:cNvSpPr/>
            <p:nvPr/>
          </p:nvSpPr>
          <p:spPr>
            <a:xfrm>
              <a:off x="5034025" y="4500625"/>
              <a:ext cx="2057400" cy="1295400"/>
            </a:xfrm>
            <a:custGeom>
              <a:avLst/>
              <a:gdLst/>
              <a:ahLst/>
              <a:cxnLst/>
              <a:rect l="l" t="t" r="r" b="b"/>
              <a:pathLst>
                <a:path w="2057400" h="1295400">
                  <a:moveTo>
                    <a:pt x="0" y="647700"/>
                  </a:moveTo>
                  <a:lnTo>
                    <a:pt x="6455" y="574721"/>
                  </a:lnTo>
                  <a:lnTo>
                    <a:pt x="25357" y="504115"/>
                  </a:lnTo>
                  <a:lnTo>
                    <a:pt x="56012" y="436319"/>
                  </a:lnTo>
                  <a:lnTo>
                    <a:pt x="97725" y="371769"/>
                  </a:lnTo>
                  <a:lnTo>
                    <a:pt x="122512" y="340848"/>
                  </a:lnTo>
                  <a:lnTo>
                    <a:pt x="149803" y="310903"/>
                  </a:lnTo>
                  <a:lnTo>
                    <a:pt x="179512" y="281989"/>
                  </a:lnTo>
                  <a:lnTo>
                    <a:pt x="211551" y="254159"/>
                  </a:lnTo>
                  <a:lnTo>
                    <a:pt x="245834" y="227469"/>
                  </a:lnTo>
                  <a:lnTo>
                    <a:pt x="282273" y="201973"/>
                  </a:lnTo>
                  <a:lnTo>
                    <a:pt x="320784" y="177726"/>
                  </a:lnTo>
                  <a:lnTo>
                    <a:pt x="361277" y="154782"/>
                  </a:lnTo>
                  <a:lnTo>
                    <a:pt x="403668" y="133197"/>
                  </a:lnTo>
                  <a:lnTo>
                    <a:pt x="447868" y="113024"/>
                  </a:lnTo>
                  <a:lnTo>
                    <a:pt x="493791" y="94319"/>
                  </a:lnTo>
                  <a:lnTo>
                    <a:pt x="541351" y="77136"/>
                  </a:lnTo>
                  <a:lnTo>
                    <a:pt x="590460" y="61530"/>
                  </a:lnTo>
                  <a:lnTo>
                    <a:pt x="641032" y="47555"/>
                  </a:lnTo>
                  <a:lnTo>
                    <a:pt x="692980" y="35266"/>
                  </a:lnTo>
                  <a:lnTo>
                    <a:pt x="746216" y="24718"/>
                  </a:lnTo>
                  <a:lnTo>
                    <a:pt x="800656" y="15965"/>
                  </a:lnTo>
                  <a:lnTo>
                    <a:pt x="856210" y="9062"/>
                  </a:lnTo>
                  <a:lnTo>
                    <a:pt x="912794" y="4064"/>
                  </a:lnTo>
                  <a:lnTo>
                    <a:pt x="970319" y="1025"/>
                  </a:lnTo>
                  <a:lnTo>
                    <a:pt x="1028700" y="0"/>
                  </a:lnTo>
                  <a:lnTo>
                    <a:pt x="1087068" y="1025"/>
                  </a:lnTo>
                  <a:lnTo>
                    <a:pt x="1144583" y="4064"/>
                  </a:lnTo>
                  <a:lnTo>
                    <a:pt x="1201157" y="9062"/>
                  </a:lnTo>
                  <a:lnTo>
                    <a:pt x="1256704" y="15965"/>
                  </a:lnTo>
                  <a:lnTo>
                    <a:pt x="1311138" y="24718"/>
                  </a:lnTo>
                  <a:lnTo>
                    <a:pt x="1364370" y="35266"/>
                  </a:lnTo>
                  <a:lnTo>
                    <a:pt x="1416314" y="47555"/>
                  </a:lnTo>
                  <a:lnTo>
                    <a:pt x="1466884" y="61530"/>
                  </a:lnTo>
                  <a:lnTo>
                    <a:pt x="1515992" y="77136"/>
                  </a:lnTo>
                  <a:lnTo>
                    <a:pt x="1563551" y="94319"/>
                  </a:lnTo>
                  <a:lnTo>
                    <a:pt x="1609475" y="113024"/>
                  </a:lnTo>
                  <a:lnTo>
                    <a:pt x="1653677" y="133197"/>
                  </a:lnTo>
                  <a:lnTo>
                    <a:pt x="1696070" y="154782"/>
                  </a:lnTo>
                  <a:lnTo>
                    <a:pt x="1736566" y="177726"/>
                  </a:lnTo>
                  <a:lnTo>
                    <a:pt x="1775080" y="201973"/>
                  </a:lnTo>
                  <a:lnTo>
                    <a:pt x="1811523" y="227469"/>
                  </a:lnTo>
                  <a:lnTo>
                    <a:pt x="1845810" y="254159"/>
                  </a:lnTo>
                  <a:lnTo>
                    <a:pt x="1877853" y="281989"/>
                  </a:lnTo>
                  <a:lnTo>
                    <a:pt x="1907566" y="310903"/>
                  </a:lnTo>
                  <a:lnTo>
                    <a:pt x="1934862" y="340848"/>
                  </a:lnTo>
                  <a:lnTo>
                    <a:pt x="1959653" y="371769"/>
                  </a:lnTo>
                  <a:lnTo>
                    <a:pt x="1981852" y="403611"/>
                  </a:lnTo>
                  <a:lnTo>
                    <a:pt x="2018131" y="469838"/>
                  </a:lnTo>
                  <a:lnTo>
                    <a:pt x="2043002" y="539094"/>
                  </a:lnTo>
                  <a:lnTo>
                    <a:pt x="2055771" y="610941"/>
                  </a:lnTo>
                  <a:lnTo>
                    <a:pt x="2057400" y="647700"/>
                  </a:lnTo>
                  <a:lnTo>
                    <a:pt x="2055771" y="684446"/>
                  </a:lnTo>
                  <a:lnTo>
                    <a:pt x="2043002" y="756271"/>
                  </a:lnTo>
                  <a:lnTo>
                    <a:pt x="2018131" y="825511"/>
                  </a:lnTo>
                  <a:lnTo>
                    <a:pt x="1981852" y="891726"/>
                  </a:lnTo>
                  <a:lnTo>
                    <a:pt x="1959653" y="923563"/>
                  </a:lnTo>
                  <a:lnTo>
                    <a:pt x="1934862" y="954480"/>
                  </a:lnTo>
                  <a:lnTo>
                    <a:pt x="1907566" y="984422"/>
                  </a:lnTo>
                  <a:lnTo>
                    <a:pt x="1877853" y="1013334"/>
                  </a:lnTo>
                  <a:lnTo>
                    <a:pt x="1845810" y="1041162"/>
                  </a:lnTo>
                  <a:lnTo>
                    <a:pt x="1811523" y="1067851"/>
                  </a:lnTo>
                  <a:lnTo>
                    <a:pt x="1775080" y="1093347"/>
                  </a:lnTo>
                  <a:lnTo>
                    <a:pt x="1736566" y="1117594"/>
                  </a:lnTo>
                  <a:lnTo>
                    <a:pt x="1696070" y="1140538"/>
                  </a:lnTo>
                  <a:lnTo>
                    <a:pt x="1653677" y="1162124"/>
                  </a:lnTo>
                  <a:lnTo>
                    <a:pt x="1609475" y="1182298"/>
                  </a:lnTo>
                  <a:lnTo>
                    <a:pt x="1563551" y="1201004"/>
                  </a:lnTo>
                  <a:lnTo>
                    <a:pt x="1515992" y="1218189"/>
                  </a:lnTo>
                  <a:lnTo>
                    <a:pt x="1466884" y="1233796"/>
                  </a:lnTo>
                  <a:lnTo>
                    <a:pt x="1416314" y="1247773"/>
                  </a:lnTo>
                  <a:lnTo>
                    <a:pt x="1364370" y="1260064"/>
                  </a:lnTo>
                  <a:lnTo>
                    <a:pt x="1311138" y="1270613"/>
                  </a:lnTo>
                  <a:lnTo>
                    <a:pt x="1256704" y="1279368"/>
                  </a:lnTo>
                  <a:lnTo>
                    <a:pt x="1201157" y="1286272"/>
                  </a:lnTo>
                  <a:lnTo>
                    <a:pt x="1144583" y="1291271"/>
                  </a:lnTo>
                  <a:lnTo>
                    <a:pt x="1087068" y="1294311"/>
                  </a:lnTo>
                  <a:lnTo>
                    <a:pt x="1028700" y="1295336"/>
                  </a:lnTo>
                  <a:lnTo>
                    <a:pt x="970319" y="1294311"/>
                  </a:lnTo>
                  <a:lnTo>
                    <a:pt x="912794" y="1291271"/>
                  </a:lnTo>
                  <a:lnTo>
                    <a:pt x="856210" y="1286272"/>
                  </a:lnTo>
                  <a:lnTo>
                    <a:pt x="800656" y="1279368"/>
                  </a:lnTo>
                  <a:lnTo>
                    <a:pt x="746216" y="1270613"/>
                  </a:lnTo>
                  <a:lnTo>
                    <a:pt x="692980" y="1260064"/>
                  </a:lnTo>
                  <a:lnTo>
                    <a:pt x="641032" y="1247773"/>
                  </a:lnTo>
                  <a:lnTo>
                    <a:pt x="590460" y="1233796"/>
                  </a:lnTo>
                  <a:lnTo>
                    <a:pt x="541351" y="1218189"/>
                  </a:lnTo>
                  <a:lnTo>
                    <a:pt x="493791" y="1201004"/>
                  </a:lnTo>
                  <a:lnTo>
                    <a:pt x="447868" y="1182298"/>
                  </a:lnTo>
                  <a:lnTo>
                    <a:pt x="403668" y="1162124"/>
                  </a:lnTo>
                  <a:lnTo>
                    <a:pt x="361277" y="1140538"/>
                  </a:lnTo>
                  <a:lnTo>
                    <a:pt x="320784" y="1117594"/>
                  </a:lnTo>
                  <a:lnTo>
                    <a:pt x="282273" y="1093347"/>
                  </a:lnTo>
                  <a:lnTo>
                    <a:pt x="245834" y="1067851"/>
                  </a:lnTo>
                  <a:lnTo>
                    <a:pt x="211551" y="1041162"/>
                  </a:lnTo>
                  <a:lnTo>
                    <a:pt x="179512" y="1013334"/>
                  </a:lnTo>
                  <a:lnTo>
                    <a:pt x="149803" y="984422"/>
                  </a:lnTo>
                  <a:lnTo>
                    <a:pt x="122512" y="954480"/>
                  </a:lnTo>
                  <a:lnTo>
                    <a:pt x="97725" y="923563"/>
                  </a:lnTo>
                  <a:lnTo>
                    <a:pt x="75530" y="891726"/>
                  </a:lnTo>
                  <a:lnTo>
                    <a:pt x="39259" y="825511"/>
                  </a:lnTo>
                  <a:lnTo>
                    <a:pt x="14393" y="756271"/>
                  </a:lnTo>
                  <a:lnTo>
                    <a:pt x="1628" y="684446"/>
                  </a:lnTo>
                  <a:lnTo>
                    <a:pt x="0" y="647700"/>
                  </a:lnTo>
                  <a:close/>
                </a:path>
              </a:pathLst>
            </a:custGeom>
            <a:ln w="25400">
              <a:solidFill>
                <a:srgbClr val="000000"/>
              </a:solidFill>
            </a:ln>
          </p:spPr>
          <p:txBody>
            <a:bodyPr wrap="square" lIns="0" tIns="0" rIns="0" bIns="0" rtlCol="0"/>
            <a:lstStyle/>
            <a:p>
              <a:endParaRPr/>
            </a:p>
          </p:txBody>
        </p:sp>
        <p:sp>
          <p:nvSpPr>
            <p:cNvPr id="6" name="object 6"/>
            <p:cNvSpPr/>
            <p:nvPr/>
          </p:nvSpPr>
          <p:spPr>
            <a:xfrm>
              <a:off x="4080641" y="4507695"/>
              <a:ext cx="193040" cy="0"/>
            </a:xfrm>
            <a:custGeom>
              <a:avLst/>
              <a:gdLst/>
              <a:ahLst/>
              <a:cxnLst/>
              <a:rect l="l" t="t" r="r" b="b"/>
              <a:pathLst>
                <a:path w="193039">
                  <a:moveTo>
                    <a:pt x="0" y="0"/>
                  </a:moveTo>
                  <a:lnTo>
                    <a:pt x="192684" y="0"/>
                  </a:lnTo>
                </a:path>
              </a:pathLst>
            </a:custGeom>
            <a:ln w="16372">
              <a:solidFill>
                <a:srgbClr val="000000"/>
              </a:solidFill>
            </a:ln>
          </p:spPr>
          <p:txBody>
            <a:bodyPr wrap="square" lIns="0" tIns="0" rIns="0" bIns="0" rtlCol="0"/>
            <a:lstStyle/>
            <a:p>
              <a:endParaRPr/>
            </a:p>
          </p:txBody>
        </p:sp>
      </p:grpSp>
      <p:sp>
        <p:nvSpPr>
          <p:cNvPr id="7" name="object 7"/>
          <p:cNvSpPr txBox="1"/>
          <p:nvPr/>
        </p:nvSpPr>
        <p:spPr>
          <a:xfrm>
            <a:off x="1909191" y="357124"/>
            <a:ext cx="1928495" cy="449580"/>
          </a:xfrm>
          <a:prstGeom prst="rect">
            <a:avLst/>
          </a:prstGeom>
        </p:spPr>
        <p:txBody>
          <a:bodyPr vert="horz" wrap="square" lIns="0" tIns="16510" rIns="0" bIns="0" rtlCol="0">
            <a:spAutoFit/>
          </a:bodyPr>
          <a:lstStyle/>
          <a:p>
            <a:pPr marL="12700">
              <a:lnSpc>
                <a:spcPct val="100000"/>
              </a:lnSpc>
              <a:spcBef>
                <a:spcPts val="130"/>
              </a:spcBef>
            </a:pPr>
            <a:r>
              <a:rPr sz="2750" b="1" spc="40" dirty="0">
                <a:latin typeface="Calibri"/>
                <a:cs typeface="Calibri"/>
              </a:rPr>
              <a:t>C</a:t>
            </a:r>
            <a:r>
              <a:rPr sz="2750" b="1" spc="15" dirty="0">
                <a:latin typeface="Calibri"/>
                <a:cs typeface="Calibri"/>
              </a:rPr>
              <a:t>ompl</a:t>
            </a:r>
            <a:r>
              <a:rPr sz="2750" b="1" spc="30" dirty="0">
                <a:latin typeface="Calibri"/>
                <a:cs typeface="Calibri"/>
              </a:rPr>
              <a:t>e</a:t>
            </a:r>
            <a:r>
              <a:rPr sz="2750" b="1" spc="5" dirty="0">
                <a:latin typeface="Calibri"/>
                <a:cs typeface="Calibri"/>
              </a:rPr>
              <a:t>m</a:t>
            </a:r>
            <a:r>
              <a:rPr sz="2750" b="1" spc="35" dirty="0">
                <a:latin typeface="Calibri"/>
                <a:cs typeface="Calibri"/>
              </a:rPr>
              <a:t>e</a:t>
            </a:r>
            <a:r>
              <a:rPr sz="2750" b="1" spc="10" dirty="0">
                <a:latin typeface="Calibri"/>
                <a:cs typeface="Calibri"/>
              </a:rPr>
              <a:t>nt</a:t>
            </a:r>
            <a:endParaRPr sz="2750">
              <a:latin typeface="Calibri"/>
              <a:cs typeface="Calibri"/>
            </a:endParaRPr>
          </a:p>
        </p:txBody>
      </p:sp>
      <p:sp>
        <p:nvSpPr>
          <p:cNvPr id="8" name="object 8"/>
          <p:cNvSpPr/>
          <p:nvPr/>
        </p:nvSpPr>
        <p:spPr>
          <a:xfrm>
            <a:off x="2480441" y="2907495"/>
            <a:ext cx="193040" cy="0"/>
          </a:xfrm>
          <a:custGeom>
            <a:avLst/>
            <a:gdLst/>
            <a:ahLst/>
            <a:cxnLst/>
            <a:rect l="l" t="t" r="r" b="b"/>
            <a:pathLst>
              <a:path w="193039">
                <a:moveTo>
                  <a:pt x="0" y="0"/>
                </a:moveTo>
                <a:lnTo>
                  <a:pt x="192684" y="0"/>
                </a:lnTo>
              </a:path>
            </a:pathLst>
          </a:custGeom>
          <a:ln w="16372">
            <a:solidFill>
              <a:srgbClr val="000000"/>
            </a:solidFill>
          </a:ln>
        </p:spPr>
        <p:txBody>
          <a:bodyPr wrap="square" lIns="0" tIns="0" rIns="0" bIns="0" rtlCol="0"/>
          <a:lstStyle/>
          <a:p>
            <a:endParaRPr/>
          </a:p>
        </p:txBody>
      </p:sp>
      <p:sp>
        <p:nvSpPr>
          <p:cNvPr id="9" name="object 9"/>
          <p:cNvSpPr txBox="1"/>
          <p:nvPr/>
        </p:nvSpPr>
        <p:spPr>
          <a:xfrm>
            <a:off x="2437817" y="2837180"/>
            <a:ext cx="5403850" cy="518159"/>
          </a:xfrm>
          <a:prstGeom prst="rect">
            <a:avLst/>
          </a:prstGeom>
        </p:spPr>
        <p:txBody>
          <a:bodyPr vert="horz" wrap="square" lIns="0" tIns="16510" rIns="0" bIns="0" rtlCol="0">
            <a:spAutoFit/>
          </a:bodyPr>
          <a:lstStyle/>
          <a:p>
            <a:pPr marL="12700">
              <a:lnSpc>
                <a:spcPct val="100000"/>
              </a:lnSpc>
              <a:spcBef>
                <a:spcPts val="130"/>
              </a:spcBef>
              <a:tabLst>
                <a:tab pos="446405" algn="l"/>
              </a:tabLst>
            </a:pPr>
            <a:r>
              <a:rPr sz="4500" i="1" spc="-52" baseline="3703" dirty="0">
                <a:latin typeface="Times New Roman"/>
                <a:cs typeface="Times New Roman"/>
              </a:rPr>
              <a:t>A	</a:t>
            </a:r>
            <a:r>
              <a:rPr sz="3200" spc="15" dirty="0">
                <a:latin typeface="Times New Roman"/>
                <a:cs typeface="Times New Roman"/>
              </a:rPr>
              <a:t>=</a:t>
            </a:r>
            <a:r>
              <a:rPr sz="3200" spc="-10" dirty="0">
                <a:latin typeface="Times New Roman"/>
                <a:cs typeface="Times New Roman"/>
              </a:rPr>
              <a:t> </a:t>
            </a:r>
            <a:r>
              <a:rPr sz="3200" spc="15" dirty="0">
                <a:latin typeface="Times New Roman"/>
                <a:cs typeface="Times New Roman"/>
              </a:rPr>
              <a:t>{</a:t>
            </a:r>
            <a:r>
              <a:rPr sz="3200" i="1" spc="15" dirty="0">
                <a:latin typeface="Times New Roman"/>
                <a:cs typeface="Times New Roman"/>
              </a:rPr>
              <a:t>e</a:t>
            </a:r>
            <a:r>
              <a:rPr sz="3200" spc="15" dirty="0">
                <a:latin typeface="Times New Roman"/>
                <a:cs typeface="Times New Roman"/>
              </a:rPr>
              <a:t>|</a:t>
            </a:r>
            <a:r>
              <a:rPr sz="3200" spc="-30" dirty="0">
                <a:latin typeface="Times New Roman"/>
                <a:cs typeface="Times New Roman"/>
              </a:rPr>
              <a:t> </a:t>
            </a:r>
            <a:r>
              <a:rPr sz="3200" i="1" spc="10" dirty="0">
                <a:latin typeface="Times New Roman"/>
                <a:cs typeface="Times New Roman"/>
              </a:rPr>
              <a:t>e</a:t>
            </a:r>
            <a:r>
              <a:rPr sz="3200" i="1" spc="-65" dirty="0">
                <a:latin typeface="Times New Roman"/>
                <a:cs typeface="Times New Roman"/>
              </a:rPr>
              <a:t> </a:t>
            </a:r>
            <a:r>
              <a:rPr sz="3200" b="1" spc="5" dirty="0">
                <a:latin typeface="Times New Roman"/>
                <a:cs typeface="Times New Roman"/>
              </a:rPr>
              <a:t>does</a:t>
            </a:r>
            <a:r>
              <a:rPr sz="3200" b="1" spc="20" dirty="0">
                <a:latin typeface="Times New Roman"/>
                <a:cs typeface="Times New Roman"/>
              </a:rPr>
              <a:t> </a:t>
            </a:r>
            <a:r>
              <a:rPr sz="3200" b="1" dirty="0">
                <a:latin typeface="Times New Roman"/>
                <a:cs typeface="Times New Roman"/>
              </a:rPr>
              <a:t>not</a:t>
            </a:r>
            <a:r>
              <a:rPr sz="3200" b="1" spc="-75" dirty="0">
                <a:latin typeface="Times New Roman"/>
                <a:cs typeface="Times New Roman"/>
              </a:rPr>
              <a:t> </a:t>
            </a:r>
            <a:r>
              <a:rPr sz="3200" spc="-15" dirty="0">
                <a:latin typeface="Times New Roman"/>
                <a:cs typeface="Times New Roman"/>
              </a:rPr>
              <a:t>belongs</a:t>
            </a:r>
            <a:r>
              <a:rPr sz="3200" spc="100" dirty="0">
                <a:latin typeface="Times New Roman"/>
                <a:cs typeface="Times New Roman"/>
              </a:rPr>
              <a:t> </a:t>
            </a:r>
            <a:r>
              <a:rPr sz="3200" spc="10" dirty="0">
                <a:latin typeface="Times New Roman"/>
                <a:cs typeface="Times New Roman"/>
              </a:rPr>
              <a:t>to</a:t>
            </a:r>
            <a:r>
              <a:rPr sz="3200" spc="-5" dirty="0">
                <a:latin typeface="Times New Roman"/>
                <a:cs typeface="Times New Roman"/>
              </a:rPr>
              <a:t> </a:t>
            </a:r>
            <a:r>
              <a:rPr sz="3200" i="1" spc="5" dirty="0">
                <a:latin typeface="Times New Roman"/>
                <a:cs typeface="Times New Roman"/>
              </a:rPr>
              <a:t>A</a:t>
            </a:r>
            <a:r>
              <a:rPr sz="3200" spc="5" dirty="0">
                <a:latin typeface="Times New Roman"/>
                <a:cs typeface="Times New Roman"/>
              </a:rPr>
              <a:t>}</a:t>
            </a:r>
            <a:endParaRPr sz="3200">
              <a:latin typeface="Times New Roman"/>
              <a:cs typeface="Times New Roman"/>
            </a:endParaRPr>
          </a:p>
        </p:txBody>
      </p:sp>
      <p:sp>
        <p:nvSpPr>
          <p:cNvPr id="10" name="object 10"/>
          <p:cNvSpPr/>
          <p:nvPr/>
        </p:nvSpPr>
        <p:spPr>
          <a:xfrm>
            <a:off x="4004441" y="1764495"/>
            <a:ext cx="193040" cy="0"/>
          </a:xfrm>
          <a:custGeom>
            <a:avLst/>
            <a:gdLst/>
            <a:ahLst/>
            <a:cxnLst/>
            <a:rect l="l" t="t" r="r" b="b"/>
            <a:pathLst>
              <a:path w="193039">
                <a:moveTo>
                  <a:pt x="0" y="0"/>
                </a:moveTo>
                <a:lnTo>
                  <a:pt x="192684" y="0"/>
                </a:lnTo>
              </a:path>
            </a:pathLst>
          </a:custGeom>
          <a:ln w="16372">
            <a:solidFill>
              <a:srgbClr val="000000"/>
            </a:solidFill>
          </a:ln>
        </p:spPr>
        <p:txBody>
          <a:bodyPr wrap="square" lIns="0" tIns="0" rIns="0" bIns="0" rtlCol="0"/>
          <a:lstStyle/>
          <a:p>
            <a:endParaRPr/>
          </a:p>
        </p:txBody>
      </p:sp>
      <p:sp>
        <p:nvSpPr>
          <p:cNvPr id="11" name="object 11"/>
          <p:cNvSpPr txBox="1">
            <a:spLocks noGrp="1"/>
          </p:cNvSpPr>
          <p:nvPr>
            <p:ph type="title"/>
          </p:nvPr>
        </p:nvSpPr>
        <p:spPr>
          <a:xfrm>
            <a:off x="1909191" y="1158493"/>
            <a:ext cx="7692390" cy="1004569"/>
          </a:xfrm>
          <a:prstGeom prst="rect">
            <a:avLst/>
          </a:prstGeom>
        </p:spPr>
        <p:txBody>
          <a:bodyPr vert="horz" wrap="square" lIns="0" tIns="16510" rIns="0" bIns="0" rtlCol="0">
            <a:spAutoFit/>
          </a:bodyPr>
          <a:lstStyle/>
          <a:p>
            <a:pPr marL="12700">
              <a:lnSpc>
                <a:spcPts val="3835"/>
              </a:lnSpc>
              <a:spcBef>
                <a:spcPts val="130"/>
              </a:spcBef>
              <a:tabLst>
                <a:tab pos="6990080" algn="l"/>
              </a:tabLst>
            </a:pPr>
            <a:r>
              <a:rPr sz="3200" spc="-25" dirty="0">
                <a:latin typeface="Times New Roman"/>
                <a:cs typeface="Times New Roman"/>
              </a:rPr>
              <a:t>Let</a:t>
            </a:r>
            <a:r>
              <a:rPr sz="3200" spc="30" dirty="0">
                <a:latin typeface="Times New Roman"/>
                <a:cs typeface="Times New Roman"/>
              </a:rPr>
              <a:t> </a:t>
            </a:r>
            <a:r>
              <a:rPr sz="3200" i="1" spc="15" dirty="0">
                <a:latin typeface="Times New Roman"/>
                <a:cs typeface="Times New Roman"/>
              </a:rPr>
              <a:t>A</a:t>
            </a:r>
            <a:r>
              <a:rPr sz="3200" i="1" spc="-65" dirty="0">
                <a:latin typeface="Times New Roman"/>
                <a:cs typeface="Times New Roman"/>
              </a:rPr>
              <a:t> </a:t>
            </a:r>
            <a:r>
              <a:rPr sz="3200" spc="30" dirty="0">
                <a:latin typeface="Times New Roman"/>
                <a:cs typeface="Times New Roman"/>
              </a:rPr>
              <a:t>be</a:t>
            </a:r>
            <a:r>
              <a:rPr sz="3200" spc="-55" dirty="0">
                <a:latin typeface="Times New Roman"/>
                <a:cs typeface="Times New Roman"/>
              </a:rPr>
              <a:t> </a:t>
            </a:r>
            <a:r>
              <a:rPr sz="3200" spc="-5" dirty="0">
                <a:latin typeface="Times New Roman"/>
                <a:cs typeface="Times New Roman"/>
              </a:rPr>
              <a:t>any</a:t>
            </a:r>
            <a:r>
              <a:rPr sz="3200" spc="65" dirty="0">
                <a:latin typeface="Times New Roman"/>
                <a:cs typeface="Times New Roman"/>
              </a:rPr>
              <a:t> </a:t>
            </a:r>
            <a:r>
              <a:rPr sz="3200" spc="-30" dirty="0">
                <a:latin typeface="Times New Roman"/>
                <a:cs typeface="Times New Roman"/>
              </a:rPr>
              <a:t>event,</a:t>
            </a:r>
            <a:r>
              <a:rPr sz="3200" spc="195" dirty="0">
                <a:latin typeface="Times New Roman"/>
                <a:cs typeface="Times New Roman"/>
              </a:rPr>
              <a:t> </a:t>
            </a:r>
            <a:r>
              <a:rPr sz="3200" spc="-20" dirty="0">
                <a:latin typeface="Times New Roman"/>
                <a:cs typeface="Times New Roman"/>
              </a:rPr>
              <a:t>then</a:t>
            </a:r>
            <a:r>
              <a:rPr sz="3200" spc="65" dirty="0">
                <a:latin typeface="Times New Roman"/>
                <a:cs typeface="Times New Roman"/>
              </a:rPr>
              <a:t> </a:t>
            </a:r>
            <a:r>
              <a:rPr sz="3200" spc="-5" dirty="0">
                <a:latin typeface="Times New Roman"/>
                <a:cs typeface="Times New Roman"/>
              </a:rPr>
              <a:t>the</a:t>
            </a:r>
            <a:r>
              <a:rPr sz="3200" spc="25" dirty="0">
                <a:latin typeface="Times New Roman"/>
                <a:cs typeface="Times New Roman"/>
              </a:rPr>
              <a:t> </a:t>
            </a:r>
            <a:r>
              <a:rPr sz="3200" b="1" spc="10" dirty="0">
                <a:latin typeface="Times New Roman"/>
                <a:cs typeface="Times New Roman"/>
              </a:rPr>
              <a:t>complement	</a:t>
            </a:r>
            <a:r>
              <a:rPr sz="3200" spc="-10" dirty="0">
                <a:latin typeface="Times New Roman"/>
                <a:cs typeface="Times New Roman"/>
              </a:rPr>
              <a:t>of</a:t>
            </a:r>
            <a:r>
              <a:rPr sz="3200" spc="-80" dirty="0">
                <a:latin typeface="Times New Roman"/>
                <a:cs typeface="Times New Roman"/>
              </a:rPr>
              <a:t> </a:t>
            </a:r>
            <a:r>
              <a:rPr sz="3200" i="1" spc="15" dirty="0">
                <a:latin typeface="Times New Roman"/>
                <a:cs typeface="Times New Roman"/>
              </a:rPr>
              <a:t>A</a:t>
            </a:r>
            <a:endParaRPr sz="3200">
              <a:latin typeface="Times New Roman"/>
              <a:cs typeface="Times New Roman"/>
            </a:endParaRPr>
          </a:p>
          <a:p>
            <a:pPr marL="12700">
              <a:lnSpc>
                <a:spcPts val="3835"/>
              </a:lnSpc>
            </a:pPr>
            <a:r>
              <a:rPr sz="3200" spc="-20" dirty="0">
                <a:latin typeface="Times New Roman"/>
                <a:cs typeface="Times New Roman"/>
              </a:rPr>
              <a:t>(</a:t>
            </a:r>
            <a:r>
              <a:rPr sz="3200" spc="-25" dirty="0">
                <a:latin typeface="Times New Roman"/>
                <a:cs typeface="Times New Roman"/>
              </a:rPr>
              <a:t>d</a:t>
            </a:r>
            <a:r>
              <a:rPr sz="3200" spc="-75" dirty="0">
                <a:latin typeface="Times New Roman"/>
                <a:cs typeface="Times New Roman"/>
              </a:rPr>
              <a:t>e</a:t>
            </a:r>
            <a:r>
              <a:rPr sz="3200" spc="-25" dirty="0">
                <a:latin typeface="Times New Roman"/>
                <a:cs typeface="Times New Roman"/>
              </a:rPr>
              <a:t>no</a:t>
            </a:r>
            <a:r>
              <a:rPr sz="3200" spc="5" dirty="0">
                <a:latin typeface="Times New Roman"/>
                <a:cs typeface="Times New Roman"/>
              </a:rPr>
              <a:t>t</a:t>
            </a:r>
            <a:r>
              <a:rPr sz="3200" spc="-75" dirty="0">
                <a:latin typeface="Times New Roman"/>
                <a:cs typeface="Times New Roman"/>
              </a:rPr>
              <a:t>e</a:t>
            </a:r>
            <a:r>
              <a:rPr sz="3200" spc="15" dirty="0">
                <a:latin typeface="Times New Roman"/>
                <a:cs typeface="Times New Roman"/>
              </a:rPr>
              <a:t>d</a:t>
            </a:r>
            <a:r>
              <a:rPr sz="3200" spc="204" dirty="0">
                <a:latin typeface="Times New Roman"/>
                <a:cs typeface="Times New Roman"/>
              </a:rPr>
              <a:t> </a:t>
            </a:r>
            <a:r>
              <a:rPr sz="3200" spc="45" dirty="0">
                <a:latin typeface="Times New Roman"/>
                <a:cs typeface="Times New Roman"/>
              </a:rPr>
              <a:t>b</a:t>
            </a:r>
            <a:r>
              <a:rPr sz="3200" spc="15" dirty="0">
                <a:latin typeface="Times New Roman"/>
                <a:cs typeface="Times New Roman"/>
              </a:rPr>
              <a:t>y</a:t>
            </a:r>
            <a:r>
              <a:rPr sz="3200" spc="95" dirty="0">
                <a:latin typeface="Times New Roman"/>
                <a:cs typeface="Times New Roman"/>
              </a:rPr>
              <a:t> </a:t>
            </a:r>
            <a:r>
              <a:rPr sz="4500" i="1" spc="-52" baseline="-3703" dirty="0">
                <a:latin typeface="Times New Roman"/>
                <a:cs typeface="Times New Roman"/>
              </a:rPr>
              <a:t>A</a:t>
            </a:r>
            <a:r>
              <a:rPr sz="4500" i="1" spc="-487" baseline="-3703" dirty="0">
                <a:latin typeface="Times New Roman"/>
                <a:cs typeface="Times New Roman"/>
              </a:rPr>
              <a:t> </a:t>
            </a:r>
            <a:r>
              <a:rPr sz="3200" spc="10" dirty="0">
                <a:latin typeface="Times New Roman"/>
                <a:cs typeface="Times New Roman"/>
              </a:rPr>
              <a:t>)</a:t>
            </a:r>
            <a:r>
              <a:rPr sz="3200" spc="-10" dirty="0">
                <a:latin typeface="Times New Roman"/>
                <a:cs typeface="Times New Roman"/>
              </a:rPr>
              <a:t> </a:t>
            </a:r>
            <a:r>
              <a:rPr sz="3200" spc="-25" dirty="0">
                <a:latin typeface="Times New Roman"/>
                <a:cs typeface="Times New Roman"/>
              </a:rPr>
              <a:t>d</a:t>
            </a:r>
            <a:r>
              <a:rPr sz="3200" spc="-75" dirty="0">
                <a:latin typeface="Times New Roman"/>
                <a:cs typeface="Times New Roman"/>
              </a:rPr>
              <a:t>e</a:t>
            </a:r>
            <a:r>
              <a:rPr sz="3200" spc="-95" dirty="0">
                <a:latin typeface="Times New Roman"/>
                <a:cs typeface="Times New Roman"/>
              </a:rPr>
              <a:t>f</a:t>
            </a:r>
            <a:r>
              <a:rPr sz="3200" spc="5" dirty="0">
                <a:latin typeface="Times New Roman"/>
                <a:cs typeface="Times New Roman"/>
              </a:rPr>
              <a:t>i</a:t>
            </a:r>
            <a:r>
              <a:rPr sz="3200" spc="-25" dirty="0">
                <a:latin typeface="Times New Roman"/>
                <a:cs typeface="Times New Roman"/>
              </a:rPr>
              <a:t>n</a:t>
            </a:r>
            <a:r>
              <a:rPr sz="3200" spc="-75" dirty="0">
                <a:latin typeface="Times New Roman"/>
                <a:cs typeface="Times New Roman"/>
              </a:rPr>
              <a:t>e</a:t>
            </a:r>
            <a:r>
              <a:rPr sz="3200" spc="15" dirty="0">
                <a:latin typeface="Times New Roman"/>
                <a:cs typeface="Times New Roman"/>
              </a:rPr>
              <a:t>d</a:t>
            </a:r>
            <a:r>
              <a:rPr sz="3200" spc="280" dirty="0">
                <a:latin typeface="Times New Roman"/>
                <a:cs typeface="Times New Roman"/>
              </a:rPr>
              <a:t> </a:t>
            </a:r>
            <a:r>
              <a:rPr sz="3200" spc="45" dirty="0">
                <a:latin typeface="Times New Roman"/>
                <a:cs typeface="Times New Roman"/>
              </a:rPr>
              <a:t>b</a:t>
            </a:r>
            <a:r>
              <a:rPr sz="3200" spc="-180" dirty="0">
                <a:latin typeface="Times New Roman"/>
                <a:cs typeface="Times New Roman"/>
              </a:rPr>
              <a:t>y</a:t>
            </a:r>
            <a:r>
              <a:rPr sz="3200" spc="5" dirty="0">
                <a:latin typeface="Times New Roman"/>
                <a:cs typeface="Times New Roman"/>
              </a:rPr>
              <a:t>:</a:t>
            </a:r>
            <a:endParaRPr sz="3200">
              <a:latin typeface="Times New Roman"/>
              <a:cs typeface="Times New Roman"/>
            </a:endParaRPr>
          </a:p>
        </p:txBody>
      </p:sp>
      <p:sp>
        <p:nvSpPr>
          <p:cNvPr id="12" name="object 12"/>
          <p:cNvSpPr txBox="1"/>
          <p:nvPr/>
        </p:nvSpPr>
        <p:spPr>
          <a:xfrm>
            <a:off x="3433826" y="3662362"/>
            <a:ext cx="5257800" cy="2895600"/>
          </a:xfrm>
          <a:prstGeom prst="rect">
            <a:avLst/>
          </a:prstGeom>
          <a:ln w="25400">
            <a:solidFill>
              <a:srgbClr val="000000"/>
            </a:solidFill>
          </a:ln>
        </p:spPr>
        <p:txBody>
          <a:bodyPr vert="horz" wrap="square" lIns="0" tIns="0" rIns="0" bIns="0" rtlCol="0">
            <a:spAutoFit/>
          </a:bodyPr>
          <a:lstStyle/>
          <a:p>
            <a:pPr>
              <a:lnSpc>
                <a:spcPct val="100000"/>
              </a:lnSpc>
            </a:pPr>
            <a:endParaRPr sz="3300">
              <a:latin typeface="Times New Roman"/>
              <a:cs typeface="Times New Roman"/>
            </a:endParaRPr>
          </a:p>
          <a:p>
            <a:pPr marR="3787140" algn="ctr">
              <a:lnSpc>
                <a:spcPct val="100000"/>
              </a:lnSpc>
              <a:spcBef>
                <a:spcPts val="2435"/>
              </a:spcBef>
            </a:pPr>
            <a:r>
              <a:rPr sz="3000" i="1" spc="-35" dirty="0">
                <a:latin typeface="Times New Roman"/>
                <a:cs typeface="Times New Roman"/>
              </a:rPr>
              <a:t>A</a:t>
            </a:r>
            <a:endParaRPr sz="3000">
              <a:latin typeface="Times New Roman"/>
              <a:cs typeface="Times New Roman"/>
            </a:endParaRPr>
          </a:p>
          <a:p>
            <a:pPr marL="52069" algn="ctr">
              <a:lnSpc>
                <a:spcPct val="100000"/>
              </a:lnSpc>
              <a:spcBef>
                <a:spcPts val="625"/>
              </a:spcBef>
            </a:pPr>
            <a:r>
              <a:rPr sz="3200" i="1" spc="15" dirty="0">
                <a:latin typeface="Times New Roman"/>
                <a:cs typeface="Times New Roman"/>
              </a:rPr>
              <a:t>A</a:t>
            </a:r>
            <a:endParaRPr sz="3200">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429000" y="2514600"/>
            <a:ext cx="5257800" cy="2895600"/>
            <a:chOff x="3429000" y="2514600"/>
            <a:chExt cx="5257800" cy="2895600"/>
          </a:xfrm>
        </p:grpSpPr>
        <p:sp>
          <p:nvSpPr>
            <p:cNvPr id="3" name="object 3"/>
            <p:cNvSpPr/>
            <p:nvPr/>
          </p:nvSpPr>
          <p:spPr>
            <a:xfrm>
              <a:off x="3429000" y="2514600"/>
              <a:ext cx="5257800" cy="2895600"/>
            </a:xfrm>
            <a:custGeom>
              <a:avLst/>
              <a:gdLst/>
              <a:ahLst/>
              <a:cxnLst/>
              <a:rect l="l" t="t" r="r" b="b"/>
              <a:pathLst>
                <a:path w="5257800" h="2895600">
                  <a:moveTo>
                    <a:pt x="5257800" y="0"/>
                  </a:moveTo>
                  <a:lnTo>
                    <a:pt x="0" y="0"/>
                  </a:lnTo>
                  <a:lnTo>
                    <a:pt x="0" y="2895600"/>
                  </a:lnTo>
                  <a:lnTo>
                    <a:pt x="5257800" y="2895600"/>
                  </a:lnTo>
                  <a:lnTo>
                    <a:pt x="5257800" y="0"/>
                  </a:lnTo>
                  <a:close/>
                </a:path>
              </a:pathLst>
            </a:custGeom>
            <a:solidFill>
              <a:srgbClr val="959595"/>
            </a:solidFill>
          </p:spPr>
          <p:txBody>
            <a:bodyPr wrap="square" lIns="0" tIns="0" rIns="0" bIns="0" rtlCol="0"/>
            <a:lstStyle/>
            <a:p>
              <a:endParaRPr/>
            </a:p>
          </p:txBody>
        </p:sp>
        <p:sp>
          <p:nvSpPr>
            <p:cNvPr id="4" name="object 4"/>
            <p:cNvSpPr/>
            <p:nvPr/>
          </p:nvSpPr>
          <p:spPr>
            <a:xfrm>
              <a:off x="5034025" y="3357625"/>
              <a:ext cx="2057400" cy="1295400"/>
            </a:xfrm>
            <a:custGeom>
              <a:avLst/>
              <a:gdLst/>
              <a:ahLst/>
              <a:cxnLst/>
              <a:rect l="l" t="t" r="r" b="b"/>
              <a:pathLst>
                <a:path w="2057400" h="1295400">
                  <a:moveTo>
                    <a:pt x="1028700" y="0"/>
                  </a:moveTo>
                  <a:lnTo>
                    <a:pt x="970319" y="1025"/>
                  </a:lnTo>
                  <a:lnTo>
                    <a:pt x="912794" y="4064"/>
                  </a:lnTo>
                  <a:lnTo>
                    <a:pt x="856210" y="9062"/>
                  </a:lnTo>
                  <a:lnTo>
                    <a:pt x="800656" y="15965"/>
                  </a:lnTo>
                  <a:lnTo>
                    <a:pt x="746216" y="24718"/>
                  </a:lnTo>
                  <a:lnTo>
                    <a:pt x="692980" y="35266"/>
                  </a:lnTo>
                  <a:lnTo>
                    <a:pt x="641032" y="47555"/>
                  </a:lnTo>
                  <a:lnTo>
                    <a:pt x="590460" y="61530"/>
                  </a:lnTo>
                  <a:lnTo>
                    <a:pt x="541351" y="77136"/>
                  </a:lnTo>
                  <a:lnTo>
                    <a:pt x="493791" y="94319"/>
                  </a:lnTo>
                  <a:lnTo>
                    <a:pt x="447868" y="113024"/>
                  </a:lnTo>
                  <a:lnTo>
                    <a:pt x="403668" y="133197"/>
                  </a:lnTo>
                  <a:lnTo>
                    <a:pt x="361277" y="154782"/>
                  </a:lnTo>
                  <a:lnTo>
                    <a:pt x="320784" y="177726"/>
                  </a:lnTo>
                  <a:lnTo>
                    <a:pt x="282273" y="201973"/>
                  </a:lnTo>
                  <a:lnTo>
                    <a:pt x="245834" y="227469"/>
                  </a:lnTo>
                  <a:lnTo>
                    <a:pt x="211551" y="254159"/>
                  </a:lnTo>
                  <a:lnTo>
                    <a:pt x="179512" y="281989"/>
                  </a:lnTo>
                  <a:lnTo>
                    <a:pt x="149803" y="310903"/>
                  </a:lnTo>
                  <a:lnTo>
                    <a:pt x="122512" y="340848"/>
                  </a:lnTo>
                  <a:lnTo>
                    <a:pt x="97725" y="371769"/>
                  </a:lnTo>
                  <a:lnTo>
                    <a:pt x="75530" y="403611"/>
                  </a:lnTo>
                  <a:lnTo>
                    <a:pt x="39259" y="469838"/>
                  </a:lnTo>
                  <a:lnTo>
                    <a:pt x="14393" y="539094"/>
                  </a:lnTo>
                  <a:lnTo>
                    <a:pt x="1628" y="610941"/>
                  </a:lnTo>
                  <a:lnTo>
                    <a:pt x="0" y="647700"/>
                  </a:lnTo>
                  <a:lnTo>
                    <a:pt x="1628" y="684446"/>
                  </a:lnTo>
                  <a:lnTo>
                    <a:pt x="14393" y="756273"/>
                  </a:lnTo>
                  <a:lnTo>
                    <a:pt x="39259" y="825516"/>
                  </a:lnTo>
                  <a:lnTo>
                    <a:pt x="75530" y="891736"/>
                  </a:lnTo>
                  <a:lnTo>
                    <a:pt x="97725" y="923575"/>
                  </a:lnTo>
                  <a:lnTo>
                    <a:pt x="122512" y="954494"/>
                  </a:lnTo>
                  <a:lnTo>
                    <a:pt x="149803" y="984439"/>
                  </a:lnTo>
                  <a:lnTo>
                    <a:pt x="179512" y="1013355"/>
                  </a:lnTo>
                  <a:lnTo>
                    <a:pt x="211551" y="1041186"/>
                  </a:lnTo>
                  <a:lnTo>
                    <a:pt x="245834" y="1067878"/>
                  </a:lnTo>
                  <a:lnTo>
                    <a:pt x="282273" y="1093377"/>
                  </a:lnTo>
                  <a:lnTo>
                    <a:pt x="320784" y="1117627"/>
                  </a:lnTo>
                  <a:lnTo>
                    <a:pt x="361277" y="1140574"/>
                  </a:lnTo>
                  <a:lnTo>
                    <a:pt x="403668" y="1162164"/>
                  </a:lnTo>
                  <a:lnTo>
                    <a:pt x="447868" y="1182341"/>
                  </a:lnTo>
                  <a:lnTo>
                    <a:pt x="493791" y="1201050"/>
                  </a:lnTo>
                  <a:lnTo>
                    <a:pt x="541351" y="1218238"/>
                  </a:lnTo>
                  <a:lnTo>
                    <a:pt x="590460" y="1233848"/>
                  </a:lnTo>
                  <a:lnTo>
                    <a:pt x="641032" y="1247827"/>
                  </a:lnTo>
                  <a:lnTo>
                    <a:pt x="692980" y="1260120"/>
                  </a:lnTo>
                  <a:lnTo>
                    <a:pt x="746216" y="1270672"/>
                  </a:lnTo>
                  <a:lnTo>
                    <a:pt x="800656" y="1279428"/>
                  </a:lnTo>
                  <a:lnTo>
                    <a:pt x="856210" y="1286333"/>
                  </a:lnTo>
                  <a:lnTo>
                    <a:pt x="912794" y="1291334"/>
                  </a:lnTo>
                  <a:lnTo>
                    <a:pt x="970319" y="1294374"/>
                  </a:lnTo>
                  <a:lnTo>
                    <a:pt x="1028700" y="1295400"/>
                  </a:lnTo>
                  <a:lnTo>
                    <a:pt x="1087068" y="1294374"/>
                  </a:lnTo>
                  <a:lnTo>
                    <a:pt x="1144583" y="1291334"/>
                  </a:lnTo>
                  <a:lnTo>
                    <a:pt x="1201157" y="1286333"/>
                  </a:lnTo>
                  <a:lnTo>
                    <a:pt x="1256704" y="1279428"/>
                  </a:lnTo>
                  <a:lnTo>
                    <a:pt x="1311138" y="1270672"/>
                  </a:lnTo>
                  <a:lnTo>
                    <a:pt x="1364370" y="1260120"/>
                  </a:lnTo>
                  <a:lnTo>
                    <a:pt x="1416314" y="1247827"/>
                  </a:lnTo>
                  <a:lnTo>
                    <a:pt x="1466884" y="1233848"/>
                  </a:lnTo>
                  <a:lnTo>
                    <a:pt x="1515992" y="1218238"/>
                  </a:lnTo>
                  <a:lnTo>
                    <a:pt x="1563551" y="1201050"/>
                  </a:lnTo>
                  <a:lnTo>
                    <a:pt x="1609475" y="1182341"/>
                  </a:lnTo>
                  <a:lnTo>
                    <a:pt x="1653677" y="1162164"/>
                  </a:lnTo>
                  <a:lnTo>
                    <a:pt x="1696070" y="1140574"/>
                  </a:lnTo>
                  <a:lnTo>
                    <a:pt x="1736566" y="1117627"/>
                  </a:lnTo>
                  <a:lnTo>
                    <a:pt x="1775080" y="1093377"/>
                  </a:lnTo>
                  <a:lnTo>
                    <a:pt x="1811523" y="1067878"/>
                  </a:lnTo>
                  <a:lnTo>
                    <a:pt x="1845810" y="1041186"/>
                  </a:lnTo>
                  <a:lnTo>
                    <a:pt x="1877853" y="1013355"/>
                  </a:lnTo>
                  <a:lnTo>
                    <a:pt x="1907566" y="984439"/>
                  </a:lnTo>
                  <a:lnTo>
                    <a:pt x="1934862" y="954494"/>
                  </a:lnTo>
                  <a:lnTo>
                    <a:pt x="1959653" y="923575"/>
                  </a:lnTo>
                  <a:lnTo>
                    <a:pt x="1981852" y="891736"/>
                  </a:lnTo>
                  <a:lnTo>
                    <a:pt x="2018131" y="825516"/>
                  </a:lnTo>
                  <a:lnTo>
                    <a:pt x="2043002" y="756273"/>
                  </a:lnTo>
                  <a:lnTo>
                    <a:pt x="2055771" y="684446"/>
                  </a:lnTo>
                  <a:lnTo>
                    <a:pt x="2057400" y="647700"/>
                  </a:lnTo>
                  <a:lnTo>
                    <a:pt x="2055771" y="610941"/>
                  </a:lnTo>
                  <a:lnTo>
                    <a:pt x="2043002" y="539094"/>
                  </a:lnTo>
                  <a:lnTo>
                    <a:pt x="2018131" y="469838"/>
                  </a:lnTo>
                  <a:lnTo>
                    <a:pt x="1981852" y="403611"/>
                  </a:lnTo>
                  <a:lnTo>
                    <a:pt x="1959653" y="371769"/>
                  </a:lnTo>
                  <a:lnTo>
                    <a:pt x="1934862" y="340848"/>
                  </a:lnTo>
                  <a:lnTo>
                    <a:pt x="1907566" y="310903"/>
                  </a:lnTo>
                  <a:lnTo>
                    <a:pt x="1877853" y="281989"/>
                  </a:lnTo>
                  <a:lnTo>
                    <a:pt x="1845810" y="254159"/>
                  </a:lnTo>
                  <a:lnTo>
                    <a:pt x="1811523" y="227469"/>
                  </a:lnTo>
                  <a:lnTo>
                    <a:pt x="1775080" y="201973"/>
                  </a:lnTo>
                  <a:lnTo>
                    <a:pt x="1736566" y="177726"/>
                  </a:lnTo>
                  <a:lnTo>
                    <a:pt x="1696070" y="154782"/>
                  </a:lnTo>
                  <a:lnTo>
                    <a:pt x="1653677" y="133197"/>
                  </a:lnTo>
                  <a:lnTo>
                    <a:pt x="1609475" y="113024"/>
                  </a:lnTo>
                  <a:lnTo>
                    <a:pt x="1563551" y="94319"/>
                  </a:lnTo>
                  <a:lnTo>
                    <a:pt x="1515992" y="77136"/>
                  </a:lnTo>
                  <a:lnTo>
                    <a:pt x="1466884" y="61530"/>
                  </a:lnTo>
                  <a:lnTo>
                    <a:pt x="1416314" y="47555"/>
                  </a:lnTo>
                  <a:lnTo>
                    <a:pt x="1364370" y="35266"/>
                  </a:lnTo>
                  <a:lnTo>
                    <a:pt x="1311138" y="24718"/>
                  </a:lnTo>
                  <a:lnTo>
                    <a:pt x="1256704" y="15965"/>
                  </a:lnTo>
                  <a:lnTo>
                    <a:pt x="1201157" y="9062"/>
                  </a:lnTo>
                  <a:lnTo>
                    <a:pt x="1144583" y="4064"/>
                  </a:lnTo>
                  <a:lnTo>
                    <a:pt x="1087068" y="1025"/>
                  </a:lnTo>
                  <a:lnTo>
                    <a:pt x="1028700" y="0"/>
                  </a:lnTo>
                  <a:close/>
                </a:path>
              </a:pathLst>
            </a:custGeom>
            <a:solidFill>
              <a:srgbClr val="FFFFFF"/>
            </a:solidFill>
          </p:spPr>
          <p:txBody>
            <a:bodyPr wrap="square" lIns="0" tIns="0" rIns="0" bIns="0" rtlCol="0"/>
            <a:lstStyle/>
            <a:p>
              <a:endParaRPr/>
            </a:p>
          </p:txBody>
        </p:sp>
        <p:sp>
          <p:nvSpPr>
            <p:cNvPr id="5" name="object 5"/>
            <p:cNvSpPr/>
            <p:nvPr/>
          </p:nvSpPr>
          <p:spPr>
            <a:xfrm>
              <a:off x="5034025" y="3357625"/>
              <a:ext cx="2057400" cy="1295400"/>
            </a:xfrm>
            <a:custGeom>
              <a:avLst/>
              <a:gdLst/>
              <a:ahLst/>
              <a:cxnLst/>
              <a:rect l="l" t="t" r="r" b="b"/>
              <a:pathLst>
                <a:path w="2057400" h="1295400">
                  <a:moveTo>
                    <a:pt x="0" y="647700"/>
                  </a:moveTo>
                  <a:lnTo>
                    <a:pt x="6455" y="574721"/>
                  </a:lnTo>
                  <a:lnTo>
                    <a:pt x="25357" y="504115"/>
                  </a:lnTo>
                  <a:lnTo>
                    <a:pt x="56012" y="436319"/>
                  </a:lnTo>
                  <a:lnTo>
                    <a:pt x="97725" y="371769"/>
                  </a:lnTo>
                  <a:lnTo>
                    <a:pt x="122512" y="340848"/>
                  </a:lnTo>
                  <a:lnTo>
                    <a:pt x="149803" y="310903"/>
                  </a:lnTo>
                  <a:lnTo>
                    <a:pt x="179512" y="281989"/>
                  </a:lnTo>
                  <a:lnTo>
                    <a:pt x="211551" y="254159"/>
                  </a:lnTo>
                  <a:lnTo>
                    <a:pt x="245834" y="227469"/>
                  </a:lnTo>
                  <a:lnTo>
                    <a:pt x="282273" y="201973"/>
                  </a:lnTo>
                  <a:lnTo>
                    <a:pt x="320784" y="177726"/>
                  </a:lnTo>
                  <a:lnTo>
                    <a:pt x="361277" y="154782"/>
                  </a:lnTo>
                  <a:lnTo>
                    <a:pt x="403668" y="133197"/>
                  </a:lnTo>
                  <a:lnTo>
                    <a:pt x="447868" y="113024"/>
                  </a:lnTo>
                  <a:lnTo>
                    <a:pt x="493791" y="94319"/>
                  </a:lnTo>
                  <a:lnTo>
                    <a:pt x="541351" y="77136"/>
                  </a:lnTo>
                  <a:lnTo>
                    <a:pt x="590460" y="61530"/>
                  </a:lnTo>
                  <a:lnTo>
                    <a:pt x="641032" y="47555"/>
                  </a:lnTo>
                  <a:lnTo>
                    <a:pt x="692980" y="35266"/>
                  </a:lnTo>
                  <a:lnTo>
                    <a:pt x="746216" y="24718"/>
                  </a:lnTo>
                  <a:lnTo>
                    <a:pt x="800656" y="15965"/>
                  </a:lnTo>
                  <a:lnTo>
                    <a:pt x="856210" y="9062"/>
                  </a:lnTo>
                  <a:lnTo>
                    <a:pt x="912794" y="4064"/>
                  </a:lnTo>
                  <a:lnTo>
                    <a:pt x="970319" y="1025"/>
                  </a:lnTo>
                  <a:lnTo>
                    <a:pt x="1028700" y="0"/>
                  </a:lnTo>
                  <a:lnTo>
                    <a:pt x="1087068" y="1025"/>
                  </a:lnTo>
                  <a:lnTo>
                    <a:pt x="1144583" y="4064"/>
                  </a:lnTo>
                  <a:lnTo>
                    <a:pt x="1201157" y="9062"/>
                  </a:lnTo>
                  <a:lnTo>
                    <a:pt x="1256704" y="15965"/>
                  </a:lnTo>
                  <a:lnTo>
                    <a:pt x="1311138" y="24718"/>
                  </a:lnTo>
                  <a:lnTo>
                    <a:pt x="1364370" y="35266"/>
                  </a:lnTo>
                  <a:lnTo>
                    <a:pt x="1416314" y="47555"/>
                  </a:lnTo>
                  <a:lnTo>
                    <a:pt x="1466884" y="61530"/>
                  </a:lnTo>
                  <a:lnTo>
                    <a:pt x="1515992" y="77136"/>
                  </a:lnTo>
                  <a:lnTo>
                    <a:pt x="1563551" y="94319"/>
                  </a:lnTo>
                  <a:lnTo>
                    <a:pt x="1609475" y="113024"/>
                  </a:lnTo>
                  <a:lnTo>
                    <a:pt x="1653677" y="133197"/>
                  </a:lnTo>
                  <a:lnTo>
                    <a:pt x="1696070" y="154782"/>
                  </a:lnTo>
                  <a:lnTo>
                    <a:pt x="1736566" y="177726"/>
                  </a:lnTo>
                  <a:lnTo>
                    <a:pt x="1775080" y="201973"/>
                  </a:lnTo>
                  <a:lnTo>
                    <a:pt x="1811523" y="227469"/>
                  </a:lnTo>
                  <a:lnTo>
                    <a:pt x="1845810" y="254159"/>
                  </a:lnTo>
                  <a:lnTo>
                    <a:pt x="1877853" y="281989"/>
                  </a:lnTo>
                  <a:lnTo>
                    <a:pt x="1907566" y="310903"/>
                  </a:lnTo>
                  <a:lnTo>
                    <a:pt x="1934862" y="340848"/>
                  </a:lnTo>
                  <a:lnTo>
                    <a:pt x="1959653" y="371769"/>
                  </a:lnTo>
                  <a:lnTo>
                    <a:pt x="1981852" y="403611"/>
                  </a:lnTo>
                  <a:lnTo>
                    <a:pt x="2018131" y="469838"/>
                  </a:lnTo>
                  <a:lnTo>
                    <a:pt x="2043002" y="539094"/>
                  </a:lnTo>
                  <a:lnTo>
                    <a:pt x="2055771" y="610941"/>
                  </a:lnTo>
                  <a:lnTo>
                    <a:pt x="2057400" y="647700"/>
                  </a:lnTo>
                  <a:lnTo>
                    <a:pt x="2055771" y="684446"/>
                  </a:lnTo>
                  <a:lnTo>
                    <a:pt x="2043002" y="756273"/>
                  </a:lnTo>
                  <a:lnTo>
                    <a:pt x="2018131" y="825516"/>
                  </a:lnTo>
                  <a:lnTo>
                    <a:pt x="1981852" y="891736"/>
                  </a:lnTo>
                  <a:lnTo>
                    <a:pt x="1959653" y="923575"/>
                  </a:lnTo>
                  <a:lnTo>
                    <a:pt x="1934862" y="954494"/>
                  </a:lnTo>
                  <a:lnTo>
                    <a:pt x="1907566" y="984439"/>
                  </a:lnTo>
                  <a:lnTo>
                    <a:pt x="1877853" y="1013355"/>
                  </a:lnTo>
                  <a:lnTo>
                    <a:pt x="1845810" y="1041186"/>
                  </a:lnTo>
                  <a:lnTo>
                    <a:pt x="1811523" y="1067878"/>
                  </a:lnTo>
                  <a:lnTo>
                    <a:pt x="1775080" y="1093377"/>
                  </a:lnTo>
                  <a:lnTo>
                    <a:pt x="1736566" y="1117627"/>
                  </a:lnTo>
                  <a:lnTo>
                    <a:pt x="1696070" y="1140574"/>
                  </a:lnTo>
                  <a:lnTo>
                    <a:pt x="1653677" y="1162164"/>
                  </a:lnTo>
                  <a:lnTo>
                    <a:pt x="1609475" y="1182341"/>
                  </a:lnTo>
                  <a:lnTo>
                    <a:pt x="1563551" y="1201050"/>
                  </a:lnTo>
                  <a:lnTo>
                    <a:pt x="1515992" y="1218238"/>
                  </a:lnTo>
                  <a:lnTo>
                    <a:pt x="1466884" y="1233848"/>
                  </a:lnTo>
                  <a:lnTo>
                    <a:pt x="1416314" y="1247827"/>
                  </a:lnTo>
                  <a:lnTo>
                    <a:pt x="1364370" y="1260120"/>
                  </a:lnTo>
                  <a:lnTo>
                    <a:pt x="1311138" y="1270672"/>
                  </a:lnTo>
                  <a:lnTo>
                    <a:pt x="1256704" y="1279428"/>
                  </a:lnTo>
                  <a:lnTo>
                    <a:pt x="1201157" y="1286333"/>
                  </a:lnTo>
                  <a:lnTo>
                    <a:pt x="1144583" y="1291334"/>
                  </a:lnTo>
                  <a:lnTo>
                    <a:pt x="1087068" y="1294374"/>
                  </a:lnTo>
                  <a:lnTo>
                    <a:pt x="1028700" y="1295400"/>
                  </a:lnTo>
                  <a:lnTo>
                    <a:pt x="970319" y="1294374"/>
                  </a:lnTo>
                  <a:lnTo>
                    <a:pt x="912794" y="1291334"/>
                  </a:lnTo>
                  <a:lnTo>
                    <a:pt x="856210" y="1286333"/>
                  </a:lnTo>
                  <a:lnTo>
                    <a:pt x="800656" y="1279428"/>
                  </a:lnTo>
                  <a:lnTo>
                    <a:pt x="746216" y="1270672"/>
                  </a:lnTo>
                  <a:lnTo>
                    <a:pt x="692980" y="1260120"/>
                  </a:lnTo>
                  <a:lnTo>
                    <a:pt x="641032" y="1247827"/>
                  </a:lnTo>
                  <a:lnTo>
                    <a:pt x="590460" y="1233848"/>
                  </a:lnTo>
                  <a:lnTo>
                    <a:pt x="541351" y="1218238"/>
                  </a:lnTo>
                  <a:lnTo>
                    <a:pt x="493791" y="1201050"/>
                  </a:lnTo>
                  <a:lnTo>
                    <a:pt x="447868" y="1182341"/>
                  </a:lnTo>
                  <a:lnTo>
                    <a:pt x="403668" y="1162164"/>
                  </a:lnTo>
                  <a:lnTo>
                    <a:pt x="361277" y="1140574"/>
                  </a:lnTo>
                  <a:lnTo>
                    <a:pt x="320784" y="1117627"/>
                  </a:lnTo>
                  <a:lnTo>
                    <a:pt x="282273" y="1093377"/>
                  </a:lnTo>
                  <a:lnTo>
                    <a:pt x="245834" y="1067878"/>
                  </a:lnTo>
                  <a:lnTo>
                    <a:pt x="211551" y="1041186"/>
                  </a:lnTo>
                  <a:lnTo>
                    <a:pt x="179512" y="1013355"/>
                  </a:lnTo>
                  <a:lnTo>
                    <a:pt x="149803" y="984439"/>
                  </a:lnTo>
                  <a:lnTo>
                    <a:pt x="122512" y="954494"/>
                  </a:lnTo>
                  <a:lnTo>
                    <a:pt x="97725" y="923575"/>
                  </a:lnTo>
                  <a:lnTo>
                    <a:pt x="75530" y="891736"/>
                  </a:lnTo>
                  <a:lnTo>
                    <a:pt x="39259" y="825516"/>
                  </a:lnTo>
                  <a:lnTo>
                    <a:pt x="14393" y="756273"/>
                  </a:lnTo>
                  <a:lnTo>
                    <a:pt x="1628" y="684446"/>
                  </a:lnTo>
                  <a:lnTo>
                    <a:pt x="0" y="647700"/>
                  </a:lnTo>
                  <a:close/>
                </a:path>
              </a:pathLst>
            </a:custGeom>
            <a:ln w="25400">
              <a:solidFill>
                <a:srgbClr val="000000"/>
              </a:solidFill>
            </a:ln>
          </p:spPr>
          <p:txBody>
            <a:bodyPr wrap="square" lIns="0" tIns="0" rIns="0" bIns="0" rtlCol="0"/>
            <a:lstStyle/>
            <a:p>
              <a:endParaRPr/>
            </a:p>
          </p:txBody>
        </p:sp>
        <p:sp>
          <p:nvSpPr>
            <p:cNvPr id="6" name="object 6"/>
            <p:cNvSpPr/>
            <p:nvPr/>
          </p:nvSpPr>
          <p:spPr>
            <a:xfrm>
              <a:off x="4080641" y="3364695"/>
              <a:ext cx="193040" cy="0"/>
            </a:xfrm>
            <a:custGeom>
              <a:avLst/>
              <a:gdLst/>
              <a:ahLst/>
              <a:cxnLst/>
              <a:rect l="l" t="t" r="r" b="b"/>
              <a:pathLst>
                <a:path w="193039">
                  <a:moveTo>
                    <a:pt x="0" y="0"/>
                  </a:moveTo>
                  <a:lnTo>
                    <a:pt x="192684" y="0"/>
                  </a:lnTo>
                </a:path>
              </a:pathLst>
            </a:custGeom>
            <a:ln w="16372">
              <a:solidFill>
                <a:srgbClr val="000000"/>
              </a:solidFill>
            </a:ln>
          </p:spPr>
          <p:txBody>
            <a:bodyPr wrap="square" lIns="0" tIns="0" rIns="0" bIns="0" rtlCol="0"/>
            <a:lstStyle/>
            <a:p>
              <a:endParaRPr/>
            </a:p>
          </p:txBody>
        </p:sp>
      </p:grpSp>
      <p:sp>
        <p:nvSpPr>
          <p:cNvPr id="7" name="object 7"/>
          <p:cNvSpPr/>
          <p:nvPr/>
        </p:nvSpPr>
        <p:spPr>
          <a:xfrm>
            <a:off x="3775841" y="1231095"/>
            <a:ext cx="193040" cy="0"/>
          </a:xfrm>
          <a:custGeom>
            <a:avLst/>
            <a:gdLst/>
            <a:ahLst/>
            <a:cxnLst/>
            <a:rect l="l" t="t" r="r" b="b"/>
            <a:pathLst>
              <a:path w="193039">
                <a:moveTo>
                  <a:pt x="0" y="0"/>
                </a:moveTo>
                <a:lnTo>
                  <a:pt x="192684" y="0"/>
                </a:lnTo>
              </a:path>
            </a:pathLst>
          </a:custGeom>
          <a:ln w="16372">
            <a:solidFill>
              <a:srgbClr val="000000"/>
            </a:solidFill>
          </a:ln>
        </p:spPr>
        <p:txBody>
          <a:bodyPr wrap="square" lIns="0" tIns="0" rIns="0" bIns="0" rtlCol="0"/>
          <a:lstStyle/>
          <a:p>
            <a:endParaRPr/>
          </a:p>
        </p:txBody>
      </p:sp>
      <p:sp>
        <p:nvSpPr>
          <p:cNvPr id="8" name="object 8"/>
          <p:cNvSpPr txBox="1">
            <a:spLocks noGrp="1"/>
          </p:cNvSpPr>
          <p:nvPr>
            <p:ph type="title"/>
          </p:nvPr>
        </p:nvSpPr>
        <p:spPr>
          <a:xfrm>
            <a:off x="1909191" y="1158493"/>
            <a:ext cx="7195820" cy="1004569"/>
          </a:xfrm>
          <a:prstGeom prst="rect">
            <a:avLst/>
          </a:prstGeom>
        </p:spPr>
        <p:txBody>
          <a:bodyPr vert="horz" wrap="square" lIns="0" tIns="16510" rIns="0" bIns="0" rtlCol="0">
            <a:spAutoFit/>
          </a:bodyPr>
          <a:lstStyle/>
          <a:p>
            <a:pPr marL="12700" marR="5080">
              <a:lnSpc>
                <a:spcPct val="100000"/>
              </a:lnSpc>
              <a:spcBef>
                <a:spcPts val="130"/>
              </a:spcBef>
              <a:tabLst>
                <a:tab pos="1836420" algn="l"/>
                <a:tab pos="2233295" algn="l"/>
              </a:tabLst>
            </a:pPr>
            <a:r>
              <a:rPr sz="3200" spc="-10" dirty="0">
                <a:latin typeface="Times New Roman"/>
                <a:cs typeface="Times New Roman"/>
              </a:rPr>
              <a:t>The</a:t>
            </a:r>
            <a:r>
              <a:rPr sz="3200" spc="15" dirty="0">
                <a:latin typeface="Times New Roman"/>
                <a:cs typeface="Times New Roman"/>
              </a:rPr>
              <a:t> </a:t>
            </a:r>
            <a:r>
              <a:rPr sz="3200" spc="-40" dirty="0">
                <a:latin typeface="Times New Roman"/>
                <a:cs typeface="Times New Roman"/>
              </a:rPr>
              <a:t>event	</a:t>
            </a:r>
            <a:r>
              <a:rPr sz="4500" i="1" spc="-52" baseline="3703" dirty="0">
                <a:latin typeface="Times New Roman"/>
                <a:cs typeface="Times New Roman"/>
              </a:rPr>
              <a:t>A	</a:t>
            </a:r>
            <a:r>
              <a:rPr sz="3200" b="1" dirty="0">
                <a:latin typeface="Times New Roman"/>
                <a:cs typeface="Times New Roman"/>
              </a:rPr>
              <a:t>occurs</a:t>
            </a:r>
            <a:r>
              <a:rPr sz="3200" b="1" spc="35" dirty="0">
                <a:latin typeface="Times New Roman"/>
                <a:cs typeface="Times New Roman"/>
              </a:rPr>
              <a:t> </a:t>
            </a:r>
            <a:r>
              <a:rPr sz="3200" spc="5" dirty="0">
                <a:latin typeface="Times New Roman"/>
                <a:cs typeface="Times New Roman"/>
              </a:rPr>
              <a:t>if</a:t>
            </a:r>
            <a:r>
              <a:rPr sz="3200" spc="-75" dirty="0">
                <a:latin typeface="Times New Roman"/>
                <a:cs typeface="Times New Roman"/>
              </a:rPr>
              <a:t> </a:t>
            </a:r>
            <a:r>
              <a:rPr sz="3200" dirty="0">
                <a:latin typeface="Times New Roman"/>
                <a:cs typeface="Times New Roman"/>
              </a:rPr>
              <a:t>the</a:t>
            </a:r>
            <a:r>
              <a:rPr sz="3200" spc="15" dirty="0">
                <a:latin typeface="Times New Roman"/>
                <a:cs typeface="Times New Roman"/>
              </a:rPr>
              <a:t> </a:t>
            </a:r>
            <a:r>
              <a:rPr sz="3200" spc="-40" dirty="0">
                <a:latin typeface="Times New Roman"/>
                <a:cs typeface="Times New Roman"/>
              </a:rPr>
              <a:t>event</a:t>
            </a:r>
            <a:r>
              <a:rPr sz="3200" spc="160" dirty="0">
                <a:latin typeface="Times New Roman"/>
                <a:cs typeface="Times New Roman"/>
              </a:rPr>
              <a:t> </a:t>
            </a:r>
            <a:r>
              <a:rPr sz="3200" i="1" spc="15" dirty="0">
                <a:latin typeface="Times New Roman"/>
                <a:cs typeface="Times New Roman"/>
              </a:rPr>
              <a:t>A</a:t>
            </a:r>
            <a:r>
              <a:rPr sz="3200" i="1" spc="-75" dirty="0">
                <a:latin typeface="Times New Roman"/>
                <a:cs typeface="Times New Roman"/>
              </a:rPr>
              <a:t> </a:t>
            </a:r>
            <a:r>
              <a:rPr sz="3200" b="1" dirty="0">
                <a:latin typeface="Times New Roman"/>
                <a:cs typeface="Times New Roman"/>
              </a:rPr>
              <a:t>does</a:t>
            </a:r>
            <a:r>
              <a:rPr sz="3200" b="1" spc="25" dirty="0">
                <a:latin typeface="Times New Roman"/>
                <a:cs typeface="Times New Roman"/>
              </a:rPr>
              <a:t> </a:t>
            </a:r>
            <a:r>
              <a:rPr sz="3200" b="1" dirty="0">
                <a:latin typeface="Times New Roman"/>
                <a:cs typeface="Times New Roman"/>
              </a:rPr>
              <a:t>not </a:t>
            </a:r>
            <a:r>
              <a:rPr sz="3200" b="1" spc="-785" dirty="0">
                <a:latin typeface="Times New Roman"/>
                <a:cs typeface="Times New Roman"/>
              </a:rPr>
              <a:t> </a:t>
            </a:r>
            <a:r>
              <a:rPr sz="3200" b="1" dirty="0">
                <a:latin typeface="Times New Roman"/>
                <a:cs typeface="Times New Roman"/>
              </a:rPr>
              <a:t>occur</a:t>
            </a:r>
            <a:endParaRPr sz="3200">
              <a:latin typeface="Times New Roman"/>
              <a:cs typeface="Times New Roman"/>
            </a:endParaRPr>
          </a:p>
        </p:txBody>
      </p:sp>
      <p:sp>
        <p:nvSpPr>
          <p:cNvPr id="9" name="object 9"/>
          <p:cNvSpPr txBox="1"/>
          <p:nvPr/>
        </p:nvSpPr>
        <p:spPr>
          <a:xfrm>
            <a:off x="3433826" y="2519426"/>
            <a:ext cx="5257800" cy="2895600"/>
          </a:xfrm>
          <a:prstGeom prst="rect">
            <a:avLst/>
          </a:prstGeom>
          <a:ln w="25400">
            <a:solidFill>
              <a:srgbClr val="000000"/>
            </a:solidFill>
          </a:ln>
        </p:spPr>
        <p:txBody>
          <a:bodyPr vert="horz" wrap="square" lIns="0" tIns="0" rIns="0" bIns="0" rtlCol="0">
            <a:spAutoFit/>
          </a:bodyPr>
          <a:lstStyle/>
          <a:p>
            <a:pPr>
              <a:lnSpc>
                <a:spcPct val="100000"/>
              </a:lnSpc>
            </a:pPr>
            <a:endParaRPr sz="3300">
              <a:latin typeface="Times New Roman"/>
              <a:cs typeface="Times New Roman"/>
            </a:endParaRPr>
          </a:p>
          <a:p>
            <a:pPr marR="3787140" algn="ctr">
              <a:lnSpc>
                <a:spcPct val="100000"/>
              </a:lnSpc>
              <a:spcBef>
                <a:spcPts val="2435"/>
              </a:spcBef>
            </a:pPr>
            <a:r>
              <a:rPr sz="3000" i="1" spc="-35" dirty="0">
                <a:latin typeface="Times New Roman"/>
                <a:cs typeface="Times New Roman"/>
              </a:rPr>
              <a:t>A</a:t>
            </a:r>
            <a:endParaRPr sz="3000">
              <a:latin typeface="Times New Roman"/>
              <a:cs typeface="Times New Roman"/>
            </a:endParaRPr>
          </a:p>
          <a:p>
            <a:pPr marL="52069" algn="ctr">
              <a:lnSpc>
                <a:spcPct val="100000"/>
              </a:lnSpc>
              <a:spcBef>
                <a:spcPts val="615"/>
              </a:spcBef>
            </a:pPr>
            <a:r>
              <a:rPr sz="3200" i="1" spc="15" dirty="0">
                <a:latin typeface="Times New Roman"/>
                <a:cs typeface="Times New Roman"/>
              </a:rPr>
              <a:t>A</a:t>
            </a:r>
            <a:endParaRPr sz="3200">
              <a:latin typeface="Times New Roman"/>
              <a:cs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324225" y="1924050"/>
            <a:ext cx="5257800" cy="2895600"/>
            <a:chOff x="3324225" y="1924050"/>
            <a:chExt cx="5257800" cy="2895600"/>
          </a:xfrm>
        </p:grpSpPr>
        <p:sp>
          <p:nvSpPr>
            <p:cNvPr id="3" name="object 3"/>
            <p:cNvSpPr/>
            <p:nvPr/>
          </p:nvSpPr>
          <p:spPr>
            <a:xfrm>
              <a:off x="3324225" y="1924050"/>
              <a:ext cx="5257800" cy="2895600"/>
            </a:xfrm>
            <a:custGeom>
              <a:avLst/>
              <a:gdLst/>
              <a:ahLst/>
              <a:cxnLst/>
              <a:rect l="l" t="t" r="r" b="b"/>
              <a:pathLst>
                <a:path w="5257800" h="2895600">
                  <a:moveTo>
                    <a:pt x="5257800" y="0"/>
                  </a:moveTo>
                  <a:lnTo>
                    <a:pt x="0" y="0"/>
                  </a:lnTo>
                  <a:lnTo>
                    <a:pt x="0" y="2895600"/>
                  </a:lnTo>
                  <a:lnTo>
                    <a:pt x="5257800" y="2895600"/>
                  </a:lnTo>
                  <a:lnTo>
                    <a:pt x="5257800" y="0"/>
                  </a:lnTo>
                  <a:close/>
                </a:path>
              </a:pathLst>
            </a:custGeom>
            <a:solidFill>
              <a:srgbClr val="959595"/>
            </a:solidFill>
          </p:spPr>
          <p:txBody>
            <a:bodyPr wrap="square" lIns="0" tIns="0" rIns="0" bIns="0" rtlCol="0"/>
            <a:lstStyle/>
            <a:p>
              <a:endParaRPr/>
            </a:p>
          </p:txBody>
        </p:sp>
        <p:sp>
          <p:nvSpPr>
            <p:cNvPr id="4" name="object 4"/>
            <p:cNvSpPr/>
            <p:nvPr/>
          </p:nvSpPr>
          <p:spPr>
            <a:xfrm>
              <a:off x="4929250" y="2767075"/>
              <a:ext cx="2057400" cy="1295400"/>
            </a:xfrm>
            <a:custGeom>
              <a:avLst/>
              <a:gdLst/>
              <a:ahLst/>
              <a:cxnLst/>
              <a:rect l="l" t="t" r="r" b="b"/>
              <a:pathLst>
                <a:path w="2057400" h="1295400">
                  <a:moveTo>
                    <a:pt x="1028700" y="0"/>
                  </a:moveTo>
                  <a:lnTo>
                    <a:pt x="970319" y="1025"/>
                  </a:lnTo>
                  <a:lnTo>
                    <a:pt x="912794" y="4064"/>
                  </a:lnTo>
                  <a:lnTo>
                    <a:pt x="856210" y="9062"/>
                  </a:lnTo>
                  <a:lnTo>
                    <a:pt x="800656" y="15965"/>
                  </a:lnTo>
                  <a:lnTo>
                    <a:pt x="746216" y="24718"/>
                  </a:lnTo>
                  <a:lnTo>
                    <a:pt x="692980" y="35266"/>
                  </a:lnTo>
                  <a:lnTo>
                    <a:pt x="641032" y="47555"/>
                  </a:lnTo>
                  <a:lnTo>
                    <a:pt x="590460" y="61530"/>
                  </a:lnTo>
                  <a:lnTo>
                    <a:pt x="541351" y="77136"/>
                  </a:lnTo>
                  <a:lnTo>
                    <a:pt x="493791" y="94319"/>
                  </a:lnTo>
                  <a:lnTo>
                    <a:pt x="447868" y="113024"/>
                  </a:lnTo>
                  <a:lnTo>
                    <a:pt x="403668" y="133197"/>
                  </a:lnTo>
                  <a:lnTo>
                    <a:pt x="361277" y="154782"/>
                  </a:lnTo>
                  <a:lnTo>
                    <a:pt x="320784" y="177726"/>
                  </a:lnTo>
                  <a:lnTo>
                    <a:pt x="282273" y="201973"/>
                  </a:lnTo>
                  <a:lnTo>
                    <a:pt x="245834" y="227469"/>
                  </a:lnTo>
                  <a:lnTo>
                    <a:pt x="211551" y="254159"/>
                  </a:lnTo>
                  <a:lnTo>
                    <a:pt x="179512" y="281989"/>
                  </a:lnTo>
                  <a:lnTo>
                    <a:pt x="149803" y="310903"/>
                  </a:lnTo>
                  <a:lnTo>
                    <a:pt x="122512" y="340848"/>
                  </a:lnTo>
                  <a:lnTo>
                    <a:pt x="97725" y="371769"/>
                  </a:lnTo>
                  <a:lnTo>
                    <a:pt x="75530" y="403611"/>
                  </a:lnTo>
                  <a:lnTo>
                    <a:pt x="39259" y="469838"/>
                  </a:lnTo>
                  <a:lnTo>
                    <a:pt x="14393" y="539094"/>
                  </a:lnTo>
                  <a:lnTo>
                    <a:pt x="1628" y="610941"/>
                  </a:lnTo>
                  <a:lnTo>
                    <a:pt x="0" y="647700"/>
                  </a:lnTo>
                  <a:lnTo>
                    <a:pt x="1628" y="684446"/>
                  </a:lnTo>
                  <a:lnTo>
                    <a:pt x="14393" y="756273"/>
                  </a:lnTo>
                  <a:lnTo>
                    <a:pt x="39259" y="825516"/>
                  </a:lnTo>
                  <a:lnTo>
                    <a:pt x="75530" y="891736"/>
                  </a:lnTo>
                  <a:lnTo>
                    <a:pt x="97725" y="923575"/>
                  </a:lnTo>
                  <a:lnTo>
                    <a:pt x="122512" y="954494"/>
                  </a:lnTo>
                  <a:lnTo>
                    <a:pt x="149803" y="984439"/>
                  </a:lnTo>
                  <a:lnTo>
                    <a:pt x="179512" y="1013355"/>
                  </a:lnTo>
                  <a:lnTo>
                    <a:pt x="211551" y="1041186"/>
                  </a:lnTo>
                  <a:lnTo>
                    <a:pt x="245834" y="1067878"/>
                  </a:lnTo>
                  <a:lnTo>
                    <a:pt x="282273" y="1093377"/>
                  </a:lnTo>
                  <a:lnTo>
                    <a:pt x="320784" y="1117627"/>
                  </a:lnTo>
                  <a:lnTo>
                    <a:pt x="361277" y="1140574"/>
                  </a:lnTo>
                  <a:lnTo>
                    <a:pt x="403668" y="1162164"/>
                  </a:lnTo>
                  <a:lnTo>
                    <a:pt x="447868" y="1182341"/>
                  </a:lnTo>
                  <a:lnTo>
                    <a:pt x="493791" y="1201050"/>
                  </a:lnTo>
                  <a:lnTo>
                    <a:pt x="541351" y="1218238"/>
                  </a:lnTo>
                  <a:lnTo>
                    <a:pt x="590460" y="1233848"/>
                  </a:lnTo>
                  <a:lnTo>
                    <a:pt x="641032" y="1247827"/>
                  </a:lnTo>
                  <a:lnTo>
                    <a:pt x="692980" y="1260120"/>
                  </a:lnTo>
                  <a:lnTo>
                    <a:pt x="746216" y="1270672"/>
                  </a:lnTo>
                  <a:lnTo>
                    <a:pt x="800656" y="1279428"/>
                  </a:lnTo>
                  <a:lnTo>
                    <a:pt x="856210" y="1286333"/>
                  </a:lnTo>
                  <a:lnTo>
                    <a:pt x="912794" y="1291334"/>
                  </a:lnTo>
                  <a:lnTo>
                    <a:pt x="970319" y="1294374"/>
                  </a:lnTo>
                  <a:lnTo>
                    <a:pt x="1028700" y="1295400"/>
                  </a:lnTo>
                  <a:lnTo>
                    <a:pt x="1087068" y="1294374"/>
                  </a:lnTo>
                  <a:lnTo>
                    <a:pt x="1144583" y="1291334"/>
                  </a:lnTo>
                  <a:lnTo>
                    <a:pt x="1201157" y="1286333"/>
                  </a:lnTo>
                  <a:lnTo>
                    <a:pt x="1256704" y="1279428"/>
                  </a:lnTo>
                  <a:lnTo>
                    <a:pt x="1311138" y="1270672"/>
                  </a:lnTo>
                  <a:lnTo>
                    <a:pt x="1364370" y="1260120"/>
                  </a:lnTo>
                  <a:lnTo>
                    <a:pt x="1416314" y="1247827"/>
                  </a:lnTo>
                  <a:lnTo>
                    <a:pt x="1466884" y="1233848"/>
                  </a:lnTo>
                  <a:lnTo>
                    <a:pt x="1515992" y="1218238"/>
                  </a:lnTo>
                  <a:lnTo>
                    <a:pt x="1563551" y="1201050"/>
                  </a:lnTo>
                  <a:lnTo>
                    <a:pt x="1609475" y="1182341"/>
                  </a:lnTo>
                  <a:lnTo>
                    <a:pt x="1653677" y="1162164"/>
                  </a:lnTo>
                  <a:lnTo>
                    <a:pt x="1696070" y="1140574"/>
                  </a:lnTo>
                  <a:lnTo>
                    <a:pt x="1736566" y="1117627"/>
                  </a:lnTo>
                  <a:lnTo>
                    <a:pt x="1775080" y="1093377"/>
                  </a:lnTo>
                  <a:lnTo>
                    <a:pt x="1811523" y="1067878"/>
                  </a:lnTo>
                  <a:lnTo>
                    <a:pt x="1845810" y="1041186"/>
                  </a:lnTo>
                  <a:lnTo>
                    <a:pt x="1877853" y="1013355"/>
                  </a:lnTo>
                  <a:lnTo>
                    <a:pt x="1907566" y="984439"/>
                  </a:lnTo>
                  <a:lnTo>
                    <a:pt x="1934862" y="954494"/>
                  </a:lnTo>
                  <a:lnTo>
                    <a:pt x="1959653" y="923575"/>
                  </a:lnTo>
                  <a:lnTo>
                    <a:pt x="1981852" y="891736"/>
                  </a:lnTo>
                  <a:lnTo>
                    <a:pt x="2018131" y="825516"/>
                  </a:lnTo>
                  <a:lnTo>
                    <a:pt x="2043002" y="756273"/>
                  </a:lnTo>
                  <a:lnTo>
                    <a:pt x="2055771" y="684446"/>
                  </a:lnTo>
                  <a:lnTo>
                    <a:pt x="2057400" y="647700"/>
                  </a:lnTo>
                  <a:lnTo>
                    <a:pt x="2055771" y="610941"/>
                  </a:lnTo>
                  <a:lnTo>
                    <a:pt x="2043002" y="539094"/>
                  </a:lnTo>
                  <a:lnTo>
                    <a:pt x="2018131" y="469838"/>
                  </a:lnTo>
                  <a:lnTo>
                    <a:pt x="1981852" y="403611"/>
                  </a:lnTo>
                  <a:lnTo>
                    <a:pt x="1959653" y="371769"/>
                  </a:lnTo>
                  <a:lnTo>
                    <a:pt x="1934862" y="340848"/>
                  </a:lnTo>
                  <a:lnTo>
                    <a:pt x="1907566" y="310903"/>
                  </a:lnTo>
                  <a:lnTo>
                    <a:pt x="1877853" y="281989"/>
                  </a:lnTo>
                  <a:lnTo>
                    <a:pt x="1845810" y="254159"/>
                  </a:lnTo>
                  <a:lnTo>
                    <a:pt x="1811523" y="227469"/>
                  </a:lnTo>
                  <a:lnTo>
                    <a:pt x="1775080" y="201973"/>
                  </a:lnTo>
                  <a:lnTo>
                    <a:pt x="1736566" y="177726"/>
                  </a:lnTo>
                  <a:lnTo>
                    <a:pt x="1696070" y="154782"/>
                  </a:lnTo>
                  <a:lnTo>
                    <a:pt x="1653677" y="133197"/>
                  </a:lnTo>
                  <a:lnTo>
                    <a:pt x="1609475" y="113024"/>
                  </a:lnTo>
                  <a:lnTo>
                    <a:pt x="1563551" y="94319"/>
                  </a:lnTo>
                  <a:lnTo>
                    <a:pt x="1515992" y="77136"/>
                  </a:lnTo>
                  <a:lnTo>
                    <a:pt x="1466884" y="61530"/>
                  </a:lnTo>
                  <a:lnTo>
                    <a:pt x="1416314" y="47555"/>
                  </a:lnTo>
                  <a:lnTo>
                    <a:pt x="1364370" y="35266"/>
                  </a:lnTo>
                  <a:lnTo>
                    <a:pt x="1311138" y="24718"/>
                  </a:lnTo>
                  <a:lnTo>
                    <a:pt x="1256704" y="15965"/>
                  </a:lnTo>
                  <a:lnTo>
                    <a:pt x="1201157" y="9062"/>
                  </a:lnTo>
                  <a:lnTo>
                    <a:pt x="1144583" y="4064"/>
                  </a:lnTo>
                  <a:lnTo>
                    <a:pt x="1087068" y="1025"/>
                  </a:lnTo>
                  <a:lnTo>
                    <a:pt x="1028700" y="0"/>
                  </a:lnTo>
                  <a:close/>
                </a:path>
              </a:pathLst>
            </a:custGeom>
            <a:solidFill>
              <a:srgbClr val="FFFFFF"/>
            </a:solidFill>
          </p:spPr>
          <p:txBody>
            <a:bodyPr wrap="square" lIns="0" tIns="0" rIns="0" bIns="0" rtlCol="0"/>
            <a:lstStyle/>
            <a:p>
              <a:endParaRPr/>
            </a:p>
          </p:txBody>
        </p:sp>
        <p:sp>
          <p:nvSpPr>
            <p:cNvPr id="5" name="object 5"/>
            <p:cNvSpPr/>
            <p:nvPr/>
          </p:nvSpPr>
          <p:spPr>
            <a:xfrm>
              <a:off x="4929250" y="2767075"/>
              <a:ext cx="2057400" cy="1295400"/>
            </a:xfrm>
            <a:custGeom>
              <a:avLst/>
              <a:gdLst/>
              <a:ahLst/>
              <a:cxnLst/>
              <a:rect l="l" t="t" r="r" b="b"/>
              <a:pathLst>
                <a:path w="2057400" h="1295400">
                  <a:moveTo>
                    <a:pt x="0" y="647700"/>
                  </a:moveTo>
                  <a:lnTo>
                    <a:pt x="6455" y="574721"/>
                  </a:lnTo>
                  <a:lnTo>
                    <a:pt x="25357" y="504115"/>
                  </a:lnTo>
                  <a:lnTo>
                    <a:pt x="56012" y="436319"/>
                  </a:lnTo>
                  <a:lnTo>
                    <a:pt x="97725" y="371769"/>
                  </a:lnTo>
                  <a:lnTo>
                    <a:pt x="122512" y="340848"/>
                  </a:lnTo>
                  <a:lnTo>
                    <a:pt x="149803" y="310903"/>
                  </a:lnTo>
                  <a:lnTo>
                    <a:pt x="179512" y="281989"/>
                  </a:lnTo>
                  <a:lnTo>
                    <a:pt x="211551" y="254159"/>
                  </a:lnTo>
                  <a:lnTo>
                    <a:pt x="245834" y="227469"/>
                  </a:lnTo>
                  <a:lnTo>
                    <a:pt x="282273" y="201973"/>
                  </a:lnTo>
                  <a:lnTo>
                    <a:pt x="320784" y="177726"/>
                  </a:lnTo>
                  <a:lnTo>
                    <a:pt x="361277" y="154782"/>
                  </a:lnTo>
                  <a:lnTo>
                    <a:pt x="403668" y="133197"/>
                  </a:lnTo>
                  <a:lnTo>
                    <a:pt x="447868" y="113024"/>
                  </a:lnTo>
                  <a:lnTo>
                    <a:pt x="493791" y="94319"/>
                  </a:lnTo>
                  <a:lnTo>
                    <a:pt x="541351" y="77136"/>
                  </a:lnTo>
                  <a:lnTo>
                    <a:pt x="590460" y="61530"/>
                  </a:lnTo>
                  <a:lnTo>
                    <a:pt x="641032" y="47555"/>
                  </a:lnTo>
                  <a:lnTo>
                    <a:pt x="692980" y="35266"/>
                  </a:lnTo>
                  <a:lnTo>
                    <a:pt x="746216" y="24718"/>
                  </a:lnTo>
                  <a:lnTo>
                    <a:pt x="800656" y="15965"/>
                  </a:lnTo>
                  <a:lnTo>
                    <a:pt x="856210" y="9062"/>
                  </a:lnTo>
                  <a:lnTo>
                    <a:pt x="912794" y="4064"/>
                  </a:lnTo>
                  <a:lnTo>
                    <a:pt x="970319" y="1025"/>
                  </a:lnTo>
                  <a:lnTo>
                    <a:pt x="1028700" y="0"/>
                  </a:lnTo>
                  <a:lnTo>
                    <a:pt x="1087068" y="1025"/>
                  </a:lnTo>
                  <a:lnTo>
                    <a:pt x="1144583" y="4064"/>
                  </a:lnTo>
                  <a:lnTo>
                    <a:pt x="1201157" y="9062"/>
                  </a:lnTo>
                  <a:lnTo>
                    <a:pt x="1256704" y="15965"/>
                  </a:lnTo>
                  <a:lnTo>
                    <a:pt x="1311138" y="24718"/>
                  </a:lnTo>
                  <a:lnTo>
                    <a:pt x="1364370" y="35266"/>
                  </a:lnTo>
                  <a:lnTo>
                    <a:pt x="1416314" y="47555"/>
                  </a:lnTo>
                  <a:lnTo>
                    <a:pt x="1466884" y="61530"/>
                  </a:lnTo>
                  <a:lnTo>
                    <a:pt x="1515992" y="77136"/>
                  </a:lnTo>
                  <a:lnTo>
                    <a:pt x="1563551" y="94319"/>
                  </a:lnTo>
                  <a:lnTo>
                    <a:pt x="1609475" y="113024"/>
                  </a:lnTo>
                  <a:lnTo>
                    <a:pt x="1653677" y="133197"/>
                  </a:lnTo>
                  <a:lnTo>
                    <a:pt x="1696070" y="154782"/>
                  </a:lnTo>
                  <a:lnTo>
                    <a:pt x="1736566" y="177726"/>
                  </a:lnTo>
                  <a:lnTo>
                    <a:pt x="1775080" y="201973"/>
                  </a:lnTo>
                  <a:lnTo>
                    <a:pt x="1811523" y="227469"/>
                  </a:lnTo>
                  <a:lnTo>
                    <a:pt x="1845810" y="254159"/>
                  </a:lnTo>
                  <a:lnTo>
                    <a:pt x="1877853" y="281989"/>
                  </a:lnTo>
                  <a:lnTo>
                    <a:pt x="1907566" y="310903"/>
                  </a:lnTo>
                  <a:lnTo>
                    <a:pt x="1934862" y="340848"/>
                  </a:lnTo>
                  <a:lnTo>
                    <a:pt x="1959653" y="371769"/>
                  </a:lnTo>
                  <a:lnTo>
                    <a:pt x="1981852" y="403611"/>
                  </a:lnTo>
                  <a:lnTo>
                    <a:pt x="2018131" y="469838"/>
                  </a:lnTo>
                  <a:lnTo>
                    <a:pt x="2043002" y="539094"/>
                  </a:lnTo>
                  <a:lnTo>
                    <a:pt x="2055771" y="610941"/>
                  </a:lnTo>
                  <a:lnTo>
                    <a:pt x="2057400" y="647700"/>
                  </a:lnTo>
                  <a:lnTo>
                    <a:pt x="2055771" y="684446"/>
                  </a:lnTo>
                  <a:lnTo>
                    <a:pt x="2043002" y="756273"/>
                  </a:lnTo>
                  <a:lnTo>
                    <a:pt x="2018131" y="825516"/>
                  </a:lnTo>
                  <a:lnTo>
                    <a:pt x="1981852" y="891736"/>
                  </a:lnTo>
                  <a:lnTo>
                    <a:pt x="1959653" y="923575"/>
                  </a:lnTo>
                  <a:lnTo>
                    <a:pt x="1934862" y="954494"/>
                  </a:lnTo>
                  <a:lnTo>
                    <a:pt x="1907566" y="984439"/>
                  </a:lnTo>
                  <a:lnTo>
                    <a:pt x="1877853" y="1013355"/>
                  </a:lnTo>
                  <a:lnTo>
                    <a:pt x="1845810" y="1041186"/>
                  </a:lnTo>
                  <a:lnTo>
                    <a:pt x="1811523" y="1067878"/>
                  </a:lnTo>
                  <a:lnTo>
                    <a:pt x="1775080" y="1093377"/>
                  </a:lnTo>
                  <a:lnTo>
                    <a:pt x="1736566" y="1117627"/>
                  </a:lnTo>
                  <a:lnTo>
                    <a:pt x="1696070" y="1140574"/>
                  </a:lnTo>
                  <a:lnTo>
                    <a:pt x="1653677" y="1162164"/>
                  </a:lnTo>
                  <a:lnTo>
                    <a:pt x="1609475" y="1182341"/>
                  </a:lnTo>
                  <a:lnTo>
                    <a:pt x="1563551" y="1201050"/>
                  </a:lnTo>
                  <a:lnTo>
                    <a:pt x="1515992" y="1218238"/>
                  </a:lnTo>
                  <a:lnTo>
                    <a:pt x="1466884" y="1233848"/>
                  </a:lnTo>
                  <a:lnTo>
                    <a:pt x="1416314" y="1247827"/>
                  </a:lnTo>
                  <a:lnTo>
                    <a:pt x="1364370" y="1260120"/>
                  </a:lnTo>
                  <a:lnTo>
                    <a:pt x="1311138" y="1270672"/>
                  </a:lnTo>
                  <a:lnTo>
                    <a:pt x="1256704" y="1279428"/>
                  </a:lnTo>
                  <a:lnTo>
                    <a:pt x="1201157" y="1286333"/>
                  </a:lnTo>
                  <a:lnTo>
                    <a:pt x="1144583" y="1291334"/>
                  </a:lnTo>
                  <a:lnTo>
                    <a:pt x="1087068" y="1294374"/>
                  </a:lnTo>
                  <a:lnTo>
                    <a:pt x="1028700" y="1295400"/>
                  </a:lnTo>
                  <a:lnTo>
                    <a:pt x="970319" y="1294374"/>
                  </a:lnTo>
                  <a:lnTo>
                    <a:pt x="912794" y="1291334"/>
                  </a:lnTo>
                  <a:lnTo>
                    <a:pt x="856210" y="1286333"/>
                  </a:lnTo>
                  <a:lnTo>
                    <a:pt x="800656" y="1279428"/>
                  </a:lnTo>
                  <a:lnTo>
                    <a:pt x="746216" y="1270672"/>
                  </a:lnTo>
                  <a:lnTo>
                    <a:pt x="692980" y="1260120"/>
                  </a:lnTo>
                  <a:lnTo>
                    <a:pt x="641032" y="1247827"/>
                  </a:lnTo>
                  <a:lnTo>
                    <a:pt x="590460" y="1233848"/>
                  </a:lnTo>
                  <a:lnTo>
                    <a:pt x="541351" y="1218238"/>
                  </a:lnTo>
                  <a:lnTo>
                    <a:pt x="493791" y="1201050"/>
                  </a:lnTo>
                  <a:lnTo>
                    <a:pt x="447868" y="1182341"/>
                  </a:lnTo>
                  <a:lnTo>
                    <a:pt x="403668" y="1162164"/>
                  </a:lnTo>
                  <a:lnTo>
                    <a:pt x="361277" y="1140574"/>
                  </a:lnTo>
                  <a:lnTo>
                    <a:pt x="320784" y="1117627"/>
                  </a:lnTo>
                  <a:lnTo>
                    <a:pt x="282273" y="1093377"/>
                  </a:lnTo>
                  <a:lnTo>
                    <a:pt x="245834" y="1067878"/>
                  </a:lnTo>
                  <a:lnTo>
                    <a:pt x="211551" y="1041186"/>
                  </a:lnTo>
                  <a:lnTo>
                    <a:pt x="179512" y="1013355"/>
                  </a:lnTo>
                  <a:lnTo>
                    <a:pt x="149803" y="984439"/>
                  </a:lnTo>
                  <a:lnTo>
                    <a:pt x="122512" y="954494"/>
                  </a:lnTo>
                  <a:lnTo>
                    <a:pt x="97725" y="923575"/>
                  </a:lnTo>
                  <a:lnTo>
                    <a:pt x="75530" y="891736"/>
                  </a:lnTo>
                  <a:lnTo>
                    <a:pt x="39259" y="825516"/>
                  </a:lnTo>
                  <a:lnTo>
                    <a:pt x="14393" y="756273"/>
                  </a:lnTo>
                  <a:lnTo>
                    <a:pt x="1628" y="684446"/>
                  </a:lnTo>
                  <a:lnTo>
                    <a:pt x="0" y="647700"/>
                  </a:lnTo>
                  <a:close/>
                </a:path>
              </a:pathLst>
            </a:custGeom>
            <a:ln w="25400">
              <a:solidFill>
                <a:srgbClr val="000000"/>
              </a:solidFill>
            </a:ln>
          </p:spPr>
          <p:txBody>
            <a:bodyPr wrap="square" lIns="0" tIns="0" rIns="0" bIns="0" rtlCol="0"/>
            <a:lstStyle/>
            <a:p>
              <a:endParaRPr/>
            </a:p>
          </p:txBody>
        </p:sp>
        <p:sp>
          <p:nvSpPr>
            <p:cNvPr id="6" name="object 6"/>
            <p:cNvSpPr/>
            <p:nvPr/>
          </p:nvSpPr>
          <p:spPr>
            <a:xfrm>
              <a:off x="3975866" y="2775905"/>
              <a:ext cx="193040" cy="0"/>
            </a:xfrm>
            <a:custGeom>
              <a:avLst/>
              <a:gdLst/>
              <a:ahLst/>
              <a:cxnLst/>
              <a:rect l="l" t="t" r="r" b="b"/>
              <a:pathLst>
                <a:path w="193039">
                  <a:moveTo>
                    <a:pt x="0" y="0"/>
                  </a:moveTo>
                  <a:lnTo>
                    <a:pt x="192684" y="0"/>
                  </a:lnTo>
                </a:path>
              </a:pathLst>
            </a:custGeom>
            <a:ln w="16699">
              <a:solidFill>
                <a:srgbClr val="000000"/>
              </a:solidFill>
            </a:ln>
          </p:spPr>
          <p:txBody>
            <a:bodyPr wrap="square" lIns="0" tIns="0" rIns="0" bIns="0" rtlCol="0"/>
            <a:lstStyle/>
            <a:p>
              <a:endParaRPr/>
            </a:p>
          </p:txBody>
        </p:sp>
      </p:grpSp>
      <p:sp>
        <p:nvSpPr>
          <p:cNvPr id="7" name="object 7"/>
          <p:cNvSpPr/>
          <p:nvPr/>
        </p:nvSpPr>
        <p:spPr>
          <a:xfrm>
            <a:off x="2623403" y="841080"/>
            <a:ext cx="193040" cy="0"/>
          </a:xfrm>
          <a:custGeom>
            <a:avLst/>
            <a:gdLst/>
            <a:ahLst/>
            <a:cxnLst/>
            <a:rect l="l" t="t" r="r" b="b"/>
            <a:pathLst>
              <a:path w="193039">
                <a:moveTo>
                  <a:pt x="0" y="0"/>
                </a:moveTo>
                <a:lnTo>
                  <a:pt x="192777" y="0"/>
                </a:lnTo>
              </a:path>
            </a:pathLst>
          </a:custGeom>
          <a:ln w="15364">
            <a:solidFill>
              <a:srgbClr val="000000"/>
            </a:solidFill>
          </a:ln>
        </p:spPr>
        <p:txBody>
          <a:bodyPr wrap="square" lIns="0" tIns="0" rIns="0" bIns="0" rtlCol="0"/>
          <a:lstStyle/>
          <a:p>
            <a:endParaRPr/>
          </a:p>
        </p:txBody>
      </p:sp>
      <p:sp>
        <p:nvSpPr>
          <p:cNvPr id="8" name="object 8"/>
          <p:cNvSpPr txBox="1"/>
          <p:nvPr/>
        </p:nvSpPr>
        <p:spPr>
          <a:xfrm>
            <a:off x="3329051" y="1928748"/>
            <a:ext cx="5257800" cy="2895600"/>
          </a:xfrm>
          <a:prstGeom prst="rect">
            <a:avLst/>
          </a:prstGeom>
          <a:ln w="25400">
            <a:solidFill>
              <a:srgbClr val="000000"/>
            </a:solidFill>
          </a:ln>
        </p:spPr>
        <p:txBody>
          <a:bodyPr vert="horz" wrap="square" lIns="0" tIns="0" rIns="0" bIns="0" rtlCol="0">
            <a:spAutoFit/>
          </a:bodyPr>
          <a:lstStyle/>
          <a:p>
            <a:pPr>
              <a:lnSpc>
                <a:spcPct val="100000"/>
              </a:lnSpc>
            </a:pPr>
            <a:endParaRPr sz="3400">
              <a:latin typeface="Times New Roman"/>
              <a:cs typeface="Times New Roman"/>
            </a:endParaRPr>
          </a:p>
          <a:p>
            <a:pPr marR="3787140" algn="ctr">
              <a:lnSpc>
                <a:spcPct val="100000"/>
              </a:lnSpc>
              <a:spcBef>
                <a:spcPts val="2335"/>
              </a:spcBef>
            </a:pPr>
            <a:r>
              <a:rPr sz="3050" i="1" spc="-65" dirty="0">
                <a:latin typeface="Times New Roman"/>
                <a:cs typeface="Times New Roman"/>
              </a:rPr>
              <a:t>A</a:t>
            </a:r>
            <a:endParaRPr sz="3050">
              <a:latin typeface="Times New Roman"/>
              <a:cs typeface="Times New Roman"/>
            </a:endParaRPr>
          </a:p>
          <a:p>
            <a:pPr marL="48260" algn="ctr">
              <a:lnSpc>
                <a:spcPct val="100000"/>
              </a:lnSpc>
              <a:spcBef>
                <a:spcPts val="555"/>
              </a:spcBef>
            </a:pPr>
            <a:r>
              <a:rPr sz="3200" i="1" spc="15" dirty="0">
                <a:latin typeface="Times New Roman"/>
                <a:cs typeface="Times New Roman"/>
              </a:rPr>
              <a:t>A</a:t>
            </a:r>
            <a:endParaRPr sz="3200">
              <a:latin typeface="Times New Roman"/>
              <a:cs typeface="Times New Roman"/>
            </a:endParaRPr>
          </a:p>
        </p:txBody>
      </p:sp>
      <p:sp>
        <p:nvSpPr>
          <p:cNvPr id="9" name="object 9"/>
          <p:cNvSpPr/>
          <p:nvPr/>
        </p:nvSpPr>
        <p:spPr>
          <a:xfrm>
            <a:off x="4744661" y="1419019"/>
            <a:ext cx="191770" cy="0"/>
          </a:xfrm>
          <a:custGeom>
            <a:avLst/>
            <a:gdLst/>
            <a:ahLst/>
            <a:cxnLst/>
            <a:rect l="l" t="t" r="r" b="b"/>
            <a:pathLst>
              <a:path w="191770">
                <a:moveTo>
                  <a:pt x="0" y="0"/>
                </a:moveTo>
                <a:lnTo>
                  <a:pt x="191311" y="0"/>
                </a:lnTo>
              </a:path>
            </a:pathLst>
          </a:custGeom>
          <a:ln w="15090">
            <a:solidFill>
              <a:srgbClr val="000000"/>
            </a:solidFill>
          </a:ln>
        </p:spPr>
        <p:txBody>
          <a:bodyPr wrap="square" lIns="0" tIns="0" rIns="0" bIns="0" rtlCol="0"/>
          <a:lstStyle/>
          <a:p>
            <a:endParaRPr/>
          </a:p>
        </p:txBody>
      </p:sp>
      <p:sp>
        <p:nvSpPr>
          <p:cNvPr id="10" name="object 10"/>
          <p:cNvSpPr txBox="1"/>
          <p:nvPr/>
        </p:nvSpPr>
        <p:spPr>
          <a:xfrm>
            <a:off x="1815464" y="80988"/>
            <a:ext cx="6135370" cy="1744345"/>
          </a:xfrm>
          <a:prstGeom prst="rect">
            <a:avLst/>
          </a:prstGeom>
        </p:spPr>
        <p:txBody>
          <a:bodyPr vert="horz" wrap="square" lIns="0" tIns="119380" rIns="0" bIns="0" rtlCol="0">
            <a:spAutoFit/>
          </a:bodyPr>
          <a:lstStyle/>
          <a:p>
            <a:pPr marL="12700">
              <a:lnSpc>
                <a:spcPct val="100000"/>
              </a:lnSpc>
              <a:spcBef>
                <a:spcPts val="940"/>
              </a:spcBef>
            </a:pPr>
            <a:r>
              <a:rPr sz="3200" spc="-20" dirty="0">
                <a:latin typeface="Times New Roman"/>
                <a:cs typeface="Times New Roman"/>
              </a:rPr>
              <a:t>Logic:</a:t>
            </a:r>
            <a:endParaRPr sz="3200">
              <a:latin typeface="Times New Roman"/>
              <a:cs typeface="Times New Roman"/>
            </a:endParaRPr>
          </a:p>
          <a:p>
            <a:pPr marL="777875">
              <a:lnSpc>
                <a:spcPct val="100000"/>
              </a:lnSpc>
              <a:spcBef>
                <a:spcPts val="795"/>
              </a:spcBef>
              <a:tabLst>
                <a:tab pos="1223010" algn="l"/>
                <a:tab pos="1969135" algn="l"/>
                <a:tab pos="2402840" algn="l"/>
              </a:tabLst>
            </a:pPr>
            <a:r>
              <a:rPr sz="3000" i="1" spc="50" dirty="0">
                <a:latin typeface="Times New Roman"/>
                <a:cs typeface="Times New Roman"/>
              </a:rPr>
              <a:t>A	</a:t>
            </a:r>
            <a:r>
              <a:rPr sz="3000" spc="15" dirty="0">
                <a:latin typeface="Times New Roman"/>
                <a:cs typeface="Times New Roman"/>
              </a:rPr>
              <a:t>and	</a:t>
            </a:r>
            <a:r>
              <a:rPr sz="3000" i="1" spc="50" dirty="0">
                <a:latin typeface="Times New Roman"/>
                <a:cs typeface="Times New Roman"/>
              </a:rPr>
              <a:t>A	</a:t>
            </a:r>
            <a:r>
              <a:rPr sz="3000" spc="5" dirty="0">
                <a:latin typeface="Times New Roman"/>
                <a:cs typeface="Times New Roman"/>
              </a:rPr>
              <a:t>are</a:t>
            </a:r>
            <a:r>
              <a:rPr sz="3000" spc="-65" dirty="0">
                <a:latin typeface="Times New Roman"/>
                <a:cs typeface="Times New Roman"/>
              </a:rPr>
              <a:t> </a:t>
            </a:r>
            <a:r>
              <a:rPr sz="3000" b="1" spc="25" dirty="0">
                <a:latin typeface="Times New Roman"/>
                <a:cs typeface="Times New Roman"/>
              </a:rPr>
              <a:t>mutually</a:t>
            </a:r>
            <a:r>
              <a:rPr sz="3000" b="1" spc="190" dirty="0">
                <a:latin typeface="Times New Roman"/>
                <a:cs typeface="Times New Roman"/>
              </a:rPr>
              <a:t> </a:t>
            </a:r>
            <a:r>
              <a:rPr sz="3000" b="1" spc="-10" dirty="0">
                <a:latin typeface="Times New Roman"/>
                <a:cs typeface="Times New Roman"/>
              </a:rPr>
              <a:t>exclusive</a:t>
            </a:r>
            <a:r>
              <a:rPr sz="3000" spc="-10" dirty="0">
                <a:latin typeface="Times New Roman"/>
                <a:cs typeface="Times New Roman"/>
              </a:rPr>
              <a:t>.</a:t>
            </a:r>
            <a:endParaRPr sz="3000">
              <a:latin typeface="Times New Roman"/>
              <a:cs typeface="Times New Roman"/>
            </a:endParaRPr>
          </a:p>
          <a:p>
            <a:pPr marL="846455">
              <a:lnSpc>
                <a:spcPct val="100000"/>
              </a:lnSpc>
              <a:spcBef>
                <a:spcPts val="970"/>
              </a:spcBef>
              <a:tabLst>
                <a:tab pos="1590675" algn="l"/>
              </a:tabLst>
            </a:pPr>
            <a:r>
              <a:rPr sz="2900" spc="30" dirty="0">
                <a:latin typeface="Times New Roman"/>
                <a:cs typeface="Times New Roman"/>
              </a:rPr>
              <a:t>a</a:t>
            </a:r>
            <a:r>
              <a:rPr sz="2900" spc="65" dirty="0">
                <a:latin typeface="Times New Roman"/>
                <a:cs typeface="Times New Roman"/>
              </a:rPr>
              <a:t>nd</a:t>
            </a:r>
            <a:r>
              <a:rPr sz="2900" dirty="0">
                <a:latin typeface="Times New Roman"/>
                <a:cs typeface="Times New Roman"/>
              </a:rPr>
              <a:t>	</a:t>
            </a:r>
            <a:r>
              <a:rPr sz="2900" i="1" spc="65" dirty="0">
                <a:latin typeface="Times New Roman"/>
                <a:cs typeface="Times New Roman"/>
              </a:rPr>
              <a:t>S</a:t>
            </a:r>
            <a:r>
              <a:rPr sz="2900" i="1" spc="210" dirty="0">
                <a:latin typeface="Times New Roman"/>
                <a:cs typeface="Times New Roman"/>
              </a:rPr>
              <a:t> </a:t>
            </a:r>
            <a:r>
              <a:rPr sz="2900" spc="70" dirty="0">
                <a:latin typeface="Symbol"/>
                <a:cs typeface="Symbol"/>
              </a:rPr>
              <a:t></a:t>
            </a:r>
            <a:r>
              <a:rPr sz="2900" spc="204" dirty="0">
                <a:latin typeface="Times New Roman"/>
                <a:cs typeface="Times New Roman"/>
              </a:rPr>
              <a:t> </a:t>
            </a:r>
            <a:r>
              <a:rPr sz="2900" i="1" spc="80" dirty="0">
                <a:latin typeface="Times New Roman"/>
                <a:cs typeface="Times New Roman"/>
              </a:rPr>
              <a:t>A</a:t>
            </a:r>
            <a:r>
              <a:rPr sz="2900" i="1" spc="-355" dirty="0">
                <a:latin typeface="Times New Roman"/>
                <a:cs typeface="Times New Roman"/>
              </a:rPr>
              <a:t> </a:t>
            </a:r>
            <a:r>
              <a:rPr sz="2900" spc="100" dirty="0">
                <a:latin typeface="Symbol"/>
                <a:cs typeface="Symbol"/>
              </a:rPr>
              <a:t></a:t>
            </a:r>
            <a:r>
              <a:rPr sz="2900" spc="-40" dirty="0">
                <a:latin typeface="Times New Roman"/>
                <a:cs typeface="Times New Roman"/>
              </a:rPr>
              <a:t> </a:t>
            </a:r>
            <a:r>
              <a:rPr sz="2900" i="1" spc="80" dirty="0">
                <a:latin typeface="Times New Roman"/>
                <a:cs typeface="Times New Roman"/>
              </a:rPr>
              <a:t>A</a:t>
            </a:r>
            <a:endParaRPr sz="2900">
              <a:latin typeface="Times New Roman"/>
              <a:cs typeface="Times New Roman"/>
            </a:endParaRPr>
          </a:p>
        </p:txBody>
      </p:sp>
      <p:sp>
        <p:nvSpPr>
          <p:cNvPr id="11" name="object 11"/>
          <p:cNvSpPr/>
          <p:nvPr/>
        </p:nvSpPr>
        <p:spPr>
          <a:xfrm>
            <a:off x="6670964" y="5122141"/>
            <a:ext cx="192405" cy="0"/>
          </a:xfrm>
          <a:custGeom>
            <a:avLst/>
            <a:gdLst/>
            <a:ahLst/>
            <a:cxnLst/>
            <a:rect l="l" t="t" r="r" b="b"/>
            <a:pathLst>
              <a:path w="192404">
                <a:moveTo>
                  <a:pt x="0" y="0"/>
                </a:moveTo>
                <a:lnTo>
                  <a:pt x="191998" y="0"/>
                </a:lnTo>
              </a:path>
            </a:pathLst>
          </a:custGeom>
          <a:ln w="15144">
            <a:solidFill>
              <a:srgbClr val="000000"/>
            </a:solidFill>
          </a:ln>
        </p:spPr>
        <p:txBody>
          <a:bodyPr wrap="square" lIns="0" tIns="0" rIns="0" bIns="0" rtlCol="0"/>
          <a:lstStyle/>
          <a:p>
            <a:endParaRPr/>
          </a:p>
        </p:txBody>
      </p:sp>
      <p:sp>
        <p:nvSpPr>
          <p:cNvPr id="12" name="object 12"/>
          <p:cNvSpPr/>
          <p:nvPr/>
        </p:nvSpPr>
        <p:spPr>
          <a:xfrm>
            <a:off x="4399937" y="5760316"/>
            <a:ext cx="192405" cy="0"/>
          </a:xfrm>
          <a:custGeom>
            <a:avLst/>
            <a:gdLst/>
            <a:ahLst/>
            <a:cxnLst/>
            <a:rect l="l" t="t" r="r" b="b"/>
            <a:pathLst>
              <a:path w="192404">
                <a:moveTo>
                  <a:pt x="0" y="0"/>
                </a:moveTo>
                <a:lnTo>
                  <a:pt x="191855" y="0"/>
                </a:lnTo>
              </a:path>
            </a:pathLst>
          </a:custGeom>
          <a:ln w="15144">
            <a:solidFill>
              <a:srgbClr val="000000"/>
            </a:solidFill>
          </a:ln>
        </p:spPr>
        <p:txBody>
          <a:bodyPr wrap="square" lIns="0" tIns="0" rIns="0" bIns="0" rtlCol="0"/>
          <a:lstStyle/>
          <a:p>
            <a:endParaRPr/>
          </a:p>
        </p:txBody>
      </p:sp>
      <p:sp>
        <p:nvSpPr>
          <p:cNvPr id="13" name="object 13"/>
          <p:cNvSpPr txBox="1"/>
          <p:nvPr/>
        </p:nvSpPr>
        <p:spPr>
          <a:xfrm>
            <a:off x="2416373" y="4912059"/>
            <a:ext cx="4671695" cy="1297940"/>
          </a:xfrm>
          <a:prstGeom prst="rect">
            <a:avLst/>
          </a:prstGeom>
        </p:spPr>
        <p:txBody>
          <a:bodyPr vert="horz" wrap="square" lIns="0" tIns="13970" rIns="0" bIns="0" rtlCol="0">
            <a:spAutoFit/>
          </a:bodyPr>
          <a:lstStyle/>
          <a:p>
            <a:pPr algn="ctr">
              <a:lnSpc>
                <a:spcPct val="100000"/>
              </a:lnSpc>
              <a:spcBef>
                <a:spcPts val="110"/>
              </a:spcBef>
              <a:tabLst>
                <a:tab pos="814705" algn="l"/>
              </a:tabLst>
            </a:pPr>
            <a:r>
              <a:rPr sz="3050" spc="-5" dirty="0">
                <a:latin typeface="Times New Roman"/>
                <a:cs typeface="Times New Roman"/>
              </a:rPr>
              <a:t>t</a:t>
            </a:r>
            <a:r>
              <a:rPr sz="3050" spc="-20" dirty="0">
                <a:latin typeface="Times New Roman"/>
                <a:cs typeface="Times New Roman"/>
              </a:rPr>
              <a:t>hu</a:t>
            </a:r>
            <a:r>
              <a:rPr sz="3050" spc="40" dirty="0">
                <a:latin typeface="Times New Roman"/>
                <a:cs typeface="Times New Roman"/>
              </a:rPr>
              <a:t>s</a:t>
            </a:r>
            <a:r>
              <a:rPr sz="3050" dirty="0">
                <a:latin typeface="Times New Roman"/>
                <a:cs typeface="Times New Roman"/>
              </a:rPr>
              <a:t>	</a:t>
            </a:r>
            <a:r>
              <a:rPr sz="3050" spc="55" dirty="0">
                <a:latin typeface="Times New Roman"/>
                <a:cs typeface="Times New Roman"/>
              </a:rPr>
              <a:t>1</a:t>
            </a:r>
            <a:r>
              <a:rPr sz="3050" spc="-400" dirty="0">
                <a:latin typeface="Times New Roman"/>
                <a:cs typeface="Times New Roman"/>
              </a:rPr>
              <a:t> </a:t>
            </a:r>
            <a:r>
              <a:rPr sz="3050" spc="60" dirty="0">
                <a:latin typeface="Symbol"/>
                <a:cs typeface="Symbol"/>
              </a:rPr>
              <a:t></a:t>
            </a:r>
            <a:r>
              <a:rPr sz="3050" spc="-45" dirty="0">
                <a:latin typeface="Times New Roman"/>
                <a:cs typeface="Times New Roman"/>
              </a:rPr>
              <a:t> </a:t>
            </a:r>
            <a:r>
              <a:rPr sz="3050" i="1" spc="254" dirty="0">
                <a:latin typeface="Times New Roman"/>
                <a:cs typeface="Times New Roman"/>
              </a:rPr>
              <a:t>P</a:t>
            </a:r>
            <a:r>
              <a:rPr sz="6225" spc="-277" baseline="-3346" dirty="0">
                <a:latin typeface="Symbol"/>
                <a:cs typeface="Symbol"/>
              </a:rPr>
              <a:t></a:t>
            </a:r>
            <a:r>
              <a:rPr sz="3050" i="1" spc="55" dirty="0">
                <a:latin typeface="Times New Roman"/>
                <a:cs typeface="Times New Roman"/>
              </a:rPr>
              <a:t>S</a:t>
            </a:r>
            <a:r>
              <a:rPr sz="3050" i="1" spc="-495" dirty="0">
                <a:latin typeface="Times New Roman"/>
                <a:cs typeface="Times New Roman"/>
              </a:rPr>
              <a:t> </a:t>
            </a:r>
            <a:r>
              <a:rPr sz="6225" spc="-517" baseline="-3346" dirty="0">
                <a:latin typeface="Symbol"/>
                <a:cs typeface="Symbol"/>
              </a:rPr>
              <a:t></a:t>
            </a:r>
            <a:r>
              <a:rPr sz="6225" spc="-772" baseline="-3346" dirty="0">
                <a:latin typeface="Times New Roman"/>
                <a:cs typeface="Times New Roman"/>
              </a:rPr>
              <a:t> </a:t>
            </a:r>
            <a:r>
              <a:rPr sz="3050" spc="60" dirty="0">
                <a:latin typeface="Symbol"/>
                <a:cs typeface="Symbol"/>
              </a:rPr>
              <a:t></a:t>
            </a:r>
            <a:r>
              <a:rPr sz="3050" spc="-45" dirty="0">
                <a:latin typeface="Times New Roman"/>
                <a:cs typeface="Times New Roman"/>
              </a:rPr>
              <a:t> </a:t>
            </a:r>
            <a:r>
              <a:rPr sz="3050" i="1" spc="254" dirty="0">
                <a:latin typeface="Times New Roman"/>
                <a:cs typeface="Times New Roman"/>
              </a:rPr>
              <a:t>P</a:t>
            </a:r>
            <a:r>
              <a:rPr sz="6225" baseline="-3346" dirty="0">
                <a:latin typeface="Symbol"/>
                <a:cs typeface="Symbol"/>
              </a:rPr>
              <a:t></a:t>
            </a:r>
            <a:r>
              <a:rPr sz="3050" i="1" spc="-10" dirty="0">
                <a:latin typeface="Times New Roman"/>
                <a:cs typeface="Times New Roman"/>
              </a:rPr>
              <a:t>A</a:t>
            </a:r>
            <a:r>
              <a:rPr sz="6225" spc="-22" baseline="-3346" dirty="0">
                <a:latin typeface="Symbol"/>
                <a:cs typeface="Symbol"/>
              </a:rPr>
              <a:t></a:t>
            </a:r>
            <a:r>
              <a:rPr sz="3050" spc="60" dirty="0">
                <a:latin typeface="Symbol"/>
                <a:cs typeface="Symbol"/>
              </a:rPr>
              <a:t></a:t>
            </a:r>
            <a:r>
              <a:rPr sz="3050" spc="-195" dirty="0">
                <a:latin typeface="Times New Roman"/>
                <a:cs typeface="Times New Roman"/>
              </a:rPr>
              <a:t> </a:t>
            </a:r>
            <a:r>
              <a:rPr sz="3050" i="1" spc="65" dirty="0">
                <a:latin typeface="Times New Roman"/>
                <a:cs typeface="Times New Roman"/>
              </a:rPr>
              <a:t>P</a:t>
            </a:r>
            <a:r>
              <a:rPr sz="3050" i="1" spc="-325" dirty="0">
                <a:latin typeface="Times New Roman"/>
                <a:cs typeface="Times New Roman"/>
              </a:rPr>
              <a:t> </a:t>
            </a:r>
            <a:r>
              <a:rPr sz="4575" spc="-1762" baseline="1821" dirty="0">
                <a:latin typeface="Symbol"/>
                <a:cs typeface="Symbol"/>
              </a:rPr>
              <a:t></a:t>
            </a:r>
            <a:r>
              <a:rPr sz="4575" spc="60" baseline="-20947" dirty="0">
                <a:latin typeface="Symbol"/>
                <a:cs typeface="Symbol"/>
              </a:rPr>
              <a:t></a:t>
            </a:r>
            <a:r>
              <a:rPr sz="4575" spc="-697" baseline="-20947" dirty="0">
                <a:latin typeface="Times New Roman"/>
                <a:cs typeface="Times New Roman"/>
              </a:rPr>
              <a:t> </a:t>
            </a:r>
            <a:r>
              <a:rPr sz="3050" i="1" spc="145" dirty="0">
                <a:latin typeface="Times New Roman"/>
                <a:cs typeface="Times New Roman"/>
              </a:rPr>
              <a:t>A</a:t>
            </a:r>
            <a:r>
              <a:rPr sz="4575" spc="-1762" baseline="1821" dirty="0">
                <a:latin typeface="Symbol"/>
                <a:cs typeface="Symbol"/>
              </a:rPr>
              <a:t></a:t>
            </a:r>
            <a:r>
              <a:rPr sz="4575" spc="60" baseline="-20947" dirty="0">
                <a:latin typeface="Symbol"/>
                <a:cs typeface="Symbol"/>
              </a:rPr>
              <a:t></a:t>
            </a:r>
            <a:endParaRPr sz="4575" baseline="-20947">
              <a:latin typeface="Symbol"/>
              <a:cs typeface="Symbol"/>
            </a:endParaRPr>
          </a:p>
          <a:p>
            <a:pPr marL="80010" algn="ctr">
              <a:lnSpc>
                <a:spcPct val="100000"/>
              </a:lnSpc>
              <a:spcBef>
                <a:spcPts val="45"/>
              </a:spcBef>
              <a:tabLst>
                <a:tab pos="824865" algn="l"/>
              </a:tabLst>
            </a:pPr>
            <a:r>
              <a:rPr sz="3050" spc="-35" dirty="0">
                <a:latin typeface="Times New Roman"/>
                <a:cs typeface="Times New Roman"/>
              </a:rPr>
              <a:t>a</a:t>
            </a:r>
            <a:r>
              <a:rPr sz="3050" spc="-10" dirty="0">
                <a:latin typeface="Times New Roman"/>
                <a:cs typeface="Times New Roman"/>
              </a:rPr>
              <a:t>n</a:t>
            </a:r>
            <a:r>
              <a:rPr sz="3050" spc="50" dirty="0">
                <a:latin typeface="Times New Roman"/>
                <a:cs typeface="Times New Roman"/>
              </a:rPr>
              <a:t>d</a:t>
            </a:r>
            <a:r>
              <a:rPr sz="3050" dirty="0">
                <a:latin typeface="Times New Roman"/>
                <a:cs typeface="Times New Roman"/>
              </a:rPr>
              <a:t>	</a:t>
            </a:r>
            <a:r>
              <a:rPr sz="3050" i="1" spc="60" dirty="0">
                <a:latin typeface="Times New Roman"/>
                <a:cs typeface="Times New Roman"/>
              </a:rPr>
              <a:t>P</a:t>
            </a:r>
            <a:r>
              <a:rPr sz="3050" i="1" spc="-320" dirty="0">
                <a:latin typeface="Times New Roman"/>
                <a:cs typeface="Times New Roman"/>
              </a:rPr>
              <a:t> </a:t>
            </a:r>
            <a:r>
              <a:rPr sz="4575" spc="-1762" baseline="1821" dirty="0">
                <a:latin typeface="Symbol"/>
                <a:cs typeface="Symbol"/>
              </a:rPr>
              <a:t></a:t>
            </a:r>
            <a:r>
              <a:rPr sz="4575" spc="52" baseline="-20947" dirty="0">
                <a:latin typeface="Symbol"/>
                <a:cs typeface="Symbol"/>
              </a:rPr>
              <a:t></a:t>
            </a:r>
            <a:r>
              <a:rPr sz="4575" spc="-675" baseline="-20947" dirty="0">
                <a:latin typeface="Times New Roman"/>
                <a:cs typeface="Times New Roman"/>
              </a:rPr>
              <a:t> </a:t>
            </a:r>
            <a:r>
              <a:rPr sz="3050" i="1" spc="140" dirty="0">
                <a:latin typeface="Times New Roman"/>
                <a:cs typeface="Times New Roman"/>
              </a:rPr>
              <a:t>A</a:t>
            </a:r>
            <a:r>
              <a:rPr sz="4575" spc="-1762" baseline="1821" dirty="0">
                <a:latin typeface="Symbol"/>
                <a:cs typeface="Symbol"/>
              </a:rPr>
              <a:t></a:t>
            </a:r>
            <a:r>
              <a:rPr sz="4575" spc="52" baseline="-20947" dirty="0">
                <a:latin typeface="Symbol"/>
                <a:cs typeface="Symbol"/>
              </a:rPr>
              <a:t></a:t>
            </a:r>
            <a:r>
              <a:rPr sz="4575" spc="-44" baseline="-20947" dirty="0">
                <a:latin typeface="Times New Roman"/>
                <a:cs typeface="Times New Roman"/>
              </a:rPr>
              <a:t> </a:t>
            </a:r>
            <a:r>
              <a:rPr sz="3050" spc="55" dirty="0">
                <a:latin typeface="Symbol"/>
                <a:cs typeface="Symbol"/>
              </a:rPr>
              <a:t></a:t>
            </a:r>
            <a:r>
              <a:rPr sz="3050" spc="-450" dirty="0">
                <a:latin typeface="Times New Roman"/>
                <a:cs typeface="Times New Roman"/>
              </a:rPr>
              <a:t> </a:t>
            </a:r>
            <a:r>
              <a:rPr sz="3050" spc="215" dirty="0">
                <a:latin typeface="Times New Roman"/>
                <a:cs typeface="Times New Roman"/>
              </a:rPr>
              <a:t>1</a:t>
            </a:r>
            <a:r>
              <a:rPr sz="3050" spc="55" dirty="0">
                <a:latin typeface="Symbol"/>
                <a:cs typeface="Symbol"/>
              </a:rPr>
              <a:t></a:t>
            </a:r>
            <a:r>
              <a:rPr sz="3050" spc="-225" dirty="0">
                <a:latin typeface="Times New Roman"/>
                <a:cs typeface="Times New Roman"/>
              </a:rPr>
              <a:t> </a:t>
            </a:r>
            <a:r>
              <a:rPr sz="3050" i="1" spc="270" dirty="0">
                <a:latin typeface="Times New Roman"/>
                <a:cs typeface="Times New Roman"/>
              </a:rPr>
              <a:t>P</a:t>
            </a:r>
            <a:r>
              <a:rPr sz="6225" spc="-15" baseline="-3346" dirty="0">
                <a:latin typeface="Symbol"/>
                <a:cs typeface="Symbol"/>
              </a:rPr>
              <a:t></a:t>
            </a:r>
            <a:r>
              <a:rPr sz="3050" i="1" spc="5" dirty="0">
                <a:latin typeface="Times New Roman"/>
                <a:cs typeface="Times New Roman"/>
              </a:rPr>
              <a:t>A</a:t>
            </a:r>
            <a:r>
              <a:rPr sz="6225" spc="-525" baseline="-3346" dirty="0">
                <a:latin typeface="Symbol"/>
                <a:cs typeface="Symbol"/>
              </a:rPr>
              <a:t></a:t>
            </a:r>
            <a:endParaRPr sz="6225" baseline="-3346">
              <a:latin typeface="Symbol"/>
              <a:cs typeface="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575" y="609282"/>
            <a:ext cx="9942195" cy="701040"/>
          </a:xfrm>
          <a:prstGeom prst="rect">
            <a:avLst/>
          </a:prstGeom>
        </p:spPr>
        <p:txBody>
          <a:bodyPr vert="horz" wrap="square" lIns="0" tIns="16510" rIns="0" bIns="0" rtlCol="0">
            <a:spAutoFit/>
          </a:bodyPr>
          <a:lstStyle/>
          <a:p>
            <a:pPr marL="12700">
              <a:lnSpc>
                <a:spcPct val="100000"/>
              </a:lnSpc>
              <a:spcBef>
                <a:spcPts val="130"/>
              </a:spcBef>
            </a:pPr>
            <a:r>
              <a:rPr sz="4400" spc="10" dirty="0">
                <a:latin typeface="Calibri Light"/>
                <a:cs typeface="Calibri Light"/>
              </a:rPr>
              <a:t>Another</a:t>
            </a:r>
            <a:r>
              <a:rPr sz="4400" spc="-140" dirty="0">
                <a:latin typeface="Calibri Light"/>
                <a:cs typeface="Calibri Light"/>
              </a:rPr>
              <a:t> </a:t>
            </a:r>
            <a:r>
              <a:rPr sz="4400" spc="10" dirty="0">
                <a:latin typeface="Calibri Light"/>
                <a:cs typeface="Calibri Light"/>
              </a:rPr>
              <a:t>classifier</a:t>
            </a:r>
            <a:r>
              <a:rPr sz="4400" spc="-125" dirty="0">
                <a:latin typeface="Calibri Light"/>
                <a:cs typeface="Calibri Light"/>
              </a:rPr>
              <a:t> </a:t>
            </a:r>
            <a:r>
              <a:rPr sz="4400" spc="5" dirty="0">
                <a:latin typeface="Calibri Light"/>
                <a:cs typeface="Calibri Light"/>
              </a:rPr>
              <a:t>:</a:t>
            </a:r>
            <a:r>
              <a:rPr sz="4400" spc="15" dirty="0">
                <a:latin typeface="Calibri Light"/>
                <a:cs typeface="Calibri Light"/>
              </a:rPr>
              <a:t> Semi</a:t>
            </a:r>
            <a:r>
              <a:rPr sz="4400" spc="-95" dirty="0">
                <a:latin typeface="Calibri Light"/>
                <a:cs typeface="Calibri Light"/>
              </a:rPr>
              <a:t> </a:t>
            </a:r>
            <a:r>
              <a:rPr sz="4400" spc="20" dirty="0">
                <a:latin typeface="Calibri Light"/>
                <a:cs typeface="Calibri Light"/>
              </a:rPr>
              <a:t>supervised</a:t>
            </a:r>
            <a:r>
              <a:rPr sz="4400" spc="-155" dirty="0">
                <a:latin typeface="Calibri Light"/>
                <a:cs typeface="Calibri Light"/>
              </a:rPr>
              <a:t> </a:t>
            </a:r>
            <a:r>
              <a:rPr sz="4400" spc="10" dirty="0">
                <a:latin typeface="Calibri Light"/>
                <a:cs typeface="Calibri Light"/>
              </a:rPr>
              <a:t>learning</a:t>
            </a:r>
            <a:endParaRPr sz="4400">
              <a:latin typeface="Calibri Light"/>
              <a:cs typeface="Calibri Light"/>
            </a:endParaRPr>
          </a:p>
        </p:txBody>
      </p:sp>
      <p:pic>
        <p:nvPicPr>
          <p:cNvPr id="3" name="object 3"/>
          <p:cNvPicPr/>
          <p:nvPr/>
        </p:nvPicPr>
        <p:blipFill>
          <a:blip r:embed="rId2" cstate="print"/>
          <a:stretch>
            <a:fillRect/>
          </a:stretch>
        </p:blipFill>
        <p:spPr>
          <a:xfrm>
            <a:off x="2676525" y="2752725"/>
            <a:ext cx="6991350" cy="3438525"/>
          </a:xfrm>
          <a:prstGeom prst="rect">
            <a:avLst/>
          </a:prstGeom>
        </p:spPr>
      </p:pic>
      <p:sp>
        <p:nvSpPr>
          <p:cNvPr id="4" name="object 4"/>
          <p:cNvSpPr txBox="1"/>
          <p:nvPr/>
        </p:nvSpPr>
        <p:spPr>
          <a:xfrm>
            <a:off x="1693926" y="1707197"/>
            <a:ext cx="8595995" cy="754380"/>
          </a:xfrm>
          <a:prstGeom prst="rect">
            <a:avLst/>
          </a:prstGeom>
        </p:spPr>
        <p:txBody>
          <a:bodyPr vert="horz" wrap="square" lIns="0" tIns="27940" rIns="0" bIns="0" rtlCol="0">
            <a:spAutoFit/>
          </a:bodyPr>
          <a:lstStyle/>
          <a:p>
            <a:pPr marL="2862580" marR="5080" indent="-2850515">
              <a:lnSpc>
                <a:spcPts val="2850"/>
              </a:lnSpc>
              <a:spcBef>
                <a:spcPts val="220"/>
              </a:spcBef>
            </a:pPr>
            <a:r>
              <a:rPr sz="2400" dirty="0">
                <a:latin typeface="Calibri"/>
                <a:cs typeface="Calibri"/>
              </a:rPr>
              <a:t>It </a:t>
            </a:r>
            <a:r>
              <a:rPr sz="2400" spc="-10" dirty="0">
                <a:latin typeface="Calibri"/>
                <a:cs typeface="Calibri"/>
              </a:rPr>
              <a:t>makes</a:t>
            </a:r>
            <a:r>
              <a:rPr sz="2400" spc="-55" dirty="0">
                <a:latin typeface="Calibri"/>
                <a:cs typeface="Calibri"/>
              </a:rPr>
              <a:t> </a:t>
            </a:r>
            <a:r>
              <a:rPr sz="2400" spc="15" dirty="0">
                <a:latin typeface="Calibri"/>
                <a:cs typeface="Calibri"/>
              </a:rPr>
              <a:t>use</a:t>
            </a:r>
            <a:r>
              <a:rPr sz="2400" spc="-85" dirty="0">
                <a:latin typeface="Calibri"/>
                <a:cs typeface="Calibri"/>
              </a:rPr>
              <a:t> </a:t>
            </a:r>
            <a:r>
              <a:rPr sz="2400" dirty="0">
                <a:latin typeface="Calibri"/>
                <a:cs typeface="Calibri"/>
              </a:rPr>
              <a:t>of a</a:t>
            </a:r>
            <a:r>
              <a:rPr sz="2400" spc="30" dirty="0">
                <a:latin typeface="Calibri"/>
                <a:cs typeface="Calibri"/>
              </a:rPr>
              <a:t> </a:t>
            </a:r>
            <a:r>
              <a:rPr sz="2400" dirty="0">
                <a:latin typeface="Calibri"/>
                <a:cs typeface="Calibri"/>
              </a:rPr>
              <a:t>small</a:t>
            </a:r>
            <a:r>
              <a:rPr sz="2400" spc="-45" dirty="0">
                <a:latin typeface="Calibri"/>
                <a:cs typeface="Calibri"/>
              </a:rPr>
              <a:t> </a:t>
            </a:r>
            <a:r>
              <a:rPr sz="2400" spc="10" dirty="0">
                <a:latin typeface="Calibri"/>
                <a:cs typeface="Calibri"/>
              </a:rPr>
              <a:t>number</a:t>
            </a:r>
            <a:r>
              <a:rPr sz="2400" spc="-100" dirty="0">
                <a:latin typeface="Calibri"/>
                <a:cs typeface="Calibri"/>
              </a:rPr>
              <a:t> </a:t>
            </a:r>
            <a:r>
              <a:rPr sz="2400" dirty="0">
                <a:latin typeface="Calibri"/>
                <a:cs typeface="Calibri"/>
              </a:rPr>
              <a:t>of </a:t>
            </a:r>
            <a:r>
              <a:rPr sz="2400" spc="-10" dirty="0">
                <a:latin typeface="Calibri"/>
                <a:cs typeface="Calibri"/>
              </a:rPr>
              <a:t>labeled</a:t>
            </a:r>
            <a:r>
              <a:rPr sz="2400" spc="75" dirty="0">
                <a:latin typeface="Calibri"/>
                <a:cs typeface="Calibri"/>
              </a:rPr>
              <a:t> </a:t>
            </a:r>
            <a:r>
              <a:rPr sz="2400" dirty="0">
                <a:latin typeface="Calibri"/>
                <a:cs typeface="Calibri"/>
              </a:rPr>
              <a:t>data</a:t>
            </a:r>
            <a:r>
              <a:rPr sz="2400" spc="-114" dirty="0">
                <a:latin typeface="Calibri"/>
                <a:cs typeface="Calibri"/>
              </a:rPr>
              <a:t> </a:t>
            </a:r>
            <a:r>
              <a:rPr sz="2400" spc="-5" dirty="0">
                <a:latin typeface="Calibri"/>
                <a:cs typeface="Calibri"/>
              </a:rPr>
              <a:t>and</a:t>
            </a:r>
            <a:r>
              <a:rPr sz="2400" spc="70" dirty="0">
                <a:latin typeface="Calibri"/>
                <a:cs typeface="Calibri"/>
              </a:rPr>
              <a:t> </a:t>
            </a:r>
            <a:r>
              <a:rPr sz="2400" dirty="0">
                <a:latin typeface="Calibri"/>
                <a:cs typeface="Calibri"/>
              </a:rPr>
              <a:t>a</a:t>
            </a:r>
            <a:r>
              <a:rPr sz="2400" spc="-45" dirty="0">
                <a:latin typeface="Calibri"/>
                <a:cs typeface="Calibri"/>
              </a:rPr>
              <a:t> </a:t>
            </a:r>
            <a:r>
              <a:rPr sz="2400" spc="-15" dirty="0">
                <a:latin typeface="Calibri"/>
                <a:cs typeface="Calibri"/>
              </a:rPr>
              <a:t>large </a:t>
            </a:r>
            <a:r>
              <a:rPr sz="2400" spc="10" dirty="0">
                <a:latin typeface="Calibri"/>
                <a:cs typeface="Calibri"/>
              </a:rPr>
              <a:t>number</a:t>
            </a:r>
            <a:r>
              <a:rPr sz="2400" spc="-25" dirty="0">
                <a:latin typeface="Calibri"/>
                <a:cs typeface="Calibri"/>
              </a:rPr>
              <a:t> </a:t>
            </a:r>
            <a:r>
              <a:rPr sz="2400" dirty="0">
                <a:latin typeface="Calibri"/>
                <a:cs typeface="Calibri"/>
              </a:rPr>
              <a:t>of </a:t>
            </a:r>
            <a:r>
              <a:rPr sz="2400" spc="-530" dirty="0">
                <a:latin typeface="Calibri"/>
                <a:cs typeface="Calibri"/>
              </a:rPr>
              <a:t> </a:t>
            </a:r>
            <a:r>
              <a:rPr sz="2400" spc="-5" dirty="0">
                <a:latin typeface="Calibri"/>
                <a:cs typeface="Calibri"/>
              </a:rPr>
              <a:t>unlabeled </a:t>
            </a:r>
            <a:r>
              <a:rPr sz="2400" dirty="0">
                <a:latin typeface="Calibri"/>
                <a:cs typeface="Calibri"/>
              </a:rPr>
              <a:t>data</a:t>
            </a:r>
            <a:r>
              <a:rPr sz="2400" spc="-45" dirty="0">
                <a:latin typeface="Calibri"/>
                <a:cs typeface="Calibri"/>
              </a:rPr>
              <a:t> </a:t>
            </a:r>
            <a:r>
              <a:rPr sz="2400" spc="5" dirty="0">
                <a:latin typeface="Calibri"/>
                <a:cs typeface="Calibri"/>
              </a:rPr>
              <a:t>to</a:t>
            </a:r>
            <a:r>
              <a:rPr sz="2400" spc="-85" dirty="0">
                <a:latin typeface="Calibri"/>
                <a:cs typeface="Calibri"/>
              </a:rPr>
              <a:t> </a:t>
            </a:r>
            <a:r>
              <a:rPr sz="2400" spc="-15" dirty="0">
                <a:latin typeface="Calibri"/>
                <a:cs typeface="Calibri"/>
              </a:rPr>
              <a:t>learn</a:t>
            </a:r>
            <a:endParaRPr sz="2400">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307593"/>
            <a:ext cx="7233284" cy="701040"/>
          </a:xfrm>
          <a:prstGeom prst="rect">
            <a:avLst/>
          </a:prstGeom>
        </p:spPr>
        <p:txBody>
          <a:bodyPr vert="horz" wrap="square" lIns="0" tIns="16510" rIns="0" bIns="0" rtlCol="0">
            <a:spAutoFit/>
          </a:bodyPr>
          <a:lstStyle/>
          <a:p>
            <a:pPr marL="12700">
              <a:lnSpc>
                <a:spcPct val="100000"/>
              </a:lnSpc>
              <a:spcBef>
                <a:spcPts val="130"/>
              </a:spcBef>
            </a:pPr>
            <a:r>
              <a:rPr sz="4400" spc="5" dirty="0">
                <a:solidFill>
                  <a:srgbClr val="FF0000"/>
                </a:solidFill>
                <a:latin typeface="Calibri Light"/>
                <a:cs typeface="Calibri Light"/>
              </a:rPr>
              <a:t>What</a:t>
            </a:r>
            <a:r>
              <a:rPr sz="4400" spc="-50" dirty="0">
                <a:solidFill>
                  <a:srgbClr val="FF0000"/>
                </a:solidFill>
                <a:latin typeface="Calibri Light"/>
                <a:cs typeface="Calibri Light"/>
              </a:rPr>
              <a:t> </a:t>
            </a:r>
            <a:r>
              <a:rPr sz="4400" spc="-10" dirty="0">
                <a:solidFill>
                  <a:srgbClr val="FF0000"/>
                </a:solidFill>
                <a:latin typeface="Calibri Light"/>
                <a:cs typeface="Calibri Light"/>
              </a:rPr>
              <a:t>Is</a:t>
            </a:r>
            <a:r>
              <a:rPr sz="4400" dirty="0">
                <a:solidFill>
                  <a:srgbClr val="FF0000"/>
                </a:solidFill>
                <a:latin typeface="Calibri Light"/>
                <a:cs typeface="Calibri Light"/>
              </a:rPr>
              <a:t> </a:t>
            </a:r>
            <a:r>
              <a:rPr sz="4400" spc="15" dirty="0">
                <a:solidFill>
                  <a:srgbClr val="FF0000"/>
                </a:solidFill>
                <a:latin typeface="Calibri Light"/>
                <a:cs typeface="Calibri Light"/>
              </a:rPr>
              <a:t>Conditional</a:t>
            </a:r>
            <a:r>
              <a:rPr sz="4400" spc="-170" dirty="0">
                <a:solidFill>
                  <a:srgbClr val="FF0000"/>
                </a:solidFill>
                <a:latin typeface="Calibri Light"/>
                <a:cs typeface="Calibri Light"/>
              </a:rPr>
              <a:t> </a:t>
            </a:r>
            <a:r>
              <a:rPr sz="4400" spc="-5" dirty="0">
                <a:solidFill>
                  <a:srgbClr val="FF0000"/>
                </a:solidFill>
                <a:latin typeface="Calibri Light"/>
                <a:cs typeface="Calibri Light"/>
              </a:rPr>
              <a:t>Probability?</a:t>
            </a:r>
            <a:endParaRPr sz="4400">
              <a:latin typeface="Calibri Light"/>
              <a:cs typeface="Calibri Light"/>
            </a:endParaRPr>
          </a:p>
        </p:txBody>
      </p:sp>
      <p:sp>
        <p:nvSpPr>
          <p:cNvPr id="3" name="object 3"/>
          <p:cNvSpPr txBox="1"/>
          <p:nvPr/>
        </p:nvSpPr>
        <p:spPr>
          <a:xfrm>
            <a:off x="917575" y="1794827"/>
            <a:ext cx="10161270" cy="3395979"/>
          </a:xfrm>
          <a:prstGeom prst="rect">
            <a:avLst/>
          </a:prstGeom>
        </p:spPr>
        <p:txBody>
          <a:bodyPr vert="horz" wrap="square" lIns="0" tIns="48894" rIns="0" bIns="0" rtlCol="0">
            <a:spAutoFit/>
          </a:bodyPr>
          <a:lstStyle/>
          <a:p>
            <a:pPr marL="241300" marR="219075" indent="-229235">
              <a:lnSpc>
                <a:spcPct val="92200"/>
              </a:lnSpc>
              <a:spcBef>
                <a:spcPts val="384"/>
              </a:spcBef>
              <a:buFont typeface="Arial MT"/>
              <a:buChar char="•"/>
              <a:tabLst>
                <a:tab pos="241935" algn="l"/>
              </a:tabLst>
            </a:pPr>
            <a:r>
              <a:rPr sz="2750" spc="-5" dirty="0">
                <a:latin typeface="Calibri"/>
                <a:cs typeface="Calibri"/>
              </a:rPr>
              <a:t>Conditional </a:t>
            </a:r>
            <a:r>
              <a:rPr sz="2750" spc="-15" dirty="0">
                <a:latin typeface="Calibri"/>
                <a:cs typeface="Calibri"/>
              </a:rPr>
              <a:t>probability</a:t>
            </a:r>
            <a:r>
              <a:rPr sz="2750" spc="-10" dirty="0">
                <a:latin typeface="Calibri"/>
                <a:cs typeface="Calibri"/>
              </a:rPr>
              <a:t> </a:t>
            </a:r>
            <a:r>
              <a:rPr sz="2750" spc="-15" dirty="0">
                <a:latin typeface="Calibri"/>
                <a:cs typeface="Calibri"/>
              </a:rPr>
              <a:t>is </a:t>
            </a:r>
            <a:r>
              <a:rPr sz="2750" spc="-20" dirty="0">
                <a:latin typeface="Calibri"/>
                <a:cs typeface="Calibri"/>
              </a:rPr>
              <a:t>defined</a:t>
            </a:r>
            <a:r>
              <a:rPr sz="2750" spc="-15" dirty="0">
                <a:latin typeface="Calibri"/>
                <a:cs typeface="Calibri"/>
              </a:rPr>
              <a:t> </a:t>
            </a:r>
            <a:r>
              <a:rPr sz="2750" spc="15" dirty="0">
                <a:latin typeface="Calibri"/>
                <a:cs typeface="Calibri"/>
              </a:rPr>
              <a:t>as </a:t>
            </a:r>
            <a:r>
              <a:rPr sz="2750" spc="-15" dirty="0">
                <a:latin typeface="Calibri"/>
                <a:cs typeface="Calibri"/>
              </a:rPr>
              <a:t>the</a:t>
            </a:r>
            <a:r>
              <a:rPr sz="2750" spc="-10" dirty="0">
                <a:latin typeface="Calibri"/>
                <a:cs typeface="Calibri"/>
              </a:rPr>
              <a:t> </a:t>
            </a:r>
            <a:r>
              <a:rPr sz="2750" spc="-15" dirty="0">
                <a:latin typeface="Calibri"/>
                <a:cs typeface="Calibri"/>
              </a:rPr>
              <a:t>likelihood</a:t>
            </a:r>
            <a:r>
              <a:rPr sz="2750" spc="-10" dirty="0">
                <a:latin typeface="Calibri"/>
                <a:cs typeface="Calibri"/>
              </a:rPr>
              <a:t> </a:t>
            </a:r>
            <a:r>
              <a:rPr sz="2750" spc="25" dirty="0">
                <a:latin typeface="Calibri"/>
                <a:cs typeface="Calibri"/>
              </a:rPr>
              <a:t>of </a:t>
            </a:r>
            <a:r>
              <a:rPr sz="2750" spc="20" dirty="0">
                <a:latin typeface="Calibri"/>
                <a:cs typeface="Calibri"/>
              </a:rPr>
              <a:t>an </a:t>
            </a:r>
            <a:r>
              <a:rPr sz="2750" spc="-10" dirty="0">
                <a:latin typeface="Calibri"/>
                <a:cs typeface="Calibri"/>
              </a:rPr>
              <a:t>event </a:t>
            </a:r>
            <a:r>
              <a:rPr sz="2750" spc="25" dirty="0">
                <a:latin typeface="Calibri"/>
                <a:cs typeface="Calibri"/>
              </a:rPr>
              <a:t>or </a:t>
            </a:r>
            <a:r>
              <a:rPr sz="2750" spc="30" dirty="0">
                <a:latin typeface="Calibri"/>
                <a:cs typeface="Calibri"/>
              </a:rPr>
              <a:t> </a:t>
            </a:r>
            <a:r>
              <a:rPr sz="2750" spc="20" dirty="0">
                <a:latin typeface="Calibri"/>
                <a:cs typeface="Calibri"/>
              </a:rPr>
              <a:t>outcome</a:t>
            </a:r>
            <a:r>
              <a:rPr sz="2750" spc="-60" dirty="0">
                <a:latin typeface="Calibri"/>
                <a:cs typeface="Calibri"/>
              </a:rPr>
              <a:t> </a:t>
            </a:r>
            <a:r>
              <a:rPr sz="2750" spc="5" dirty="0">
                <a:latin typeface="Calibri"/>
                <a:cs typeface="Calibri"/>
              </a:rPr>
              <a:t>occurring,</a:t>
            </a:r>
            <a:r>
              <a:rPr sz="2750" spc="175" dirty="0">
                <a:latin typeface="Calibri"/>
                <a:cs typeface="Calibri"/>
              </a:rPr>
              <a:t> </a:t>
            </a:r>
            <a:r>
              <a:rPr sz="2750" spc="-5" dirty="0">
                <a:latin typeface="Calibri"/>
                <a:cs typeface="Calibri"/>
              </a:rPr>
              <a:t>based</a:t>
            </a:r>
            <a:r>
              <a:rPr sz="2750" spc="160" dirty="0">
                <a:latin typeface="Calibri"/>
                <a:cs typeface="Calibri"/>
              </a:rPr>
              <a:t> </a:t>
            </a:r>
            <a:r>
              <a:rPr sz="2750" spc="30" dirty="0">
                <a:latin typeface="Calibri"/>
                <a:cs typeface="Calibri"/>
              </a:rPr>
              <a:t>on</a:t>
            </a:r>
            <a:r>
              <a:rPr sz="2750" spc="15" dirty="0">
                <a:latin typeface="Calibri"/>
                <a:cs typeface="Calibri"/>
              </a:rPr>
              <a:t> </a:t>
            </a:r>
            <a:r>
              <a:rPr sz="2750" spc="-10" dirty="0">
                <a:latin typeface="Calibri"/>
                <a:cs typeface="Calibri"/>
              </a:rPr>
              <a:t>the</a:t>
            </a:r>
            <a:r>
              <a:rPr sz="2750" spc="85" dirty="0">
                <a:latin typeface="Calibri"/>
                <a:cs typeface="Calibri"/>
              </a:rPr>
              <a:t> </a:t>
            </a:r>
            <a:r>
              <a:rPr sz="2750" spc="10" dirty="0">
                <a:latin typeface="Calibri"/>
                <a:cs typeface="Calibri"/>
              </a:rPr>
              <a:t>occurrence</a:t>
            </a:r>
            <a:r>
              <a:rPr sz="2750" spc="90" dirty="0">
                <a:latin typeface="Calibri"/>
                <a:cs typeface="Calibri"/>
              </a:rPr>
              <a:t> </a:t>
            </a:r>
            <a:r>
              <a:rPr sz="2750" spc="25" dirty="0">
                <a:latin typeface="Calibri"/>
                <a:cs typeface="Calibri"/>
              </a:rPr>
              <a:t>of</a:t>
            </a:r>
            <a:r>
              <a:rPr sz="2750" spc="-50" dirty="0">
                <a:latin typeface="Calibri"/>
                <a:cs typeface="Calibri"/>
              </a:rPr>
              <a:t> </a:t>
            </a:r>
            <a:r>
              <a:rPr sz="2750" spc="10" dirty="0">
                <a:latin typeface="Calibri"/>
                <a:cs typeface="Calibri"/>
              </a:rPr>
              <a:t>a</a:t>
            </a:r>
            <a:r>
              <a:rPr sz="2750" spc="-10" dirty="0">
                <a:latin typeface="Calibri"/>
                <a:cs typeface="Calibri"/>
              </a:rPr>
              <a:t> </a:t>
            </a:r>
            <a:r>
              <a:rPr sz="2750" dirty="0">
                <a:latin typeface="Calibri"/>
                <a:cs typeface="Calibri"/>
              </a:rPr>
              <a:t>previous</a:t>
            </a:r>
            <a:r>
              <a:rPr sz="2750" spc="160" dirty="0">
                <a:latin typeface="Calibri"/>
                <a:cs typeface="Calibri"/>
              </a:rPr>
              <a:t> </a:t>
            </a:r>
            <a:r>
              <a:rPr sz="2750" spc="-5" dirty="0">
                <a:latin typeface="Calibri"/>
                <a:cs typeface="Calibri"/>
              </a:rPr>
              <a:t>event</a:t>
            </a:r>
            <a:r>
              <a:rPr sz="2750" spc="15" dirty="0">
                <a:latin typeface="Calibri"/>
                <a:cs typeface="Calibri"/>
              </a:rPr>
              <a:t> </a:t>
            </a:r>
            <a:r>
              <a:rPr sz="2750" spc="25" dirty="0">
                <a:latin typeface="Calibri"/>
                <a:cs typeface="Calibri"/>
              </a:rPr>
              <a:t>or </a:t>
            </a:r>
            <a:r>
              <a:rPr sz="2750" spc="-605" dirty="0">
                <a:latin typeface="Calibri"/>
                <a:cs typeface="Calibri"/>
              </a:rPr>
              <a:t> </a:t>
            </a:r>
            <a:r>
              <a:rPr sz="2750" spc="10" dirty="0">
                <a:latin typeface="Calibri"/>
                <a:cs typeface="Calibri"/>
              </a:rPr>
              <a:t>outcome.</a:t>
            </a:r>
            <a:endParaRPr sz="2750">
              <a:latin typeface="Calibri"/>
              <a:cs typeface="Calibri"/>
            </a:endParaRPr>
          </a:p>
          <a:p>
            <a:pPr marL="241300" marR="5080" indent="-229235" algn="just">
              <a:lnSpc>
                <a:spcPct val="91100"/>
              </a:lnSpc>
              <a:spcBef>
                <a:spcPts val="1050"/>
              </a:spcBef>
              <a:buFont typeface="Arial MT"/>
              <a:buChar char="•"/>
              <a:tabLst>
                <a:tab pos="241935" algn="l"/>
              </a:tabLst>
            </a:pPr>
            <a:r>
              <a:rPr sz="2750" dirty="0">
                <a:latin typeface="Calibri"/>
                <a:cs typeface="Calibri"/>
              </a:rPr>
              <a:t>Conditional </a:t>
            </a:r>
            <a:r>
              <a:rPr sz="2750" spc="-15" dirty="0">
                <a:latin typeface="Calibri"/>
                <a:cs typeface="Calibri"/>
              </a:rPr>
              <a:t>probability is </a:t>
            </a:r>
            <a:r>
              <a:rPr sz="2750" dirty="0">
                <a:latin typeface="Calibri"/>
                <a:cs typeface="Calibri"/>
              </a:rPr>
              <a:t>calculated </a:t>
            </a:r>
            <a:r>
              <a:rPr sz="2750" spc="-5" dirty="0">
                <a:latin typeface="Calibri"/>
                <a:cs typeface="Calibri"/>
              </a:rPr>
              <a:t>by </a:t>
            </a:r>
            <a:r>
              <a:rPr sz="2750" spc="-15" dirty="0">
                <a:latin typeface="Calibri"/>
                <a:cs typeface="Calibri"/>
              </a:rPr>
              <a:t>multiplying </a:t>
            </a:r>
            <a:r>
              <a:rPr sz="2750" spc="-10" dirty="0">
                <a:latin typeface="Calibri"/>
                <a:cs typeface="Calibri"/>
              </a:rPr>
              <a:t>the </a:t>
            </a:r>
            <a:r>
              <a:rPr sz="2750" spc="-15" dirty="0">
                <a:latin typeface="Calibri"/>
                <a:cs typeface="Calibri"/>
              </a:rPr>
              <a:t>probability </a:t>
            </a:r>
            <a:r>
              <a:rPr sz="2750" spc="25" dirty="0">
                <a:latin typeface="Calibri"/>
                <a:cs typeface="Calibri"/>
              </a:rPr>
              <a:t>of </a:t>
            </a:r>
            <a:r>
              <a:rPr sz="2750" spc="30" dirty="0">
                <a:latin typeface="Calibri"/>
                <a:cs typeface="Calibri"/>
              </a:rPr>
              <a:t> </a:t>
            </a:r>
            <a:r>
              <a:rPr sz="2750" spc="-15" dirty="0">
                <a:latin typeface="Calibri"/>
                <a:cs typeface="Calibri"/>
              </a:rPr>
              <a:t>the </a:t>
            </a:r>
            <a:r>
              <a:rPr sz="2750" spc="-10" dirty="0">
                <a:latin typeface="Calibri"/>
                <a:cs typeface="Calibri"/>
              </a:rPr>
              <a:t>preceding event </a:t>
            </a:r>
            <a:r>
              <a:rPr sz="2750" spc="-5" dirty="0">
                <a:latin typeface="Calibri"/>
                <a:cs typeface="Calibri"/>
              </a:rPr>
              <a:t>by </a:t>
            </a:r>
            <a:r>
              <a:rPr sz="2750" spc="-15" dirty="0">
                <a:latin typeface="Calibri"/>
                <a:cs typeface="Calibri"/>
              </a:rPr>
              <a:t>the </a:t>
            </a:r>
            <a:r>
              <a:rPr sz="2750" spc="-10" dirty="0">
                <a:latin typeface="Calibri"/>
                <a:cs typeface="Calibri"/>
              </a:rPr>
              <a:t>updated </a:t>
            </a:r>
            <a:r>
              <a:rPr sz="2750" spc="-15" dirty="0">
                <a:latin typeface="Calibri"/>
                <a:cs typeface="Calibri"/>
              </a:rPr>
              <a:t>probability </a:t>
            </a:r>
            <a:r>
              <a:rPr sz="2750" spc="25" dirty="0">
                <a:latin typeface="Calibri"/>
                <a:cs typeface="Calibri"/>
              </a:rPr>
              <a:t>of </a:t>
            </a:r>
            <a:r>
              <a:rPr sz="2750" spc="-15" dirty="0">
                <a:latin typeface="Calibri"/>
                <a:cs typeface="Calibri"/>
              </a:rPr>
              <a:t>the succeeding, </a:t>
            </a:r>
            <a:r>
              <a:rPr sz="2750" spc="25" dirty="0">
                <a:latin typeface="Calibri"/>
                <a:cs typeface="Calibri"/>
              </a:rPr>
              <a:t>or </a:t>
            </a:r>
            <a:r>
              <a:rPr sz="2750" spc="30" dirty="0">
                <a:latin typeface="Calibri"/>
                <a:cs typeface="Calibri"/>
              </a:rPr>
              <a:t> </a:t>
            </a:r>
            <a:r>
              <a:rPr sz="2750" spc="-5" dirty="0">
                <a:latin typeface="Calibri"/>
                <a:cs typeface="Calibri"/>
              </a:rPr>
              <a:t>conditional,</a:t>
            </a:r>
            <a:r>
              <a:rPr sz="2750" spc="250" dirty="0">
                <a:latin typeface="Calibri"/>
                <a:cs typeface="Calibri"/>
              </a:rPr>
              <a:t> </a:t>
            </a:r>
            <a:r>
              <a:rPr sz="2750" spc="-10" dirty="0">
                <a:latin typeface="Calibri"/>
                <a:cs typeface="Calibri"/>
              </a:rPr>
              <a:t>event.</a:t>
            </a:r>
            <a:endParaRPr sz="2750">
              <a:latin typeface="Calibri"/>
              <a:cs typeface="Calibri"/>
            </a:endParaRPr>
          </a:p>
          <a:p>
            <a:pPr marL="241300" marR="1132840" indent="-229235" algn="just">
              <a:lnSpc>
                <a:spcPts val="3010"/>
              </a:lnSpc>
              <a:spcBef>
                <a:spcPts val="1095"/>
              </a:spcBef>
              <a:buFont typeface="Arial MT"/>
              <a:buChar char="•"/>
              <a:tabLst>
                <a:tab pos="241935" algn="l"/>
              </a:tabLst>
            </a:pPr>
            <a:r>
              <a:rPr sz="2750" spc="-15" dirty="0">
                <a:solidFill>
                  <a:srgbClr val="FF0000"/>
                </a:solidFill>
                <a:latin typeface="Calibri"/>
                <a:cs typeface="Calibri"/>
              </a:rPr>
              <a:t>Bayes' </a:t>
            </a:r>
            <a:r>
              <a:rPr sz="2750" spc="-5" dirty="0">
                <a:solidFill>
                  <a:srgbClr val="FF0000"/>
                </a:solidFill>
                <a:latin typeface="Calibri"/>
                <a:cs typeface="Calibri"/>
              </a:rPr>
              <a:t>theorem </a:t>
            </a:r>
            <a:r>
              <a:rPr sz="2750" spc="-15" dirty="0">
                <a:solidFill>
                  <a:srgbClr val="FF0000"/>
                </a:solidFill>
                <a:latin typeface="Calibri"/>
                <a:cs typeface="Calibri"/>
              </a:rPr>
              <a:t>is </a:t>
            </a:r>
            <a:r>
              <a:rPr sz="2750" spc="10" dirty="0">
                <a:solidFill>
                  <a:srgbClr val="FF0000"/>
                </a:solidFill>
                <a:latin typeface="Calibri"/>
                <a:cs typeface="Calibri"/>
              </a:rPr>
              <a:t>a </a:t>
            </a:r>
            <a:r>
              <a:rPr sz="2750" spc="5" dirty="0">
                <a:solidFill>
                  <a:srgbClr val="FF0000"/>
                </a:solidFill>
                <a:latin typeface="Calibri"/>
                <a:cs typeface="Calibri"/>
              </a:rPr>
              <a:t>mathematical </a:t>
            </a:r>
            <a:r>
              <a:rPr sz="2750" spc="-5" dirty="0">
                <a:solidFill>
                  <a:srgbClr val="FF0000"/>
                </a:solidFill>
                <a:latin typeface="Calibri"/>
                <a:cs typeface="Calibri"/>
              </a:rPr>
              <a:t>formula </a:t>
            </a:r>
            <a:r>
              <a:rPr sz="2750" spc="-15" dirty="0">
                <a:solidFill>
                  <a:srgbClr val="FF0000"/>
                </a:solidFill>
                <a:latin typeface="Calibri"/>
                <a:cs typeface="Calibri"/>
              </a:rPr>
              <a:t>used </a:t>
            </a:r>
            <a:r>
              <a:rPr sz="2750" spc="-10" dirty="0">
                <a:solidFill>
                  <a:srgbClr val="FF0000"/>
                </a:solidFill>
                <a:latin typeface="Calibri"/>
                <a:cs typeface="Calibri"/>
              </a:rPr>
              <a:t>in </a:t>
            </a:r>
            <a:r>
              <a:rPr sz="2750" spc="-5" dirty="0">
                <a:solidFill>
                  <a:srgbClr val="FF0000"/>
                </a:solidFill>
                <a:latin typeface="Calibri"/>
                <a:cs typeface="Calibri"/>
              </a:rPr>
              <a:t>calculating </a:t>
            </a:r>
            <a:r>
              <a:rPr sz="2750" dirty="0">
                <a:solidFill>
                  <a:srgbClr val="FF0000"/>
                </a:solidFill>
                <a:latin typeface="Calibri"/>
                <a:cs typeface="Calibri"/>
              </a:rPr>
              <a:t> conditional</a:t>
            </a:r>
            <a:r>
              <a:rPr sz="2750" spc="155" dirty="0">
                <a:solidFill>
                  <a:srgbClr val="FF0000"/>
                </a:solidFill>
                <a:latin typeface="Calibri"/>
                <a:cs typeface="Calibri"/>
              </a:rPr>
              <a:t> </a:t>
            </a:r>
            <a:r>
              <a:rPr sz="2750" spc="-25" dirty="0">
                <a:solidFill>
                  <a:srgbClr val="FF0000"/>
                </a:solidFill>
                <a:latin typeface="Calibri"/>
                <a:cs typeface="Calibri"/>
              </a:rPr>
              <a:t>probability.</a:t>
            </a:r>
            <a:endParaRPr sz="275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7575" y="262901"/>
            <a:ext cx="9042400" cy="2720975"/>
          </a:xfrm>
          <a:prstGeom prst="rect">
            <a:avLst/>
          </a:prstGeom>
        </p:spPr>
        <p:txBody>
          <a:bodyPr vert="horz" wrap="square" lIns="0" tIns="75565" rIns="0" bIns="0" rtlCol="0">
            <a:spAutoFit/>
          </a:bodyPr>
          <a:lstStyle/>
          <a:p>
            <a:pPr marL="12700">
              <a:lnSpc>
                <a:spcPct val="100000"/>
              </a:lnSpc>
              <a:spcBef>
                <a:spcPts val="595"/>
              </a:spcBef>
            </a:pPr>
            <a:r>
              <a:rPr sz="3200" spc="5" dirty="0">
                <a:latin typeface="Calibri Light"/>
                <a:cs typeface="Calibri Light"/>
              </a:rPr>
              <a:t>Definition</a:t>
            </a:r>
            <a:endParaRPr sz="3200">
              <a:latin typeface="Calibri Light"/>
              <a:cs typeface="Calibri Light"/>
            </a:endParaRPr>
          </a:p>
          <a:p>
            <a:pPr marL="1162050" marR="225425">
              <a:lnSpc>
                <a:spcPct val="92200"/>
              </a:lnSpc>
              <a:spcBef>
                <a:spcPts val="695"/>
              </a:spcBef>
            </a:pPr>
            <a:r>
              <a:rPr sz="2750" spc="-5" dirty="0">
                <a:latin typeface="Calibri"/>
                <a:cs typeface="Calibri"/>
              </a:rPr>
              <a:t>Suppose</a:t>
            </a:r>
            <a:r>
              <a:rPr sz="2750" spc="160" dirty="0">
                <a:latin typeface="Calibri"/>
                <a:cs typeface="Calibri"/>
              </a:rPr>
              <a:t> </a:t>
            </a:r>
            <a:r>
              <a:rPr sz="2750" spc="-5" dirty="0">
                <a:latin typeface="Calibri"/>
                <a:cs typeface="Calibri"/>
              </a:rPr>
              <a:t>that</a:t>
            </a:r>
            <a:r>
              <a:rPr sz="2750" spc="95" dirty="0">
                <a:latin typeface="Calibri"/>
                <a:cs typeface="Calibri"/>
              </a:rPr>
              <a:t> </a:t>
            </a:r>
            <a:r>
              <a:rPr sz="2750" spc="-5" dirty="0">
                <a:latin typeface="Calibri"/>
                <a:cs typeface="Calibri"/>
              </a:rPr>
              <a:t>we</a:t>
            </a:r>
            <a:r>
              <a:rPr sz="2750" spc="15" dirty="0">
                <a:latin typeface="Calibri"/>
                <a:cs typeface="Calibri"/>
              </a:rPr>
              <a:t> are</a:t>
            </a:r>
            <a:r>
              <a:rPr sz="2750" spc="20" dirty="0">
                <a:latin typeface="Calibri"/>
                <a:cs typeface="Calibri"/>
              </a:rPr>
              <a:t> </a:t>
            </a:r>
            <a:r>
              <a:rPr sz="2750" spc="-20" dirty="0">
                <a:latin typeface="Calibri"/>
                <a:cs typeface="Calibri"/>
              </a:rPr>
              <a:t>interested</a:t>
            </a:r>
            <a:r>
              <a:rPr sz="2750" spc="165" dirty="0">
                <a:latin typeface="Calibri"/>
                <a:cs typeface="Calibri"/>
              </a:rPr>
              <a:t> </a:t>
            </a:r>
            <a:r>
              <a:rPr sz="2750" spc="-10" dirty="0">
                <a:latin typeface="Calibri"/>
                <a:cs typeface="Calibri"/>
              </a:rPr>
              <a:t>in</a:t>
            </a:r>
            <a:r>
              <a:rPr sz="2750" spc="90" dirty="0">
                <a:latin typeface="Calibri"/>
                <a:cs typeface="Calibri"/>
              </a:rPr>
              <a:t> </a:t>
            </a:r>
            <a:r>
              <a:rPr sz="2750" dirty="0">
                <a:latin typeface="Calibri"/>
                <a:cs typeface="Calibri"/>
              </a:rPr>
              <a:t>computing</a:t>
            </a:r>
            <a:r>
              <a:rPr sz="2750" spc="160" dirty="0">
                <a:latin typeface="Calibri"/>
                <a:cs typeface="Calibri"/>
              </a:rPr>
              <a:t> </a:t>
            </a:r>
            <a:r>
              <a:rPr sz="2750" spc="-15" dirty="0">
                <a:latin typeface="Calibri"/>
                <a:cs typeface="Calibri"/>
              </a:rPr>
              <a:t>the </a:t>
            </a:r>
            <a:r>
              <a:rPr sz="2750" spc="-10" dirty="0">
                <a:latin typeface="Calibri"/>
                <a:cs typeface="Calibri"/>
              </a:rPr>
              <a:t> </a:t>
            </a:r>
            <a:r>
              <a:rPr sz="2750" spc="-15" dirty="0">
                <a:latin typeface="Calibri"/>
                <a:cs typeface="Calibri"/>
              </a:rPr>
              <a:t>probability</a:t>
            </a:r>
            <a:r>
              <a:rPr sz="2750" spc="290" dirty="0">
                <a:latin typeface="Calibri"/>
                <a:cs typeface="Calibri"/>
              </a:rPr>
              <a:t> </a:t>
            </a:r>
            <a:r>
              <a:rPr sz="2750" spc="25" dirty="0">
                <a:latin typeface="Calibri"/>
                <a:cs typeface="Calibri"/>
              </a:rPr>
              <a:t>of </a:t>
            </a:r>
            <a:r>
              <a:rPr sz="2750" spc="-10" dirty="0">
                <a:latin typeface="Calibri"/>
                <a:cs typeface="Calibri"/>
              </a:rPr>
              <a:t>event</a:t>
            </a:r>
            <a:r>
              <a:rPr sz="2750" spc="60" dirty="0">
                <a:latin typeface="Calibri"/>
                <a:cs typeface="Calibri"/>
              </a:rPr>
              <a:t> </a:t>
            </a:r>
            <a:r>
              <a:rPr sz="2750" i="1" spc="15" dirty="0">
                <a:latin typeface="Calibri"/>
                <a:cs typeface="Calibri"/>
              </a:rPr>
              <a:t>A</a:t>
            </a:r>
            <a:r>
              <a:rPr sz="2750" i="1" spc="95" dirty="0">
                <a:latin typeface="Calibri"/>
                <a:cs typeface="Calibri"/>
              </a:rPr>
              <a:t> </a:t>
            </a:r>
            <a:r>
              <a:rPr sz="2750" spc="5" dirty="0">
                <a:latin typeface="Calibri"/>
                <a:cs typeface="Calibri"/>
              </a:rPr>
              <a:t>and</a:t>
            </a:r>
            <a:r>
              <a:rPr sz="2750" spc="15" dirty="0">
                <a:latin typeface="Calibri"/>
                <a:cs typeface="Calibri"/>
              </a:rPr>
              <a:t> </a:t>
            </a:r>
            <a:r>
              <a:rPr sz="2750" spc="-5" dirty="0">
                <a:latin typeface="Calibri"/>
                <a:cs typeface="Calibri"/>
              </a:rPr>
              <a:t>we</a:t>
            </a:r>
            <a:r>
              <a:rPr sz="2750" spc="90" dirty="0">
                <a:latin typeface="Calibri"/>
                <a:cs typeface="Calibri"/>
              </a:rPr>
              <a:t> </a:t>
            </a:r>
            <a:r>
              <a:rPr sz="2750" spc="-10" dirty="0">
                <a:latin typeface="Calibri"/>
                <a:cs typeface="Calibri"/>
              </a:rPr>
              <a:t>have</a:t>
            </a:r>
            <a:r>
              <a:rPr sz="2750" spc="15" dirty="0">
                <a:latin typeface="Calibri"/>
                <a:cs typeface="Calibri"/>
              </a:rPr>
              <a:t> </a:t>
            </a:r>
            <a:r>
              <a:rPr sz="2750" spc="-15" dirty="0">
                <a:latin typeface="Calibri"/>
                <a:cs typeface="Calibri"/>
              </a:rPr>
              <a:t>been</a:t>
            </a:r>
            <a:r>
              <a:rPr sz="2750" spc="170" dirty="0">
                <a:latin typeface="Calibri"/>
                <a:cs typeface="Calibri"/>
              </a:rPr>
              <a:t> </a:t>
            </a:r>
            <a:r>
              <a:rPr sz="2750" spc="-5" dirty="0">
                <a:latin typeface="Calibri"/>
                <a:cs typeface="Calibri"/>
              </a:rPr>
              <a:t>told</a:t>
            </a:r>
            <a:r>
              <a:rPr sz="2750" spc="15" dirty="0">
                <a:latin typeface="Calibri"/>
                <a:cs typeface="Calibri"/>
              </a:rPr>
              <a:t> </a:t>
            </a:r>
            <a:r>
              <a:rPr sz="2750" spc="-10" dirty="0">
                <a:latin typeface="Calibri"/>
                <a:cs typeface="Calibri"/>
              </a:rPr>
              <a:t>event</a:t>
            </a:r>
            <a:r>
              <a:rPr sz="2750" spc="150" dirty="0">
                <a:latin typeface="Calibri"/>
                <a:cs typeface="Calibri"/>
              </a:rPr>
              <a:t> </a:t>
            </a:r>
            <a:r>
              <a:rPr sz="2750" i="1" spc="15" dirty="0">
                <a:latin typeface="Calibri"/>
                <a:cs typeface="Calibri"/>
              </a:rPr>
              <a:t>B </a:t>
            </a:r>
            <a:r>
              <a:rPr sz="2750" i="1" spc="-610" dirty="0">
                <a:latin typeface="Calibri"/>
                <a:cs typeface="Calibri"/>
              </a:rPr>
              <a:t> </a:t>
            </a:r>
            <a:r>
              <a:rPr sz="2750" spc="5" dirty="0">
                <a:latin typeface="Calibri"/>
                <a:cs typeface="Calibri"/>
              </a:rPr>
              <a:t>has</a:t>
            </a:r>
            <a:r>
              <a:rPr sz="2750" spc="80" dirty="0">
                <a:latin typeface="Calibri"/>
                <a:cs typeface="Calibri"/>
              </a:rPr>
              <a:t> </a:t>
            </a:r>
            <a:r>
              <a:rPr sz="2750" spc="5" dirty="0">
                <a:latin typeface="Calibri"/>
                <a:cs typeface="Calibri"/>
              </a:rPr>
              <a:t>occurred.</a:t>
            </a:r>
            <a:endParaRPr sz="2750">
              <a:latin typeface="Calibri"/>
              <a:cs typeface="Calibri"/>
            </a:endParaRPr>
          </a:p>
          <a:p>
            <a:pPr marL="1162050" marR="5080">
              <a:lnSpc>
                <a:spcPts val="3000"/>
              </a:lnSpc>
              <a:spcBef>
                <a:spcPts val="1105"/>
              </a:spcBef>
            </a:pPr>
            <a:r>
              <a:rPr sz="2750" spc="-10" dirty="0">
                <a:latin typeface="Calibri"/>
                <a:cs typeface="Calibri"/>
              </a:rPr>
              <a:t>Then</a:t>
            </a:r>
            <a:r>
              <a:rPr sz="2750" spc="85" dirty="0">
                <a:latin typeface="Calibri"/>
                <a:cs typeface="Calibri"/>
              </a:rPr>
              <a:t> </a:t>
            </a:r>
            <a:r>
              <a:rPr sz="2750" spc="-15" dirty="0">
                <a:latin typeface="Calibri"/>
                <a:cs typeface="Calibri"/>
              </a:rPr>
              <a:t>the</a:t>
            </a:r>
            <a:r>
              <a:rPr sz="2750" spc="160" dirty="0">
                <a:latin typeface="Calibri"/>
                <a:cs typeface="Calibri"/>
              </a:rPr>
              <a:t> </a:t>
            </a:r>
            <a:r>
              <a:rPr sz="2750" dirty="0">
                <a:latin typeface="Calibri"/>
                <a:cs typeface="Calibri"/>
              </a:rPr>
              <a:t>conditional</a:t>
            </a:r>
            <a:r>
              <a:rPr sz="2750" spc="160" dirty="0">
                <a:latin typeface="Calibri"/>
                <a:cs typeface="Calibri"/>
              </a:rPr>
              <a:t> </a:t>
            </a:r>
            <a:r>
              <a:rPr sz="2750" spc="-15" dirty="0">
                <a:latin typeface="Calibri"/>
                <a:cs typeface="Calibri"/>
              </a:rPr>
              <a:t>probability</a:t>
            </a:r>
            <a:r>
              <a:rPr sz="2750" spc="285" dirty="0">
                <a:latin typeface="Calibri"/>
                <a:cs typeface="Calibri"/>
              </a:rPr>
              <a:t> </a:t>
            </a:r>
            <a:r>
              <a:rPr sz="2750" spc="25" dirty="0">
                <a:latin typeface="Calibri"/>
                <a:cs typeface="Calibri"/>
              </a:rPr>
              <a:t>of</a:t>
            </a:r>
            <a:r>
              <a:rPr sz="2750" spc="95" dirty="0">
                <a:latin typeface="Calibri"/>
                <a:cs typeface="Calibri"/>
              </a:rPr>
              <a:t> </a:t>
            </a:r>
            <a:r>
              <a:rPr sz="2750" i="1" spc="15" dirty="0">
                <a:latin typeface="Calibri"/>
                <a:cs typeface="Calibri"/>
              </a:rPr>
              <a:t>A </a:t>
            </a:r>
            <a:r>
              <a:rPr sz="2750" spc="-10" dirty="0">
                <a:latin typeface="Calibri"/>
                <a:cs typeface="Calibri"/>
              </a:rPr>
              <a:t>given</a:t>
            </a:r>
            <a:r>
              <a:rPr sz="2750" spc="100" dirty="0">
                <a:latin typeface="Calibri"/>
                <a:cs typeface="Calibri"/>
              </a:rPr>
              <a:t> </a:t>
            </a:r>
            <a:r>
              <a:rPr sz="2750" i="1" spc="15" dirty="0">
                <a:latin typeface="Calibri"/>
                <a:cs typeface="Calibri"/>
              </a:rPr>
              <a:t>B</a:t>
            </a:r>
            <a:r>
              <a:rPr sz="2750" i="1" spc="35" dirty="0">
                <a:latin typeface="Calibri"/>
                <a:cs typeface="Calibri"/>
              </a:rPr>
              <a:t> </a:t>
            </a:r>
            <a:r>
              <a:rPr sz="2750" spc="-15" dirty="0">
                <a:latin typeface="Calibri"/>
                <a:cs typeface="Calibri"/>
              </a:rPr>
              <a:t>is</a:t>
            </a:r>
            <a:r>
              <a:rPr sz="2750" spc="10" dirty="0">
                <a:latin typeface="Calibri"/>
                <a:cs typeface="Calibri"/>
              </a:rPr>
              <a:t> </a:t>
            </a:r>
            <a:r>
              <a:rPr sz="2750" spc="-20" dirty="0">
                <a:latin typeface="Calibri"/>
                <a:cs typeface="Calibri"/>
              </a:rPr>
              <a:t>defined </a:t>
            </a:r>
            <a:r>
              <a:rPr sz="2750" spc="-610" dirty="0">
                <a:latin typeface="Calibri"/>
                <a:cs typeface="Calibri"/>
              </a:rPr>
              <a:t> </a:t>
            </a:r>
            <a:r>
              <a:rPr sz="2750" spc="-5" dirty="0">
                <a:latin typeface="Calibri"/>
                <a:cs typeface="Calibri"/>
              </a:rPr>
              <a:t>to</a:t>
            </a:r>
            <a:r>
              <a:rPr sz="2750" spc="5" dirty="0">
                <a:latin typeface="Calibri"/>
                <a:cs typeface="Calibri"/>
              </a:rPr>
              <a:t> </a:t>
            </a:r>
            <a:r>
              <a:rPr sz="2750" spc="-15" dirty="0">
                <a:latin typeface="Calibri"/>
                <a:cs typeface="Calibri"/>
              </a:rPr>
              <a:t>be:</a:t>
            </a:r>
            <a:endParaRPr sz="2750">
              <a:latin typeface="Calibri"/>
              <a:cs typeface="Calibri"/>
            </a:endParaRPr>
          </a:p>
        </p:txBody>
      </p:sp>
      <p:sp>
        <p:nvSpPr>
          <p:cNvPr id="3" name="object 3"/>
          <p:cNvSpPr/>
          <p:nvPr/>
        </p:nvSpPr>
        <p:spPr>
          <a:xfrm>
            <a:off x="4153243" y="3506873"/>
            <a:ext cx="0" cy="459105"/>
          </a:xfrm>
          <a:custGeom>
            <a:avLst/>
            <a:gdLst/>
            <a:ahLst/>
            <a:cxnLst/>
            <a:rect l="l" t="t" r="r" b="b"/>
            <a:pathLst>
              <a:path h="459104">
                <a:moveTo>
                  <a:pt x="0" y="0"/>
                </a:moveTo>
                <a:lnTo>
                  <a:pt x="0" y="458848"/>
                </a:lnTo>
              </a:path>
            </a:pathLst>
          </a:custGeom>
          <a:ln w="16234">
            <a:solidFill>
              <a:srgbClr val="000000"/>
            </a:solidFill>
          </a:ln>
        </p:spPr>
        <p:txBody>
          <a:bodyPr wrap="square" lIns="0" tIns="0" rIns="0" bIns="0" rtlCol="0"/>
          <a:lstStyle/>
          <a:p>
            <a:endParaRPr/>
          </a:p>
        </p:txBody>
      </p:sp>
      <p:sp>
        <p:nvSpPr>
          <p:cNvPr id="4" name="object 4"/>
          <p:cNvSpPr/>
          <p:nvPr/>
        </p:nvSpPr>
        <p:spPr>
          <a:xfrm>
            <a:off x="5019119" y="3736297"/>
            <a:ext cx="1503045" cy="0"/>
          </a:xfrm>
          <a:custGeom>
            <a:avLst/>
            <a:gdLst/>
            <a:ahLst/>
            <a:cxnLst/>
            <a:rect l="l" t="t" r="r" b="b"/>
            <a:pathLst>
              <a:path w="1503045">
                <a:moveTo>
                  <a:pt x="0" y="0"/>
                </a:moveTo>
                <a:lnTo>
                  <a:pt x="1503019" y="0"/>
                </a:lnTo>
              </a:path>
            </a:pathLst>
          </a:custGeom>
          <a:ln w="15957">
            <a:solidFill>
              <a:srgbClr val="000000"/>
            </a:solidFill>
          </a:ln>
        </p:spPr>
        <p:txBody>
          <a:bodyPr wrap="square" lIns="0" tIns="0" rIns="0" bIns="0" rtlCol="0"/>
          <a:lstStyle/>
          <a:p>
            <a:endParaRPr/>
          </a:p>
        </p:txBody>
      </p:sp>
      <p:sp>
        <p:nvSpPr>
          <p:cNvPr id="5" name="object 5"/>
          <p:cNvSpPr txBox="1"/>
          <p:nvPr/>
        </p:nvSpPr>
        <p:spPr>
          <a:xfrm>
            <a:off x="5374409" y="3596389"/>
            <a:ext cx="830580" cy="652145"/>
          </a:xfrm>
          <a:prstGeom prst="rect">
            <a:avLst/>
          </a:prstGeom>
        </p:spPr>
        <p:txBody>
          <a:bodyPr vert="horz" wrap="square" lIns="0" tIns="13970" rIns="0" bIns="0" rtlCol="0">
            <a:spAutoFit/>
          </a:bodyPr>
          <a:lstStyle/>
          <a:p>
            <a:pPr marL="12700">
              <a:lnSpc>
                <a:spcPct val="100000"/>
              </a:lnSpc>
              <a:spcBef>
                <a:spcPts val="110"/>
              </a:spcBef>
            </a:pPr>
            <a:r>
              <a:rPr sz="3000" i="1" spc="275" dirty="0">
                <a:latin typeface="Times New Roman"/>
                <a:cs typeface="Times New Roman"/>
              </a:rPr>
              <a:t>P</a:t>
            </a:r>
            <a:r>
              <a:rPr sz="6150" spc="-202" baseline="-3387" dirty="0">
                <a:latin typeface="Symbol"/>
                <a:cs typeface="Symbol"/>
              </a:rPr>
              <a:t></a:t>
            </a:r>
            <a:r>
              <a:rPr sz="3000" i="1" spc="145" dirty="0">
                <a:latin typeface="Times New Roman"/>
                <a:cs typeface="Times New Roman"/>
              </a:rPr>
              <a:t>B</a:t>
            </a:r>
            <a:r>
              <a:rPr sz="6150" spc="-547" baseline="-3387" dirty="0">
                <a:latin typeface="Symbol"/>
                <a:cs typeface="Symbol"/>
              </a:rPr>
              <a:t></a:t>
            </a:r>
            <a:endParaRPr sz="6150" baseline="-3387">
              <a:latin typeface="Symbol"/>
              <a:cs typeface="Symbol"/>
            </a:endParaRPr>
          </a:p>
        </p:txBody>
      </p:sp>
      <p:sp>
        <p:nvSpPr>
          <p:cNvPr id="6" name="object 6"/>
          <p:cNvSpPr txBox="1"/>
          <p:nvPr/>
        </p:nvSpPr>
        <p:spPr>
          <a:xfrm>
            <a:off x="3336652" y="3018623"/>
            <a:ext cx="3224530" cy="902969"/>
          </a:xfrm>
          <a:prstGeom prst="rect">
            <a:avLst/>
          </a:prstGeom>
        </p:spPr>
        <p:txBody>
          <a:bodyPr vert="horz" wrap="square" lIns="0" tIns="13970" rIns="0" bIns="0" rtlCol="0">
            <a:spAutoFit/>
          </a:bodyPr>
          <a:lstStyle/>
          <a:p>
            <a:pPr marL="1720214">
              <a:lnSpc>
                <a:spcPts val="4110"/>
              </a:lnSpc>
              <a:spcBef>
                <a:spcPts val="110"/>
              </a:spcBef>
            </a:pPr>
            <a:r>
              <a:rPr sz="3000" i="1" spc="265" dirty="0">
                <a:latin typeface="Times New Roman"/>
                <a:cs typeface="Times New Roman"/>
              </a:rPr>
              <a:t>P</a:t>
            </a:r>
            <a:r>
              <a:rPr sz="6150" spc="-547" baseline="-3387" dirty="0">
                <a:latin typeface="Symbol"/>
                <a:cs typeface="Symbol"/>
              </a:rPr>
              <a:t></a:t>
            </a:r>
            <a:r>
              <a:rPr sz="6150" spc="-982" baseline="-3387" dirty="0">
                <a:latin typeface="Times New Roman"/>
                <a:cs typeface="Times New Roman"/>
              </a:rPr>
              <a:t> </a:t>
            </a:r>
            <a:r>
              <a:rPr sz="3000" i="1" spc="30" dirty="0">
                <a:latin typeface="Times New Roman"/>
                <a:cs typeface="Times New Roman"/>
              </a:rPr>
              <a:t>A</a:t>
            </a:r>
            <a:r>
              <a:rPr sz="3000" i="1" spc="-409" dirty="0">
                <a:latin typeface="Times New Roman"/>
                <a:cs typeface="Times New Roman"/>
              </a:rPr>
              <a:t> </a:t>
            </a:r>
            <a:r>
              <a:rPr sz="3000" spc="40" dirty="0">
                <a:latin typeface="Symbol"/>
                <a:cs typeface="Symbol"/>
              </a:rPr>
              <a:t></a:t>
            </a:r>
            <a:r>
              <a:rPr sz="3000" spc="-245" dirty="0">
                <a:latin typeface="Times New Roman"/>
                <a:cs typeface="Times New Roman"/>
              </a:rPr>
              <a:t> </a:t>
            </a:r>
            <a:r>
              <a:rPr sz="3000" i="1" spc="155" dirty="0">
                <a:latin typeface="Times New Roman"/>
                <a:cs typeface="Times New Roman"/>
              </a:rPr>
              <a:t>B</a:t>
            </a:r>
            <a:r>
              <a:rPr sz="6150" spc="-547" baseline="-3387" dirty="0">
                <a:latin typeface="Symbol"/>
                <a:cs typeface="Symbol"/>
              </a:rPr>
              <a:t></a:t>
            </a:r>
            <a:endParaRPr sz="6150" baseline="-3387">
              <a:latin typeface="Symbol"/>
              <a:cs typeface="Symbol"/>
            </a:endParaRPr>
          </a:p>
          <a:p>
            <a:pPr marL="38100">
              <a:lnSpc>
                <a:spcPts val="2790"/>
              </a:lnSpc>
            </a:pPr>
            <a:r>
              <a:rPr sz="3000" i="1" spc="30" dirty="0">
                <a:latin typeface="Times New Roman"/>
                <a:cs typeface="Times New Roman"/>
              </a:rPr>
              <a:t>P</a:t>
            </a:r>
            <a:r>
              <a:rPr sz="3000" i="1" spc="-275" dirty="0">
                <a:latin typeface="Times New Roman"/>
                <a:cs typeface="Times New Roman"/>
              </a:rPr>
              <a:t> </a:t>
            </a:r>
            <a:r>
              <a:rPr sz="4500" spc="-1732" baseline="-19444" dirty="0">
                <a:latin typeface="Symbol"/>
                <a:cs typeface="Symbol"/>
              </a:rPr>
              <a:t></a:t>
            </a:r>
            <a:r>
              <a:rPr sz="3000" spc="20" dirty="0">
                <a:latin typeface="Symbol"/>
                <a:cs typeface="Symbol"/>
              </a:rPr>
              <a:t></a:t>
            </a:r>
            <a:r>
              <a:rPr sz="3000" spc="-415" dirty="0">
                <a:latin typeface="Times New Roman"/>
                <a:cs typeface="Times New Roman"/>
              </a:rPr>
              <a:t> </a:t>
            </a:r>
            <a:r>
              <a:rPr sz="3000" i="1" spc="30" dirty="0">
                <a:latin typeface="Times New Roman"/>
                <a:cs typeface="Times New Roman"/>
              </a:rPr>
              <a:t>A</a:t>
            </a:r>
            <a:r>
              <a:rPr sz="3000" i="1" spc="114" dirty="0">
                <a:latin typeface="Times New Roman"/>
                <a:cs typeface="Times New Roman"/>
              </a:rPr>
              <a:t> </a:t>
            </a:r>
            <a:r>
              <a:rPr sz="3000" i="1" spc="200" dirty="0">
                <a:latin typeface="Times New Roman"/>
                <a:cs typeface="Times New Roman"/>
              </a:rPr>
              <a:t>B</a:t>
            </a:r>
            <a:r>
              <a:rPr sz="4500" spc="-1732" baseline="-19444" dirty="0">
                <a:latin typeface="Symbol"/>
                <a:cs typeface="Symbol"/>
              </a:rPr>
              <a:t></a:t>
            </a:r>
            <a:r>
              <a:rPr sz="3000" spc="20" dirty="0">
                <a:latin typeface="Symbol"/>
                <a:cs typeface="Symbol"/>
              </a:rPr>
              <a:t></a:t>
            </a:r>
            <a:r>
              <a:rPr sz="3000" dirty="0">
                <a:latin typeface="Times New Roman"/>
                <a:cs typeface="Times New Roman"/>
              </a:rPr>
              <a:t> </a:t>
            </a:r>
            <a:r>
              <a:rPr sz="3000" spc="30" dirty="0">
                <a:latin typeface="Symbol"/>
                <a:cs typeface="Symbol"/>
              </a:rPr>
              <a:t></a:t>
            </a:r>
            <a:endParaRPr sz="3000">
              <a:latin typeface="Symbol"/>
              <a:cs typeface="Symbol"/>
            </a:endParaRPr>
          </a:p>
        </p:txBody>
      </p:sp>
      <p:sp>
        <p:nvSpPr>
          <p:cNvPr id="7" name="object 7"/>
          <p:cNvSpPr txBox="1"/>
          <p:nvPr/>
        </p:nvSpPr>
        <p:spPr>
          <a:xfrm>
            <a:off x="7291075" y="3251488"/>
            <a:ext cx="1906905" cy="654050"/>
          </a:xfrm>
          <a:prstGeom prst="rect">
            <a:avLst/>
          </a:prstGeom>
        </p:spPr>
        <p:txBody>
          <a:bodyPr vert="horz" wrap="square" lIns="0" tIns="15240" rIns="0" bIns="0" rtlCol="0">
            <a:spAutoFit/>
          </a:bodyPr>
          <a:lstStyle/>
          <a:p>
            <a:pPr marL="12700">
              <a:lnSpc>
                <a:spcPct val="100000"/>
              </a:lnSpc>
              <a:spcBef>
                <a:spcPts val="120"/>
              </a:spcBef>
              <a:tabLst>
                <a:tab pos="528955" algn="l"/>
              </a:tabLst>
            </a:pPr>
            <a:r>
              <a:rPr sz="3000" dirty="0">
                <a:latin typeface="Times New Roman"/>
                <a:cs typeface="Times New Roman"/>
              </a:rPr>
              <a:t>i</a:t>
            </a:r>
            <a:r>
              <a:rPr sz="3000" spc="25" dirty="0">
                <a:latin typeface="Times New Roman"/>
                <a:cs typeface="Times New Roman"/>
              </a:rPr>
              <a:t>f</a:t>
            </a:r>
            <a:r>
              <a:rPr sz="3000" dirty="0">
                <a:latin typeface="Times New Roman"/>
                <a:cs typeface="Times New Roman"/>
              </a:rPr>
              <a:t>	</a:t>
            </a:r>
            <a:r>
              <a:rPr sz="3000" i="1" spc="260" dirty="0">
                <a:latin typeface="Times New Roman"/>
                <a:cs typeface="Times New Roman"/>
              </a:rPr>
              <a:t>P</a:t>
            </a:r>
            <a:r>
              <a:rPr sz="6150" spc="-202" baseline="-3387" dirty="0">
                <a:latin typeface="Symbol"/>
                <a:cs typeface="Symbol"/>
              </a:rPr>
              <a:t></a:t>
            </a:r>
            <a:r>
              <a:rPr sz="3000" i="1" spc="140" dirty="0">
                <a:latin typeface="Times New Roman"/>
                <a:cs typeface="Times New Roman"/>
              </a:rPr>
              <a:t>B</a:t>
            </a:r>
            <a:r>
              <a:rPr sz="6150" spc="-532" baseline="-3387" dirty="0">
                <a:latin typeface="Symbol"/>
                <a:cs typeface="Symbol"/>
              </a:rPr>
              <a:t></a:t>
            </a:r>
            <a:r>
              <a:rPr sz="6150" spc="-742" baseline="-3387" dirty="0">
                <a:latin typeface="Times New Roman"/>
                <a:cs typeface="Times New Roman"/>
              </a:rPr>
              <a:t> </a:t>
            </a:r>
            <a:r>
              <a:rPr sz="3000" spc="45" dirty="0">
                <a:latin typeface="Symbol"/>
                <a:cs typeface="Symbol"/>
              </a:rPr>
              <a:t></a:t>
            </a:r>
            <a:r>
              <a:rPr sz="3000" spc="-110" dirty="0">
                <a:latin typeface="Times New Roman"/>
                <a:cs typeface="Times New Roman"/>
              </a:rPr>
              <a:t> </a:t>
            </a:r>
            <a:r>
              <a:rPr sz="3000" spc="40" dirty="0">
                <a:latin typeface="Times New Roman"/>
                <a:cs typeface="Times New Roman"/>
              </a:rPr>
              <a:t>0</a:t>
            </a:r>
            <a:endParaRPr sz="3000">
              <a:latin typeface="Times New Roman"/>
              <a:cs typeface="Times New Roman"/>
            </a:endParaRPr>
          </a:p>
        </p:txBody>
      </p:sp>
      <p:sp>
        <p:nvSpPr>
          <p:cNvPr id="8" name="object 8"/>
          <p:cNvSpPr txBox="1"/>
          <p:nvPr/>
        </p:nvSpPr>
        <p:spPr>
          <a:xfrm>
            <a:off x="917575" y="4750117"/>
            <a:ext cx="9541510" cy="448945"/>
          </a:xfrm>
          <a:prstGeom prst="rect">
            <a:avLst/>
          </a:prstGeom>
        </p:spPr>
        <p:txBody>
          <a:bodyPr vert="horz" wrap="square" lIns="0" tIns="15875" rIns="0" bIns="0" rtlCol="0">
            <a:spAutoFit/>
          </a:bodyPr>
          <a:lstStyle/>
          <a:p>
            <a:pPr marL="12700">
              <a:lnSpc>
                <a:spcPct val="100000"/>
              </a:lnSpc>
              <a:spcBef>
                <a:spcPts val="125"/>
              </a:spcBef>
              <a:tabLst>
                <a:tab pos="4658995" algn="l"/>
              </a:tabLst>
            </a:pPr>
            <a:r>
              <a:rPr sz="2750" spc="-20" dirty="0">
                <a:latin typeface="Calibri"/>
                <a:cs typeface="Calibri"/>
              </a:rPr>
              <a:t>Illustrates</a:t>
            </a:r>
            <a:r>
              <a:rPr sz="2750" spc="250" dirty="0">
                <a:latin typeface="Calibri"/>
                <a:cs typeface="Calibri"/>
              </a:rPr>
              <a:t> </a:t>
            </a:r>
            <a:r>
              <a:rPr sz="2750" spc="-5" dirty="0">
                <a:latin typeface="Calibri"/>
                <a:cs typeface="Calibri"/>
              </a:rPr>
              <a:t>that</a:t>
            </a:r>
            <a:r>
              <a:rPr sz="2750" spc="114" dirty="0">
                <a:latin typeface="Calibri"/>
                <a:cs typeface="Calibri"/>
              </a:rPr>
              <a:t> </a:t>
            </a:r>
            <a:r>
              <a:rPr sz="2750" spc="-15" dirty="0">
                <a:latin typeface="Calibri"/>
                <a:cs typeface="Calibri"/>
              </a:rPr>
              <a:t>probability</a:t>
            </a:r>
            <a:r>
              <a:rPr sz="2750" spc="310" dirty="0">
                <a:latin typeface="Calibri"/>
                <a:cs typeface="Calibri"/>
              </a:rPr>
              <a:t> </a:t>
            </a:r>
            <a:r>
              <a:rPr sz="2750" spc="25" dirty="0">
                <a:latin typeface="Calibri"/>
                <a:cs typeface="Calibri"/>
              </a:rPr>
              <a:t>of</a:t>
            </a:r>
            <a:r>
              <a:rPr sz="2750" spc="40" dirty="0">
                <a:latin typeface="Calibri"/>
                <a:cs typeface="Calibri"/>
              </a:rPr>
              <a:t> </a:t>
            </a:r>
            <a:r>
              <a:rPr sz="2750" spc="-5" dirty="0">
                <a:latin typeface="Calibri"/>
                <a:cs typeface="Calibri"/>
              </a:rPr>
              <a:t>A,	</a:t>
            </a:r>
            <a:r>
              <a:rPr sz="2750" spc="-10" dirty="0">
                <a:latin typeface="Calibri"/>
                <a:cs typeface="Calibri"/>
              </a:rPr>
              <a:t>given(|)</a:t>
            </a:r>
            <a:r>
              <a:rPr sz="2750" spc="180" dirty="0">
                <a:latin typeface="Calibri"/>
                <a:cs typeface="Calibri"/>
              </a:rPr>
              <a:t> </a:t>
            </a:r>
            <a:r>
              <a:rPr sz="2750" spc="-15" dirty="0">
                <a:latin typeface="Calibri"/>
                <a:cs typeface="Calibri"/>
              </a:rPr>
              <a:t>probability</a:t>
            </a:r>
            <a:r>
              <a:rPr sz="2750" spc="285" dirty="0">
                <a:latin typeface="Calibri"/>
                <a:cs typeface="Calibri"/>
              </a:rPr>
              <a:t> </a:t>
            </a:r>
            <a:r>
              <a:rPr sz="2750" spc="25" dirty="0">
                <a:latin typeface="Calibri"/>
                <a:cs typeface="Calibri"/>
              </a:rPr>
              <a:t>of </a:t>
            </a:r>
            <a:r>
              <a:rPr sz="2750" spc="15" dirty="0">
                <a:latin typeface="Calibri"/>
                <a:cs typeface="Calibri"/>
              </a:rPr>
              <a:t>B</a:t>
            </a:r>
            <a:r>
              <a:rPr sz="2750" spc="-30" dirty="0">
                <a:latin typeface="Calibri"/>
                <a:cs typeface="Calibri"/>
              </a:rPr>
              <a:t> </a:t>
            </a:r>
            <a:r>
              <a:rPr sz="2750" spc="10" dirty="0">
                <a:latin typeface="Calibri"/>
                <a:cs typeface="Calibri"/>
              </a:rPr>
              <a:t>occurring</a:t>
            </a:r>
            <a:endParaRPr sz="275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1591" y="231774"/>
            <a:ext cx="1667510" cy="518159"/>
          </a:xfrm>
          <a:prstGeom prst="rect">
            <a:avLst/>
          </a:prstGeom>
        </p:spPr>
        <p:txBody>
          <a:bodyPr vert="horz" wrap="square" lIns="0" tIns="16510" rIns="0" bIns="0" rtlCol="0">
            <a:spAutoFit/>
          </a:bodyPr>
          <a:lstStyle/>
          <a:p>
            <a:pPr marL="12700">
              <a:lnSpc>
                <a:spcPct val="100000"/>
              </a:lnSpc>
              <a:spcBef>
                <a:spcPts val="130"/>
              </a:spcBef>
            </a:pPr>
            <a:r>
              <a:rPr sz="3200" spc="-5" dirty="0">
                <a:latin typeface="Calibri Light"/>
                <a:cs typeface="Calibri Light"/>
              </a:rPr>
              <a:t>Rationale:</a:t>
            </a:r>
            <a:endParaRPr sz="3200">
              <a:latin typeface="Calibri Light"/>
              <a:cs typeface="Calibri Light"/>
            </a:endParaRPr>
          </a:p>
        </p:txBody>
      </p:sp>
      <p:sp>
        <p:nvSpPr>
          <p:cNvPr id="3" name="object 3"/>
          <p:cNvSpPr/>
          <p:nvPr/>
        </p:nvSpPr>
        <p:spPr>
          <a:xfrm>
            <a:off x="2536375" y="4318172"/>
            <a:ext cx="0" cy="410845"/>
          </a:xfrm>
          <a:custGeom>
            <a:avLst/>
            <a:gdLst/>
            <a:ahLst/>
            <a:cxnLst/>
            <a:rect l="l" t="t" r="r" b="b"/>
            <a:pathLst>
              <a:path h="410845">
                <a:moveTo>
                  <a:pt x="0" y="0"/>
                </a:moveTo>
                <a:lnTo>
                  <a:pt x="0" y="410356"/>
                </a:lnTo>
              </a:path>
            </a:pathLst>
          </a:custGeom>
          <a:ln w="14639">
            <a:solidFill>
              <a:srgbClr val="000000"/>
            </a:solidFill>
          </a:ln>
        </p:spPr>
        <p:txBody>
          <a:bodyPr wrap="square" lIns="0" tIns="0" rIns="0" bIns="0" rtlCol="0"/>
          <a:lstStyle/>
          <a:p>
            <a:endParaRPr/>
          </a:p>
        </p:txBody>
      </p:sp>
      <p:sp>
        <p:nvSpPr>
          <p:cNvPr id="4" name="object 4"/>
          <p:cNvSpPr txBox="1"/>
          <p:nvPr/>
        </p:nvSpPr>
        <p:spPr>
          <a:xfrm>
            <a:off x="3636283" y="4396886"/>
            <a:ext cx="751205" cy="586105"/>
          </a:xfrm>
          <a:prstGeom prst="rect">
            <a:avLst/>
          </a:prstGeom>
        </p:spPr>
        <p:txBody>
          <a:bodyPr vert="horz" wrap="square" lIns="0" tIns="15875" rIns="0" bIns="0" rtlCol="0">
            <a:spAutoFit/>
          </a:bodyPr>
          <a:lstStyle/>
          <a:p>
            <a:pPr marL="12700">
              <a:lnSpc>
                <a:spcPct val="100000"/>
              </a:lnSpc>
              <a:spcBef>
                <a:spcPts val="125"/>
              </a:spcBef>
            </a:pPr>
            <a:r>
              <a:rPr sz="2650" i="1" spc="280" dirty="0">
                <a:latin typeface="Times New Roman"/>
                <a:cs typeface="Times New Roman"/>
              </a:rPr>
              <a:t>P</a:t>
            </a:r>
            <a:r>
              <a:rPr sz="5475" spc="-165" baseline="-3805" dirty="0">
                <a:latin typeface="Symbol"/>
                <a:cs typeface="Symbol"/>
              </a:rPr>
              <a:t></a:t>
            </a:r>
            <a:r>
              <a:rPr sz="2650" i="1" spc="165" dirty="0">
                <a:latin typeface="Times New Roman"/>
                <a:cs typeface="Times New Roman"/>
              </a:rPr>
              <a:t>B</a:t>
            </a:r>
            <a:r>
              <a:rPr sz="5475" spc="-472" baseline="-3805" dirty="0">
                <a:latin typeface="Symbol"/>
                <a:cs typeface="Symbol"/>
              </a:rPr>
              <a:t></a:t>
            </a:r>
            <a:endParaRPr sz="5475" baseline="-3805">
              <a:latin typeface="Symbol"/>
              <a:cs typeface="Symbol"/>
            </a:endParaRPr>
          </a:p>
        </p:txBody>
      </p:sp>
      <p:sp>
        <p:nvSpPr>
          <p:cNvPr id="5" name="object 5"/>
          <p:cNvSpPr txBox="1"/>
          <p:nvPr/>
        </p:nvSpPr>
        <p:spPr>
          <a:xfrm>
            <a:off x="1796290" y="4129668"/>
            <a:ext cx="2915285" cy="586105"/>
          </a:xfrm>
          <a:prstGeom prst="rect">
            <a:avLst/>
          </a:prstGeom>
        </p:spPr>
        <p:txBody>
          <a:bodyPr vert="horz" wrap="square" lIns="0" tIns="15875" rIns="0" bIns="0" rtlCol="0">
            <a:spAutoFit/>
          </a:bodyPr>
          <a:lstStyle/>
          <a:p>
            <a:pPr marL="38100">
              <a:lnSpc>
                <a:spcPct val="100000"/>
              </a:lnSpc>
              <a:spcBef>
                <a:spcPts val="125"/>
              </a:spcBef>
            </a:pPr>
            <a:r>
              <a:rPr sz="2650" i="1" spc="60" dirty="0">
                <a:latin typeface="Times New Roman"/>
                <a:cs typeface="Times New Roman"/>
              </a:rPr>
              <a:t>P</a:t>
            </a:r>
            <a:r>
              <a:rPr sz="2650" i="1" spc="-235" dirty="0">
                <a:latin typeface="Times New Roman"/>
                <a:cs typeface="Times New Roman"/>
              </a:rPr>
              <a:t> </a:t>
            </a:r>
            <a:r>
              <a:rPr sz="3975" spc="60" baseline="1048" dirty="0">
                <a:latin typeface="Symbol"/>
                <a:cs typeface="Symbol"/>
              </a:rPr>
              <a:t></a:t>
            </a:r>
            <a:r>
              <a:rPr sz="3975" spc="-540" baseline="1048" dirty="0">
                <a:latin typeface="Times New Roman"/>
                <a:cs typeface="Times New Roman"/>
              </a:rPr>
              <a:t> </a:t>
            </a:r>
            <a:r>
              <a:rPr sz="2650" i="1" spc="60" dirty="0">
                <a:latin typeface="Times New Roman"/>
                <a:cs typeface="Times New Roman"/>
              </a:rPr>
              <a:t>A</a:t>
            </a:r>
            <a:r>
              <a:rPr sz="2650" i="1" spc="120" dirty="0">
                <a:latin typeface="Times New Roman"/>
                <a:cs typeface="Times New Roman"/>
              </a:rPr>
              <a:t> </a:t>
            </a:r>
            <a:r>
              <a:rPr sz="2650" i="1" spc="215" dirty="0">
                <a:latin typeface="Times New Roman"/>
                <a:cs typeface="Times New Roman"/>
              </a:rPr>
              <a:t>B</a:t>
            </a:r>
            <a:r>
              <a:rPr sz="3975" spc="60" baseline="1048" dirty="0">
                <a:latin typeface="Symbol"/>
                <a:cs typeface="Symbol"/>
              </a:rPr>
              <a:t></a:t>
            </a:r>
            <a:r>
              <a:rPr sz="3975" spc="15" baseline="1048" dirty="0">
                <a:latin typeface="Times New Roman"/>
                <a:cs typeface="Times New Roman"/>
              </a:rPr>
              <a:t> </a:t>
            </a:r>
            <a:r>
              <a:rPr sz="2650" spc="55" dirty="0">
                <a:latin typeface="Symbol"/>
                <a:cs typeface="Symbol"/>
              </a:rPr>
              <a:t></a:t>
            </a:r>
            <a:r>
              <a:rPr sz="2650" spc="250" dirty="0">
                <a:latin typeface="Times New Roman"/>
                <a:cs typeface="Times New Roman"/>
              </a:rPr>
              <a:t> </a:t>
            </a:r>
            <a:r>
              <a:rPr sz="3975" i="1" u="heavy" spc="412" baseline="40880" dirty="0">
                <a:uFill>
                  <a:solidFill>
                    <a:srgbClr val="000000"/>
                  </a:solidFill>
                </a:uFill>
                <a:latin typeface="Times New Roman"/>
                <a:cs typeface="Times New Roman"/>
              </a:rPr>
              <a:t>P</a:t>
            </a:r>
            <a:r>
              <a:rPr sz="5475" u="heavy" spc="-472" baseline="26636" dirty="0">
                <a:uFill>
                  <a:solidFill>
                    <a:srgbClr val="000000"/>
                  </a:solidFill>
                </a:uFill>
                <a:latin typeface="Symbol"/>
                <a:cs typeface="Symbol"/>
              </a:rPr>
              <a:t></a:t>
            </a:r>
            <a:r>
              <a:rPr sz="5475" u="heavy" spc="-869" baseline="26636" dirty="0">
                <a:uFill>
                  <a:solidFill>
                    <a:srgbClr val="000000"/>
                  </a:solidFill>
                </a:uFill>
                <a:latin typeface="Times New Roman"/>
                <a:cs typeface="Times New Roman"/>
              </a:rPr>
              <a:t> </a:t>
            </a:r>
            <a:r>
              <a:rPr sz="3975" i="1" u="heavy" spc="89" baseline="40880" dirty="0">
                <a:uFill>
                  <a:solidFill>
                    <a:srgbClr val="000000"/>
                  </a:solidFill>
                </a:uFill>
                <a:latin typeface="Times New Roman"/>
                <a:cs typeface="Times New Roman"/>
              </a:rPr>
              <a:t>A</a:t>
            </a:r>
            <a:r>
              <a:rPr sz="3975" i="1" u="heavy" spc="-532" baseline="40880" dirty="0">
                <a:uFill>
                  <a:solidFill>
                    <a:srgbClr val="000000"/>
                  </a:solidFill>
                </a:uFill>
                <a:latin typeface="Times New Roman"/>
                <a:cs typeface="Times New Roman"/>
              </a:rPr>
              <a:t> </a:t>
            </a:r>
            <a:r>
              <a:rPr sz="3975" u="heavy" spc="120" baseline="40880" dirty="0">
                <a:uFill>
                  <a:solidFill>
                    <a:srgbClr val="000000"/>
                  </a:solidFill>
                </a:uFill>
                <a:latin typeface="Symbol"/>
                <a:cs typeface="Symbol"/>
              </a:rPr>
              <a:t></a:t>
            </a:r>
            <a:r>
              <a:rPr sz="3975" u="heavy" spc="-315" baseline="40880" dirty="0">
                <a:uFill>
                  <a:solidFill>
                    <a:srgbClr val="000000"/>
                  </a:solidFill>
                </a:uFill>
                <a:latin typeface="Times New Roman"/>
                <a:cs typeface="Times New Roman"/>
              </a:rPr>
              <a:t> </a:t>
            </a:r>
            <a:r>
              <a:rPr sz="3975" i="1" u="heavy" spc="254" baseline="40880" dirty="0">
                <a:uFill>
                  <a:solidFill>
                    <a:srgbClr val="000000"/>
                  </a:solidFill>
                </a:uFill>
                <a:latin typeface="Times New Roman"/>
                <a:cs typeface="Times New Roman"/>
              </a:rPr>
              <a:t>B</a:t>
            </a:r>
            <a:r>
              <a:rPr sz="5475" u="heavy" spc="-472" baseline="26636" dirty="0">
                <a:uFill>
                  <a:solidFill>
                    <a:srgbClr val="000000"/>
                  </a:solidFill>
                </a:uFill>
                <a:latin typeface="Symbol"/>
                <a:cs typeface="Symbol"/>
              </a:rPr>
              <a:t></a:t>
            </a:r>
            <a:endParaRPr sz="5475" baseline="26636">
              <a:latin typeface="Symbol"/>
              <a:cs typeface="Symbol"/>
            </a:endParaRPr>
          </a:p>
        </p:txBody>
      </p:sp>
      <p:sp>
        <p:nvSpPr>
          <p:cNvPr id="6" name="object 6"/>
          <p:cNvSpPr txBox="1"/>
          <p:nvPr/>
        </p:nvSpPr>
        <p:spPr>
          <a:xfrm>
            <a:off x="2090067" y="4376727"/>
            <a:ext cx="880110" cy="434975"/>
          </a:xfrm>
          <a:prstGeom prst="rect">
            <a:avLst/>
          </a:prstGeom>
        </p:spPr>
        <p:txBody>
          <a:bodyPr vert="horz" wrap="square" lIns="0" tIns="17145" rIns="0" bIns="0" rtlCol="0">
            <a:spAutoFit/>
          </a:bodyPr>
          <a:lstStyle/>
          <a:p>
            <a:pPr marL="12700">
              <a:lnSpc>
                <a:spcPct val="100000"/>
              </a:lnSpc>
              <a:spcBef>
                <a:spcPts val="135"/>
              </a:spcBef>
              <a:tabLst>
                <a:tab pos="732155" algn="l"/>
              </a:tabLst>
            </a:pPr>
            <a:r>
              <a:rPr sz="2650" spc="40" dirty="0">
                <a:latin typeface="Symbol"/>
                <a:cs typeface="Symbol"/>
              </a:rPr>
              <a:t></a:t>
            </a:r>
            <a:r>
              <a:rPr sz="2650" spc="40" dirty="0">
                <a:latin typeface="Times New Roman"/>
                <a:cs typeface="Times New Roman"/>
              </a:rPr>
              <a:t>	</a:t>
            </a:r>
            <a:r>
              <a:rPr sz="2650" spc="40" dirty="0">
                <a:latin typeface="Symbol"/>
                <a:cs typeface="Symbol"/>
              </a:rPr>
              <a:t></a:t>
            </a:r>
            <a:endParaRPr sz="2650">
              <a:latin typeface="Symbol"/>
              <a:cs typeface="Symbol"/>
            </a:endParaRPr>
          </a:p>
        </p:txBody>
      </p:sp>
      <p:grpSp>
        <p:nvGrpSpPr>
          <p:cNvPr id="7" name="object 7"/>
          <p:cNvGrpSpPr/>
          <p:nvPr/>
        </p:nvGrpSpPr>
        <p:grpSpPr>
          <a:xfrm>
            <a:off x="5141976" y="3484562"/>
            <a:ext cx="5089525" cy="3146425"/>
            <a:chOff x="5141976" y="3484562"/>
            <a:chExt cx="5089525" cy="3146425"/>
          </a:xfrm>
        </p:grpSpPr>
        <p:sp>
          <p:nvSpPr>
            <p:cNvPr id="8" name="object 8"/>
            <p:cNvSpPr/>
            <p:nvPr/>
          </p:nvSpPr>
          <p:spPr>
            <a:xfrm>
              <a:off x="5167376" y="3509962"/>
              <a:ext cx="5038725" cy="3095625"/>
            </a:xfrm>
            <a:custGeom>
              <a:avLst/>
              <a:gdLst/>
              <a:ahLst/>
              <a:cxnLst/>
              <a:rect l="l" t="t" r="r" b="b"/>
              <a:pathLst>
                <a:path w="5038725" h="3095625">
                  <a:moveTo>
                    <a:pt x="0" y="3095625"/>
                  </a:moveTo>
                  <a:lnTo>
                    <a:pt x="5038725" y="3095625"/>
                  </a:lnTo>
                  <a:lnTo>
                    <a:pt x="5038725" y="0"/>
                  </a:lnTo>
                  <a:lnTo>
                    <a:pt x="0" y="0"/>
                  </a:lnTo>
                  <a:lnTo>
                    <a:pt x="0" y="3095625"/>
                  </a:lnTo>
                  <a:close/>
                </a:path>
              </a:pathLst>
            </a:custGeom>
            <a:ln w="50800">
              <a:solidFill>
                <a:srgbClr val="000000"/>
              </a:solidFill>
            </a:ln>
          </p:spPr>
          <p:txBody>
            <a:bodyPr wrap="square" lIns="0" tIns="0" rIns="0" bIns="0" rtlCol="0"/>
            <a:lstStyle/>
            <a:p>
              <a:endParaRPr/>
            </a:p>
          </p:txBody>
        </p:sp>
        <p:sp>
          <p:nvSpPr>
            <p:cNvPr id="9" name="object 9"/>
            <p:cNvSpPr/>
            <p:nvPr/>
          </p:nvSpPr>
          <p:spPr>
            <a:xfrm>
              <a:off x="7329551" y="4014851"/>
              <a:ext cx="2371725" cy="1866900"/>
            </a:xfrm>
            <a:custGeom>
              <a:avLst/>
              <a:gdLst/>
              <a:ahLst/>
              <a:cxnLst/>
              <a:rect l="l" t="t" r="r" b="b"/>
              <a:pathLst>
                <a:path w="2371725" h="1866900">
                  <a:moveTo>
                    <a:pt x="1185799" y="0"/>
                  </a:moveTo>
                  <a:lnTo>
                    <a:pt x="1131516" y="960"/>
                  </a:lnTo>
                  <a:lnTo>
                    <a:pt x="1077861" y="3813"/>
                  </a:lnTo>
                  <a:lnTo>
                    <a:pt x="1024884" y="8519"/>
                  </a:lnTo>
                  <a:lnTo>
                    <a:pt x="972639" y="15036"/>
                  </a:lnTo>
                  <a:lnTo>
                    <a:pt x="921178" y="23322"/>
                  </a:lnTo>
                  <a:lnTo>
                    <a:pt x="870552" y="33337"/>
                  </a:lnTo>
                  <a:lnTo>
                    <a:pt x="820815" y="45039"/>
                  </a:lnTo>
                  <a:lnTo>
                    <a:pt x="772019" y="58388"/>
                  </a:lnTo>
                  <a:lnTo>
                    <a:pt x="724215" y="73342"/>
                  </a:lnTo>
                  <a:lnTo>
                    <a:pt x="677457" y="89860"/>
                  </a:lnTo>
                  <a:lnTo>
                    <a:pt x="631796" y="107901"/>
                  </a:lnTo>
                  <a:lnTo>
                    <a:pt x="587285" y="127423"/>
                  </a:lnTo>
                  <a:lnTo>
                    <a:pt x="543976" y="148386"/>
                  </a:lnTo>
                  <a:lnTo>
                    <a:pt x="501922" y="170748"/>
                  </a:lnTo>
                  <a:lnTo>
                    <a:pt x="461175" y="194468"/>
                  </a:lnTo>
                  <a:lnTo>
                    <a:pt x="421787" y="219506"/>
                  </a:lnTo>
                  <a:lnTo>
                    <a:pt x="383810" y="245819"/>
                  </a:lnTo>
                  <a:lnTo>
                    <a:pt x="347297" y="273367"/>
                  </a:lnTo>
                  <a:lnTo>
                    <a:pt x="312300" y="302109"/>
                  </a:lnTo>
                  <a:lnTo>
                    <a:pt x="278871" y="332003"/>
                  </a:lnTo>
                  <a:lnTo>
                    <a:pt x="247063" y="363008"/>
                  </a:lnTo>
                  <a:lnTo>
                    <a:pt x="216928" y="395083"/>
                  </a:lnTo>
                  <a:lnTo>
                    <a:pt x="188519" y="428187"/>
                  </a:lnTo>
                  <a:lnTo>
                    <a:pt x="161887" y="462279"/>
                  </a:lnTo>
                  <a:lnTo>
                    <a:pt x="137085" y="497318"/>
                  </a:lnTo>
                  <a:lnTo>
                    <a:pt x="114165" y="533262"/>
                  </a:lnTo>
                  <a:lnTo>
                    <a:pt x="93180" y="570071"/>
                  </a:lnTo>
                  <a:lnTo>
                    <a:pt x="74181" y="607702"/>
                  </a:lnTo>
                  <a:lnTo>
                    <a:pt x="57222" y="646116"/>
                  </a:lnTo>
                  <a:lnTo>
                    <a:pt x="42355" y="685270"/>
                  </a:lnTo>
                  <a:lnTo>
                    <a:pt x="29631" y="725124"/>
                  </a:lnTo>
                  <a:lnTo>
                    <a:pt x="19103" y="765637"/>
                  </a:lnTo>
                  <a:lnTo>
                    <a:pt x="10824" y="806767"/>
                  </a:lnTo>
                  <a:lnTo>
                    <a:pt x="4845" y="848473"/>
                  </a:lnTo>
                  <a:lnTo>
                    <a:pt x="1220" y="890714"/>
                  </a:lnTo>
                  <a:lnTo>
                    <a:pt x="0" y="933450"/>
                  </a:lnTo>
                  <a:lnTo>
                    <a:pt x="1220" y="976174"/>
                  </a:lnTo>
                  <a:lnTo>
                    <a:pt x="4845" y="1018406"/>
                  </a:lnTo>
                  <a:lnTo>
                    <a:pt x="10824" y="1060104"/>
                  </a:lnTo>
                  <a:lnTo>
                    <a:pt x="19103" y="1101226"/>
                  </a:lnTo>
                  <a:lnTo>
                    <a:pt x="29631" y="1141732"/>
                  </a:lnTo>
                  <a:lnTo>
                    <a:pt x="42355" y="1181580"/>
                  </a:lnTo>
                  <a:lnTo>
                    <a:pt x="57222" y="1220729"/>
                  </a:lnTo>
                  <a:lnTo>
                    <a:pt x="74181" y="1259137"/>
                  </a:lnTo>
                  <a:lnTo>
                    <a:pt x="93180" y="1296765"/>
                  </a:lnTo>
                  <a:lnTo>
                    <a:pt x="114165" y="1333570"/>
                  </a:lnTo>
                  <a:lnTo>
                    <a:pt x="137085" y="1369511"/>
                  </a:lnTo>
                  <a:lnTo>
                    <a:pt x="161887" y="1404547"/>
                  </a:lnTo>
                  <a:lnTo>
                    <a:pt x="188519" y="1438637"/>
                  </a:lnTo>
                  <a:lnTo>
                    <a:pt x="216928" y="1471739"/>
                  </a:lnTo>
                  <a:lnTo>
                    <a:pt x="247063" y="1503813"/>
                  </a:lnTo>
                  <a:lnTo>
                    <a:pt x="278871" y="1534818"/>
                  </a:lnTo>
                  <a:lnTo>
                    <a:pt x="312300" y="1564711"/>
                  </a:lnTo>
                  <a:lnTo>
                    <a:pt x="347297" y="1593453"/>
                  </a:lnTo>
                  <a:lnTo>
                    <a:pt x="383810" y="1621001"/>
                  </a:lnTo>
                  <a:lnTo>
                    <a:pt x="421787" y="1647314"/>
                  </a:lnTo>
                  <a:lnTo>
                    <a:pt x="461175" y="1672353"/>
                  </a:lnTo>
                  <a:lnTo>
                    <a:pt x="501922" y="1696074"/>
                  </a:lnTo>
                  <a:lnTo>
                    <a:pt x="543976" y="1718437"/>
                  </a:lnTo>
                  <a:lnTo>
                    <a:pt x="587285" y="1739401"/>
                  </a:lnTo>
                  <a:lnTo>
                    <a:pt x="631796" y="1758924"/>
                  </a:lnTo>
                  <a:lnTo>
                    <a:pt x="677457" y="1776966"/>
                  </a:lnTo>
                  <a:lnTo>
                    <a:pt x="724215" y="1793486"/>
                  </a:lnTo>
                  <a:lnTo>
                    <a:pt x="772019" y="1808441"/>
                  </a:lnTo>
                  <a:lnTo>
                    <a:pt x="820815" y="1821791"/>
                  </a:lnTo>
                  <a:lnTo>
                    <a:pt x="870552" y="1833494"/>
                  </a:lnTo>
                  <a:lnTo>
                    <a:pt x="921178" y="1843510"/>
                  </a:lnTo>
                  <a:lnTo>
                    <a:pt x="972639" y="1851798"/>
                  </a:lnTo>
                  <a:lnTo>
                    <a:pt x="1024884" y="1858315"/>
                  </a:lnTo>
                  <a:lnTo>
                    <a:pt x="1077861" y="1863022"/>
                  </a:lnTo>
                  <a:lnTo>
                    <a:pt x="1131516" y="1865876"/>
                  </a:lnTo>
                  <a:lnTo>
                    <a:pt x="1185799" y="1866836"/>
                  </a:lnTo>
                  <a:lnTo>
                    <a:pt x="1240081" y="1865876"/>
                  </a:lnTo>
                  <a:lnTo>
                    <a:pt x="1293738" y="1863022"/>
                  </a:lnTo>
                  <a:lnTo>
                    <a:pt x="1346715" y="1858315"/>
                  </a:lnTo>
                  <a:lnTo>
                    <a:pt x="1398962" y="1851798"/>
                  </a:lnTo>
                  <a:lnTo>
                    <a:pt x="1450426" y="1843510"/>
                  </a:lnTo>
                  <a:lnTo>
                    <a:pt x="1501054" y="1833494"/>
                  </a:lnTo>
                  <a:lnTo>
                    <a:pt x="1550794" y="1821791"/>
                  </a:lnTo>
                  <a:lnTo>
                    <a:pt x="1599594" y="1808441"/>
                  </a:lnTo>
                  <a:lnTo>
                    <a:pt x="1647402" y="1793486"/>
                  </a:lnTo>
                  <a:lnTo>
                    <a:pt x="1694164" y="1776966"/>
                  </a:lnTo>
                  <a:lnTo>
                    <a:pt x="1739829" y="1758924"/>
                  </a:lnTo>
                  <a:lnTo>
                    <a:pt x="1784345" y="1739401"/>
                  </a:lnTo>
                  <a:lnTo>
                    <a:pt x="1827658" y="1718437"/>
                  </a:lnTo>
                  <a:lnTo>
                    <a:pt x="1869717" y="1696074"/>
                  </a:lnTo>
                  <a:lnTo>
                    <a:pt x="1910470" y="1672353"/>
                  </a:lnTo>
                  <a:lnTo>
                    <a:pt x="1949863" y="1647314"/>
                  </a:lnTo>
                  <a:lnTo>
                    <a:pt x="1987845" y="1621001"/>
                  </a:lnTo>
                  <a:lnTo>
                    <a:pt x="2024364" y="1593453"/>
                  </a:lnTo>
                  <a:lnTo>
                    <a:pt x="2059366" y="1564711"/>
                  </a:lnTo>
                  <a:lnTo>
                    <a:pt x="2092800" y="1534818"/>
                  </a:lnTo>
                  <a:lnTo>
                    <a:pt x="2124613" y="1503813"/>
                  </a:lnTo>
                  <a:lnTo>
                    <a:pt x="2154753" y="1471739"/>
                  </a:lnTo>
                  <a:lnTo>
                    <a:pt x="2183167" y="1438637"/>
                  </a:lnTo>
                  <a:lnTo>
                    <a:pt x="2209804" y="1404547"/>
                  </a:lnTo>
                  <a:lnTo>
                    <a:pt x="2234611" y="1369511"/>
                  </a:lnTo>
                  <a:lnTo>
                    <a:pt x="2257535" y="1333570"/>
                  </a:lnTo>
                  <a:lnTo>
                    <a:pt x="2278524" y="1296765"/>
                  </a:lnTo>
                  <a:lnTo>
                    <a:pt x="2297527" y="1259137"/>
                  </a:lnTo>
                  <a:lnTo>
                    <a:pt x="2314489" y="1220729"/>
                  </a:lnTo>
                  <a:lnTo>
                    <a:pt x="2329360" y="1181580"/>
                  </a:lnTo>
                  <a:lnTo>
                    <a:pt x="2342087" y="1141732"/>
                  </a:lnTo>
                  <a:lnTo>
                    <a:pt x="2352617" y="1101226"/>
                  </a:lnTo>
                  <a:lnTo>
                    <a:pt x="2360898" y="1060104"/>
                  </a:lnTo>
                  <a:lnTo>
                    <a:pt x="2366878" y="1018406"/>
                  </a:lnTo>
                  <a:lnTo>
                    <a:pt x="2370504" y="976174"/>
                  </a:lnTo>
                  <a:lnTo>
                    <a:pt x="2371725" y="933450"/>
                  </a:lnTo>
                  <a:lnTo>
                    <a:pt x="2370504" y="890714"/>
                  </a:lnTo>
                  <a:lnTo>
                    <a:pt x="2366878" y="848473"/>
                  </a:lnTo>
                  <a:lnTo>
                    <a:pt x="2360898" y="806767"/>
                  </a:lnTo>
                  <a:lnTo>
                    <a:pt x="2352617" y="765637"/>
                  </a:lnTo>
                  <a:lnTo>
                    <a:pt x="2342087" y="725124"/>
                  </a:lnTo>
                  <a:lnTo>
                    <a:pt x="2329360" y="685270"/>
                  </a:lnTo>
                  <a:lnTo>
                    <a:pt x="2314489" y="646116"/>
                  </a:lnTo>
                  <a:lnTo>
                    <a:pt x="2297527" y="607702"/>
                  </a:lnTo>
                  <a:lnTo>
                    <a:pt x="2278524" y="570071"/>
                  </a:lnTo>
                  <a:lnTo>
                    <a:pt x="2257535" y="533262"/>
                  </a:lnTo>
                  <a:lnTo>
                    <a:pt x="2234611" y="497318"/>
                  </a:lnTo>
                  <a:lnTo>
                    <a:pt x="2209804" y="462280"/>
                  </a:lnTo>
                  <a:lnTo>
                    <a:pt x="2183167" y="428187"/>
                  </a:lnTo>
                  <a:lnTo>
                    <a:pt x="2154753" y="395083"/>
                  </a:lnTo>
                  <a:lnTo>
                    <a:pt x="2124613" y="363008"/>
                  </a:lnTo>
                  <a:lnTo>
                    <a:pt x="2092800" y="332003"/>
                  </a:lnTo>
                  <a:lnTo>
                    <a:pt x="2059366" y="302109"/>
                  </a:lnTo>
                  <a:lnTo>
                    <a:pt x="2024364" y="273367"/>
                  </a:lnTo>
                  <a:lnTo>
                    <a:pt x="1987845" y="245819"/>
                  </a:lnTo>
                  <a:lnTo>
                    <a:pt x="1949863" y="219506"/>
                  </a:lnTo>
                  <a:lnTo>
                    <a:pt x="1910470" y="194468"/>
                  </a:lnTo>
                  <a:lnTo>
                    <a:pt x="1869717" y="170748"/>
                  </a:lnTo>
                  <a:lnTo>
                    <a:pt x="1827658" y="148386"/>
                  </a:lnTo>
                  <a:lnTo>
                    <a:pt x="1784345" y="127423"/>
                  </a:lnTo>
                  <a:lnTo>
                    <a:pt x="1739829" y="107901"/>
                  </a:lnTo>
                  <a:lnTo>
                    <a:pt x="1694164" y="89860"/>
                  </a:lnTo>
                  <a:lnTo>
                    <a:pt x="1647402" y="73342"/>
                  </a:lnTo>
                  <a:lnTo>
                    <a:pt x="1599594" y="58388"/>
                  </a:lnTo>
                  <a:lnTo>
                    <a:pt x="1550794" y="45039"/>
                  </a:lnTo>
                  <a:lnTo>
                    <a:pt x="1501054" y="33337"/>
                  </a:lnTo>
                  <a:lnTo>
                    <a:pt x="1450426" y="23322"/>
                  </a:lnTo>
                  <a:lnTo>
                    <a:pt x="1398962" y="15036"/>
                  </a:lnTo>
                  <a:lnTo>
                    <a:pt x="1346715" y="8519"/>
                  </a:lnTo>
                  <a:lnTo>
                    <a:pt x="1293738" y="3813"/>
                  </a:lnTo>
                  <a:lnTo>
                    <a:pt x="1240081" y="960"/>
                  </a:lnTo>
                  <a:lnTo>
                    <a:pt x="1185799" y="0"/>
                  </a:lnTo>
                  <a:close/>
                </a:path>
              </a:pathLst>
            </a:custGeom>
            <a:solidFill>
              <a:srgbClr val="C0C0C0"/>
            </a:solidFill>
          </p:spPr>
          <p:txBody>
            <a:bodyPr wrap="square" lIns="0" tIns="0" rIns="0" bIns="0" rtlCol="0"/>
            <a:lstStyle/>
            <a:p>
              <a:endParaRPr/>
            </a:p>
          </p:txBody>
        </p:sp>
        <p:sp>
          <p:nvSpPr>
            <p:cNvPr id="10" name="object 10"/>
            <p:cNvSpPr/>
            <p:nvPr/>
          </p:nvSpPr>
          <p:spPr>
            <a:xfrm>
              <a:off x="7329551" y="4014851"/>
              <a:ext cx="2371725" cy="1866900"/>
            </a:xfrm>
            <a:custGeom>
              <a:avLst/>
              <a:gdLst/>
              <a:ahLst/>
              <a:cxnLst/>
              <a:rect l="l" t="t" r="r" b="b"/>
              <a:pathLst>
                <a:path w="2371725" h="1866900">
                  <a:moveTo>
                    <a:pt x="0" y="933450"/>
                  </a:moveTo>
                  <a:lnTo>
                    <a:pt x="1220" y="890714"/>
                  </a:lnTo>
                  <a:lnTo>
                    <a:pt x="4845" y="848473"/>
                  </a:lnTo>
                  <a:lnTo>
                    <a:pt x="10824" y="806767"/>
                  </a:lnTo>
                  <a:lnTo>
                    <a:pt x="19103" y="765637"/>
                  </a:lnTo>
                  <a:lnTo>
                    <a:pt x="29631" y="725124"/>
                  </a:lnTo>
                  <a:lnTo>
                    <a:pt x="42355" y="685270"/>
                  </a:lnTo>
                  <a:lnTo>
                    <a:pt x="57222" y="646116"/>
                  </a:lnTo>
                  <a:lnTo>
                    <a:pt x="74181" y="607702"/>
                  </a:lnTo>
                  <a:lnTo>
                    <a:pt x="93180" y="570071"/>
                  </a:lnTo>
                  <a:lnTo>
                    <a:pt x="114165" y="533262"/>
                  </a:lnTo>
                  <a:lnTo>
                    <a:pt x="137085" y="497318"/>
                  </a:lnTo>
                  <a:lnTo>
                    <a:pt x="161887" y="462279"/>
                  </a:lnTo>
                  <a:lnTo>
                    <a:pt x="188519" y="428187"/>
                  </a:lnTo>
                  <a:lnTo>
                    <a:pt x="216928" y="395083"/>
                  </a:lnTo>
                  <a:lnTo>
                    <a:pt x="247063" y="363008"/>
                  </a:lnTo>
                  <a:lnTo>
                    <a:pt x="278871" y="332003"/>
                  </a:lnTo>
                  <a:lnTo>
                    <a:pt x="312300" y="302109"/>
                  </a:lnTo>
                  <a:lnTo>
                    <a:pt x="347297" y="273367"/>
                  </a:lnTo>
                  <a:lnTo>
                    <a:pt x="383810" y="245819"/>
                  </a:lnTo>
                  <a:lnTo>
                    <a:pt x="421787" y="219506"/>
                  </a:lnTo>
                  <a:lnTo>
                    <a:pt x="461175" y="194468"/>
                  </a:lnTo>
                  <a:lnTo>
                    <a:pt x="501922" y="170748"/>
                  </a:lnTo>
                  <a:lnTo>
                    <a:pt x="543976" y="148386"/>
                  </a:lnTo>
                  <a:lnTo>
                    <a:pt x="587285" y="127423"/>
                  </a:lnTo>
                  <a:lnTo>
                    <a:pt x="631796" y="107901"/>
                  </a:lnTo>
                  <a:lnTo>
                    <a:pt x="677457" y="89860"/>
                  </a:lnTo>
                  <a:lnTo>
                    <a:pt x="724215" y="73342"/>
                  </a:lnTo>
                  <a:lnTo>
                    <a:pt x="772019" y="58388"/>
                  </a:lnTo>
                  <a:lnTo>
                    <a:pt x="820815" y="45039"/>
                  </a:lnTo>
                  <a:lnTo>
                    <a:pt x="870552" y="33337"/>
                  </a:lnTo>
                  <a:lnTo>
                    <a:pt x="921178" y="23322"/>
                  </a:lnTo>
                  <a:lnTo>
                    <a:pt x="972639" y="15036"/>
                  </a:lnTo>
                  <a:lnTo>
                    <a:pt x="1024884" y="8519"/>
                  </a:lnTo>
                  <a:lnTo>
                    <a:pt x="1077861" y="3813"/>
                  </a:lnTo>
                  <a:lnTo>
                    <a:pt x="1131516" y="960"/>
                  </a:lnTo>
                  <a:lnTo>
                    <a:pt x="1185799" y="0"/>
                  </a:lnTo>
                  <a:lnTo>
                    <a:pt x="1240081" y="960"/>
                  </a:lnTo>
                  <a:lnTo>
                    <a:pt x="1293738" y="3813"/>
                  </a:lnTo>
                  <a:lnTo>
                    <a:pt x="1346715" y="8519"/>
                  </a:lnTo>
                  <a:lnTo>
                    <a:pt x="1398962" y="15036"/>
                  </a:lnTo>
                  <a:lnTo>
                    <a:pt x="1450426" y="23322"/>
                  </a:lnTo>
                  <a:lnTo>
                    <a:pt x="1501054" y="33337"/>
                  </a:lnTo>
                  <a:lnTo>
                    <a:pt x="1550794" y="45039"/>
                  </a:lnTo>
                  <a:lnTo>
                    <a:pt x="1599594" y="58388"/>
                  </a:lnTo>
                  <a:lnTo>
                    <a:pt x="1647402" y="73342"/>
                  </a:lnTo>
                  <a:lnTo>
                    <a:pt x="1694164" y="89860"/>
                  </a:lnTo>
                  <a:lnTo>
                    <a:pt x="1739829" y="107901"/>
                  </a:lnTo>
                  <a:lnTo>
                    <a:pt x="1784345" y="127423"/>
                  </a:lnTo>
                  <a:lnTo>
                    <a:pt x="1827658" y="148386"/>
                  </a:lnTo>
                  <a:lnTo>
                    <a:pt x="1869717" y="170748"/>
                  </a:lnTo>
                  <a:lnTo>
                    <a:pt x="1910470" y="194468"/>
                  </a:lnTo>
                  <a:lnTo>
                    <a:pt x="1949863" y="219506"/>
                  </a:lnTo>
                  <a:lnTo>
                    <a:pt x="1987845" y="245819"/>
                  </a:lnTo>
                  <a:lnTo>
                    <a:pt x="2024364" y="273367"/>
                  </a:lnTo>
                  <a:lnTo>
                    <a:pt x="2059366" y="302109"/>
                  </a:lnTo>
                  <a:lnTo>
                    <a:pt x="2092800" y="332003"/>
                  </a:lnTo>
                  <a:lnTo>
                    <a:pt x="2124613" y="363008"/>
                  </a:lnTo>
                  <a:lnTo>
                    <a:pt x="2154753" y="395083"/>
                  </a:lnTo>
                  <a:lnTo>
                    <a:pt x="2183167" y="428187"/>
                  </a:lnTo>
                  <a:lnTo>
                    <a:pt x="2209804" y="462280"/>
                  </a:lnTo>
                  <a:lnTo>
                    <a:pt x="2234611" y="497318"/>
                  </a:lnTo>
                  <a:lnTo>
                    <a:pt x="2257535" y="533262"/>
                  </a:lnTo>
                  <a:lnTo>
                    <a:pt x="2278524" y="570071"/>
                  </a:lnTo>
                  <a:lnTo>
                    <a:pt x="2297527" y="607702"/>
                  </a:lnTo>
                  <a:lnTo>
                    <a:pt x="2314489" y="646116"/>
                  </a:lnTo>
                  <a:lnTo>
                    <a:pt x="2329360" y="685270"/>
                  </a:lnTo>
                  <a:lnTo>
                    <a:pt x="2342087" y="725124"/>
                  </a:lnTo>
                  <a:lnTo>
                    <a:pt x="2352617" y="765637"/>
                  </a:lnTo>
                  <a:lnTo>
                    <a:pt x="2360898" y="806767"/>
                  </a:lnTo>
                  <a:lnTo>
                    <a:pt x="2366878" y="848473"/>
                  </a:lnTo>
                  <a:lnTo>
                    <a:pt x="2370504" y="890714"/>
                  </a:lnTo>
                  <a:lnTo>
                    <a:pt x="2371725" y="933450"/>
                  </a:lnTo>
                  <a:lnTo>
                    <a:pt x="2370504" y="976174"/>
                  </a:lnTo>
                  <a:lnTo>
                    <a:pt x="2366878" y="1018406"/>
                  </a:lnTo>
                  <a:lnTo>
                    <a:pt x="2360898" y="1060104"/>
                  </a:lnTo>
                  <a:lnTo>
                    <a:pt x="2352617" y="1101226"/>
                  </a:lnTo>
                  <a:lnTo>
                    <a:pt x="2342087" y="1141732"/>
                  </a:lnTo>
                  <a:lnTo>
                    <a:pt x="2329360" y="1181580"/>
                  </a:lnTo>
                  <a:lnTo>
                    <a:pt x="2314489" y="1220729"/>
                  </a:lnTo>
                  <a:lnTo>
                    <a:pt x="2297527" y="1259137"/>
                  </a:lnTo>
                  <a:lnTo>
                    <a:pt x="2278524" y="1296765"/>
                  </a:lnTo>
                  <a:lnTo>
                    <a:pt x="2257535" y="1333570"/>
                  </a:lnTo>
                  <a:lnTo>
                    <a:pt x="2234611" y="1369511"/>
                  </a:lnTo>
                  <a:lnTo>
                    <a:pt x="2209804" y="1404547"/>
                  </a:lnTo>
                  <a:lnTo>
                    <a:pt x="2183167" y="1438637"/>
                  </a:lnTo>
                  <a:lnTo>
                    <a:pt x="2154753" y="1471739"/>
                  </a:lnTo>
                  <a:lnTo>
                    <a:pt x="2124613" y="1503813"/>
                  </a:lnTo>
                  <a:lnTo>
                    <a:pt x="2092800" y="1534818"/>
                  </a:lnTo>
                  <a:lnTo>
                    <a:pt x="2059366" y="1564711"/>
                  </a:lnTo>
                  <a:lnTo>
                    <a:pt x="2024364" y="1593453"/>
                  </a:lnTo>
                  <a:lnTo>
                    <a:pt x="1987845" y="1621001"/>
                  </a:lnTo>
                  <a:lnTo>
                    <a:pt x="1949863" y="1647314"/>
                  </a:lnTo>
                  <a:lnTo>
                    <a:pt x="1910470" y="1672353"/>
                  </a:lnTo>
                  <a:lnTo>
                    <a:pt x="1869717" y="1696074"/>
                  </a:lnTo>
                  <a:lnTo>
                    <a:pt x="1827658" y="1718437"/>
                  </a:lnTo>
                  <a:lnTo>
                    <a:pt x="1784345" y="1739401"/>
                  </a:lnTo>
                  <a:lnTo>
                    <a:pt x="1739829" y="1758924"/>
                  </a:lnTo>
                  <a:lnTo>
                    <a:pt x="1694164" y="1776966"/>
                  </a:lnTo>
                  <a:lnTo>
                    <a:pt x="1647402" y="1793486"/>
                  </a:lnTo>
                  <a:lnTo>
                    <a:pt x="1599594" y="1808441"/>
                  </a:lnTo>
                  <a:lnTo>
                    <a:pt x="1550794" y="1821791"/>
                  </a:lnTo>
                  <a:lnTo>
                    <a:pt x="1501054" y="1833494"/>
                  </a:lnTo>
                  <a:lnTo>
                    <a:pt x="1450426" y="1843510"/>
                  </a:lnTo>
                  <a:lnTo>
                    <a:pt x="1398962" y="1851798"/>
                  </a:lnTo>
                  <a:lnTo>
                    <a:pt x="1346715" y="1858315"/>
                  </a:lnTo>
                  <a:lnTo>
                    <a:pt x="1293738" y="1863022"/>
                  </a:lnTo>
                  <a:lnTo>
                    <a:pt x="1240081" y="1865876"/>
                  </a:lnTo>
                  <a:lnTo>
                    <a:pt x="1185799" y="1866836"/>
                  </a:lnTo>
                  <a:lnTo>
                    <a:pt x="1131516" y="1865876"/>
                  </a:lnTo>
                  <a:lnTo>
                    <a:pt x="1077861" y="1863022"/>
                  </a:lnTo>
                  <a:lnTo>
                    <a:pt x="1024884" y="1858315"/>
                  </a:lnTo>
                  <a:lnTo>
                    <a:pt x="972639" y="1851798"/>
                  </a:lnTo>
                  <a:lnTo>
                    <a:pt x="921178" y="1843510"/>
                  </a:lnTo>
                  <a:lnTo>
                    <a:pt x="870552" y="1833494"/>
                  </a:lnTo>
                  <a:lnTo>
                    <a:pt x="820815" y="1821791"/>
                  </a:lnTo>
                  <a:lnTo>
                    <a:pt x="772019" y="1808441"/>
                  </a:lnTo>
                  <a:lnTo>
                    <a:pt x="724215" y="1793486"/>
                  </a:lnTo>
                  <a:lnTo>
                    <a:pt x="677457" y="1776966"/>
                  </a:lnTo>
                  <a:lnTo>
                    <a:pt x="631796" y="1758924"/>
                  </a:lnTo>
                  <a:lnTo>
                    <a:pt x="587285" y="1739401"/>
                  </a:lnTo>
                  <a:lnTo>
                    <a:pt x="543976" y="1718437"/>
                  </a:lnTo>
                  <a:lnTo>
                    <a:pt x="501922" y="1696074"/>
                  </a:lnTo>
                  <a:lnTo>
                    <a:pt x="461175" y="1672353"/>
                  </a:lnTo>
                  <a:lnTo>
                    <a:pt x="421787" y="1647314"/>
                  </a:lnTo>
                  <a:lnTo>
                    <a:pt x="383810" y="1621001"/>
                  </a:lnTo>
                  <a:lnTo>
                    <a:pt x="347297" y="1593453"/>
                  </a:lnTo>
                  <a:lnTo>
                    <a:pt x="312300" y="1564711"/>
                  </a:lnTo>
                  <a:lnTo>
                    <a:pt x="278871" y="1534818"/>
                  </a:lnTo>
                  <a:lnTo>
                    <a:pt x="247063" y="1503813"/>
                  </a:lnTo>
                  <a:lnTo>
                    <a:pt x="216928" y="1471739"/>
                  </a:lnTo>
                  <a:lnTo>
                    <a:pt x="188519" y="1438637"/>
                  </a:lnTo>
                  <a:lnTo>
                    <a:pt x="161887" y="1404547"/>
                  </a:lnTo>
                  <a:lnTo>
                    <a:pt x="137085" y="1369511"/>
                  </a:lnTo>
                  <a:lnTo>
                    <a:pt x="114165" y="1333570"/>
                  </a:lnTo>
                  <a:lnTo>
                    <a:pt x="93180" y="1296765"/>
                  </a:lnTo>
                  <a:lnTo>
                    <a:pt x="74181" y="1259137"/>
                  </a:lnTo>
                  <a:lnTo>
                    <a:pt x="57222" y="1220729"/>
                  </a:lnTo>
                  <a:lnTo>
                    <a:pt x="42355" y="1181580"/>
                  </a:lnTo>
                  <a:lnTo>
                    <a:pt x="29631" y="1141732"/>
                  </a:lnTo>
                  <a:lnTo>
                    <a:pt x="19103" y="1101226"/>
                  </a:lnTo>
                  <a:lnTo>
                    <a:pt x="10824" y="1060104"/>
                  </a:lnTo>
                  <a:lnTo>
                    <a:pt x="4845" y="1018406"/>
                  </a:lnTo>
                  <a:lnTo>
                    <a:pt x="1220" y="976174"/>
                  </a:lnTo>
                  <a:lnTo>
                    <a:pt x="0" y="933450"/>
                  </a:lnTo>
                  <a:close/>
                </a:path>
              </a:pathLst>
            </a:custGeom>
            <a:ln w="9525">
              <a:solidFill>
                <a:srgbClr val="000000"/>
              </a:solidFill>
            </a:ln>
          </p:spPr>
          <p:txBody>
            <a:bodyPr wrap="square" lIns="0" tIns="0" rIns="0" bIns="0" rtlCol="0"/>
            <a:lstStyle/>
            <a:p>
              <a:endParaRPr/>
            </a:p>
          </p:txBody>
        </p:sp>
      </p:grpSp>
      <p:sp>
        <p:nvSpPr>
          <p:cNvPr id="11" name="object 11"/>
          <p:cNvSpPr txBox="1"/>
          <p:nvPr/>
        </p:nvSpPr>
        <p:spPr>
          <a:xfrm>
            <a:off x="9363329" y="3962971"/>
            <a:ext cx="170180" cy="334645"/>
          </a:xfrm>
          <a:prstGeom prst="rect">
            <a:avLst/>
          </a:prstGeom>
        </p:spPr>
        <p:txBody>
          <a:bodyPr vert="horz" wrap="square" lIns="0" tIns="15875" rIns="0" bIns="0" rtlCol="0">
            <a:spAutoFit/>
          </a:bodyPr>
          <a:lstStyle/>
          <a:p>
            <a:pPr>
              <a:lnSpc>
                <a:spcPct val="100000"/>
              </a:lnSpc>
              <a:spcBef>
                <a:spcPts val="125"/>
              </a:spcBef>
            </a:pPr>
            <a:r>
              <a:rPr sz="2000" i="1" spc="15" dirty="0">
                <a:latin typeface="Times New Roman"/>
                <a:cs typeface="Times New Roman"/>
              </a:rPr>
              <a:t>B</a:t>
            </a:r>
            <a:endParaRPr sz="2000">
              <a:latin typeface="Times New Roman"/>
              <a:cs typeface="Times New Roman"/>
            </a:endParaRPr>
          </a:p>
        </p:txBody>
      </p:sp>
      <p:grpSp>
        <p:nvGrpSpPr>
          <p:cNvPr id="12" name="object 12"/>
          <p:cNvGrpSpPr/>
          <p:nvPr/>
        </p:nvGrpSpPr>
        <p:grpSpPr>
          <a:xfrm>
            <a:off x="5734113" y="4010088"/>
            <a:ext cx="2390775" cy="1876425"/>
            <a:chOff x="5734113" y="4010088"/>
            <a:chExt cx="2390775" cy="1876425"/>
          </a:xfrm>
        </p:grpSpPr>
        <p:sp>
          <p:nvSpPr>
            <p:cNvPr id="13" name="object 13"/>
            <p:cNvSpPr/>
            <p:nvPr/>
          </p:nvSpPr>
          <p:spPr>
            <a:xfrm>
              <a:off x="5738876" y="4014851"/>
              <a:ext cx="2381250" cy="1866900"/>
            </a:xfrm>
            <a:custGeom>
              <a:avLst/>
              <a:gdLst/>
              <a:ahLst/>
              <a:cxnLst/>
              <a:rect l="l" t="t" r="r" b="b"/>
              <a:pathLst>
                <a:path w="2381250" h="1866900">
                  <a:moveTo>
                    <a:pt x="1190625" y="0"/>
                  </a:moveTo>
                  <a:lnTo>
                    <a:pt x="1136121" y="960"/>
                  </a:lnTo>
                  <a:lnTo>
                    <a:pt x="1082247" y="3813"/>
                  </a:lnTo>
                  <a:lnTo>
                    <a:pt x="1029055" y="8519"/>
                  </a:lnTo>
                  <a:lnTo>
                    <a:pt x="976597" y="15036"/>
                  </a:lnTo>
                  <a:lnTo>
                    <a:pt x="924926" y="23322"/>
                  </a:lnTo>
                  <a:lnTo>
                    <a:pt x="874095" y="33337"/>
                  </a:lnTo>
                  <a:lnTo>
                    <a:pt x="824155" y="45039"/>
                  </a:lnTo>
                  <a:lnTo>
                    <a:pt x="775160" y="58388"/>
                  </a:lnTo>
                  <a:lnTo>
                    <a:pt x="727162" y="73342"/>
                  </a:lnTo>
                  <a:lnTo>
                    <a:pt x="680213" y="89860"/>
                  </a:lnTo>
                  <a:lnTo>
                    <a:pt x="634367" y="107901"/>
                  </a:lnTo>
                  <a:lnTo>
                    <a:pt x="589675" y="127423"/>
                  </a:lnTo>
                  <a:lnTo>
                    <a:pt x="546190" y="148386"/>
                  </a:lnTo>
                  <a:lnTo>
                    <a:pt x="503964" y="170748"/>
                  </a:lnTo>
                  <a:lnTo>
                    <a:pt x="463051" y="194468"/>
                  </a:lnTo>
                  <a:lnTo>
                    <a:pt x="423503" y="219506"/>
                  </a:lnTo>
                  <a:lnTo>
                    <a:pt x="385371" y="245819"/>
                  </a:lnTo>
                  <a:lnTo>
                    <a:pt x="348710" y="273367"/>
                  </a:lnTo>
                  <a:lnTo>
                    <a:pt x="313570" y="302109"/>
                  </a:lnTo>
                  <a:lnTo>
                    <a:pt x="280006" y="332003"/>
                  </a:lnTo>
                  <a:lnTo>
                    <a:pt x="248068" y="363008"/>
                  </a:lnTo>
                  <a:lnTo>
                    <a:pt x="217811" y="395083"/>
                  </a:lnTo>
                  <a:lnTo>
                    <a:pt x="189286" y="428187"/>
                  </a:lnTo>
                  <a:lnTo>
                    <a:pt x="162545" y="462279"/>
                  </a:lnTo>
                  <a:lnTo>
                    <a:pt x="137642" y="497318"/>
                  </a:lnTo>
                  <a:lnTo>
                    <a:pt x="114629" y="533262"/>
                  </a:lnTo>
                  <a:lnTo>
                    <a:pt x="93559" y="570071"/>
                  </a:lnTo>
                  <a:lnTo>
                    <a:pt x="74483" y="607702"/>
                  </a:lnTo>
                  <a:lnTo>
                    <a:pt x="57455" y="646116"/>
                  </a:lnTo>
                  <a:lnTo>
                    <a:pt x="42527" y="685270"/>
                  </a:lnTo>
                  <a:lnTo>
                    <a:pt x="29751" y="725124"/>
                  </a:lnTo>
                  <a:lnTo>
                    <a:pt x="19181" y="765637"/>
                  </a:lnTo>
                  <a:lnTo>
                    <a:pt x="10868" y="806767"/>
                  </a:lnTo>
                  <a:lnTo>
                    <a:pt x="4865" y="848473"/>
                  </a:lnTo>
                  <a:lnTo>
                    <a:pt x="1225" y="890714"/>
                  </a:lnTo>
                  <a:lnTo>
                    <a:pt x="0" y="933450"/>
                  </a:lnTo>
                  <a:lnTo>
                    <a:pt x="1225" y="976174"/>
                  </a:lnTo>
                  <a:lnTo>
                    <a:pt x="4865" y="1018406"/>
                  </a:lnTo>
                  <a:lnTo>
                    <a:pt x="10868" y="1060104"/>
                  </a:lnTo>
                  <a:lnTo>
                    <a:pt x="19181" y="1101226"/>
                  </a:lnTo>
                  <a:lnTo>
                    <a:pt x="29751" y="1141732"/>
                  </a:lnTo>
                  <a:lnTo>
                    <a:pt x="42527" y="1181580"/>
                  </a:lnTo>
                  <a:lnTo>
                    <a:pt x="57455" y="1220729"/>
                  </a:lnTo>
                  <a:lnTo>
                    <a:pt x="74483" y="1259137"/>
                  </a:lnTo>
                  <a:lnTo>
                    <a:pt x="93559" y="1296765"/>
                  </a:lnTo>
                  <a:lnTo>
                    <a:pt x="114629" y="1333570"/>
                  </a:lnTo>
                  <a:lnTo>
                    <a:pt x="137642" y="1369511"/>
                  </a:lnTo>
                  <a:lnTo>
                    <a:pt x="162545" y="1404547"/>
                  </a:lnTo>
                  <a:lnTo>
                    <a:pt x="189286" y="1438637"/>
                  </a:lnTo>
                  <a:lnTo>
                    <a:pt x="217811" y="1471739"/>
                  </a:lnTo>
                  <a:lnTo>
                    <a:pt x="248068" y="1503813"/>
                  </a:lnTo>
                  <a:lnTo>
                    <a:pt x="280006" y="1534818"/>
                  </a:lnTo>
                  <a:lnTo>
                    <a:pt x="313570" y="1564711"/>
                  </a:lnTo>
                  <a:lnTo>
                    <a:pt x="348710" y="1593453"/>
                  </a:lnTo>
                  <a:lnTo>
                    <a:pt x="385371" y="1621001"/>
                  </a:lnTo>
                  <a:lnTo>
                    <a:pt x="423503" y="1647314"/>
                  </a:lnTo>
                  <a:lnTo>
                    <a:pt x="463051" y="1672353"/>
                  </a:lnTo>
                  <a:lnTo>
                    <a:pt x="503964" y="1696074"/>
                  </a:lnTo>
                  <a:lnTo>
                    <a:pt x="546190" y="1718437"/>
                  </a:lnTo>
                  <a:lnTo>
                    <a:pt x="589675" y="1739401"/>
                  </a:lnTo>
                  <a:lnTo>
                    <a:pt x="634367" y="1758924"/>
                  </a:lnTo>
                  <a:lnTo>
                    <a:pt x="680213" y="1776966"/>
                  </a:lnTo>
                  <a:lnTo>
                    <a:pt x="727162" y="1793486"/>
                  </a:lnTo>
                  <a:lnTo>
                    <a:pt x="775160" y="1808441"/>
                  </a:lnTo>
                  <a:lnTo>
                    <a:pt x="824155" y="1821791"/>
                  </a:lnTo>
                  <a:lnTo>
                    <a:pt x="874095" y="1833494"/>
                  </a:lnTo>
                  <a:lnTo>
                    <a:pt x="924926" y="1843510"/>
                  </a:lnTo>
                  <a:lnTo>
                    <a:pt x="976597" y="1851798"/>
                  </a:lnTo>
                  <a:lnTo>
                    <a:pt x="1029055" y="1858315"/>
                  </a:lnTo>
                  <a:lnTo>
                    <a:pt x="1082247" y="1863022"/>
                  </a:lnTo>
                  <a:lnTo>
                    <a:pt x="1136121" y="1865876"/>
                  </a:lnTo>
                  <a:lnTo>
                    <a:pt x="1190625" y="1866836"/>
                  </a:lnTo>
                  <a:lnTo>
                    <a:pt x="1245118" y="1865876"/>
                  </a:lnTo>
                  <a:lnTo>
                    <a:pt x="1298983" y="1863022"/>
                  </a:lnTo>
                  <a:lnTo>
                    <a:pt x="1352167" y="1858315"/>
                  </a:lnTo>
                  <a:lnTo>
                    <a:pt x="1404618" y="1851798"/>
                  </a:lnTo>
                  <a:lnTo>
                    <a:pt x="1456284" y="1843510"/>
                  </a:lnTo>
                  <a:lnTo>
                    <a:pt x="1507110" y="1833494"/>
                  </a:lnTo>
                  <a:lnTo>
                    <a:pt x="1557046" y="1821791"/>
                  </a:lnTo>
                  <a:lnTo>
                    <a:pt x="1606038" y="1808441"/>
                  </a:lnTo>
                  <a:lnTo>
                    <a:pt x="1654034" y="1793486"/>
                  </a:lnTo>
                  <a:lnTo>
                    <a:pt x="1700981" y="1776966"/>
                  </a:lnTo>
                  <a:lnTo>
                    <a:pt x="1746826" y="1758924"/>
                  </a:lnTo>
                  <a:lnTo>
                    <a:pt x="1791518" y="1739401"/>
                  </a:lnTo>
                  <a:lnTo>
                    <a:pt x="1835003" y="1718437"/>
                  </a:lnTo>
                  <a:lnTo>
                    <a:pt x="1877229" y="1696074"/>
                  </a:lnTo>
                  <a:lnTo>
                    <a:pt x="1918144" y="1672353"/>
                  </a:lnTo>
                  <a:lnTo>
                    <a:pt x="1957694" y="1647314"/>
                  </a:lnTo>
                  <a:lnTo>
                    <a:pt x="1995828" y="1621001"/>
                  </a:lnTo>
                  <a:lnTo>
                    <a:pt x="2032492" y="1593453"/>
                  </a:lnTo>
                  <a:lnTo>
                    <a:pt x="2067634" y="1564711"/>
                  </a:lnTo>
                  <a:lnTo>
                    <a:pt x="2101201" y="1534818"/>
                  </a:lnTo>
                  <a:lnTo>
                    <a:pt x="2133142" y="1503813"/>
                  </a:lnTo>
                  <a:lnTo>
                    <a:pt x="2163403" y="1471739"/>
                  </a:lnTo>
                  <a:lnTo>
                    <a:pt x="2191932" y="1438637"/>
                  </a:lnTo>
                  <a:lnTo>
                    <a:pt x="2218675" y="1404547"/>
                  </a:lnTo>
                  <a:lnTo>
                    <a:pt x="2243582" y="1369511"/>
                  </a:lnTo>
                  <a:lnTo>
                    <a:pt x="2266598" y="1333570"/>
                  </a:lnTo>
                  <a:lnTo>
                    <a:pt x="2287672" y="1296765"/>
                  </a:lnTo>
                  <a:lnTo>
                    <a:pt x="2306751" y="1259137"/>
                  </a:lnTo>
                  <a:lnTo>
                    <a:pt x="2323782" y="1220729"/>
                  </a:lnTo>
                  <a:lnTo>
                    <a:pt x="2338713" y="1181580"/>
                  </a:lnTo>
                  <a:lnTo>
                    <a:pt x="2351491" y="1141732"/>
                  </a:lnTo>
                  <a:lnTo>
                    <a:pt x="2362064" y="1101226"/>
                  </a:lnTo>
                  <a:lnTo>
                    <a:pt x="2370379" y="1060104"/>
                  </a:lnTo>
                  <a:lnTo>
                    <a:pt x="2376383" y="1018406"/>
                  </a:lnTo>
                  <a:lnTo>
                    <a:pt x="2380024" y="976174"/>
                  </a:lnTo>
                  <a:lnTo>
                    <a:pt x="2381250" y="933450"/>
                  </a:lnTo>
                  <a:lnTo>
                    <a:pt x="2380024" y="890714"/>
                  </a:lnTo>
                  <a:lnTo>
                    <a:pt x="2376383" y="848473"/>
                  </a:lnTo>
                  <a:lnTo>
                    <a:pt x="2370379" y="806767"/>
                  </a:lnTo>
                  <a:lnTo>
                    <a:pt x="2362064" y="765637"/>
                  </a:lnTo>
                  <a:lnTo>
                    <a:pt x="2351491" y="725124"/>
                  </a:lnTo>
                  <a:lnTo>
                    <a:pt x="2338713" y="685270"/>
                  </a:lnTo>
                  <a:lnTo>
                    <a:pt x="2323782" y="646116"/>
                  </a:lnTo>
                  <a:lnTo>
                    <a:pt x="2306751" y="607702"/>
                  </a:lnTo>
                  <a:lnTo>
                    <a:pt x="2287672" y="570071"/>
                  </a:lnTo>
                  <a:lnTo>
                    <a:pt x="2266598" y="533262"/>
                  </a:lnTo>
                  <a:lnTo>
                    <a:pt x="2243582" y="497318"/>
                  </a:lnTo>
                  <a:lnTo>
                    <a:pt x="2218675" y="462280"/>
                  </a:lnTo>
                  <a:lnTo>
                    <a:pt x="2191932" y="428187"/>
                  </a:lnTo>
                  <a:lnTo>
                    <a:pt x="2163403" y="395083"/>
                  </a:lnTo>
                  <a:lnTo>
                    <a:pt x="2133142" y="363008"/>
                  </a:lnTo>
                  <a:lnTo>
                    <a:pt x="2101201" y="332003"/>
                  </a:lnTo>
                  <a:lnTo>
                    <a:pt x="2067634" y="302109"/>
                  </a:lnTo>
                  <a:lnTo>
                    <a:pt x="2032492" y="273367"/>
                  </a:lnTo>
                  <a:lnTo>
                    <a:pt x="1995828" y="245819"/>
                  </a:lnTo>
                  <a:lnTo>
                    <a:pt x="1957694" y="219506"/>
                  </a:lnTo>
                  <a:lnTo>
                    <a:pt x="1918144" y="194468"/>
                  </a:lnTo>
                  <a:lnTo>
                    <a:pt x="1877229" y="170748"/>
                  </a:lnTo>
                  <a:lnTo>
                    <a:pt x="1835003" y="148386"/>
                  </a:lnTo>
                  <a:lnTo>
                    <a:pt x="1791518" y="127423"/>
                  </a:lnTo>
                  <a:lnTo>
                    <a:pt x="1746826" y="107901"/>
                  </a:lnTo>
                  <a:lnTo>
                    <a:pt x="1700981" y="89860"/>
                  </a:lnTo>
                  <a:lnTo>
                    <a:pt x="1654034" y="73342"/>
                  </a:lnTo>
                  <a:lnTo>
                    <a:pt x="1606038" y="58388"/>
                  </a:lnTo>
                  <a:lnTo>
                    <a:pt x="1557046" y="45039"/>
                  </a:lnTo>
                  <a:lnTo>
                    <a:pt x="1507110" y="33337"/>
                  </a:lnTo>
                  <a:lnTo>
                    <a:pt x="1456284" y="23322"/>
                  </a:lnTo>
                  <a:lnTo>
                    <a:pt x="1404618" y="15036"/>
                  </a:lnTo>
                  <a:lnTo>
                    <a:pt x="1352167" y="8519"/>
                  </a:lnTo>
                  <a:lnTo>
                    <a:pt x="1298983" y="3813"/>
                  </a:lnTo>
                  <a:lnTo>
                    <a:pt x="1245118" y="960"/>
                  </a:lnTo>
                  <a:lnTo>
                    <a:pt x="1190625" y="0"/>
                  </a:lnTo>
                  <a:close/>
                </a:path>
              </a:pathLst>
            </a:custGeom>
            <a:solidFill>
              <a:srgbClr val="C0C0C0">
                <a:alpha val="38822"/>
              </a:srgbClr>
            </a:solidFill>
          </p:spPr>
          <p:txBody>
            <a:bodyPr wrap="square" lIns="0" tIns="0" rIns="0" bIns="0" rtlCol="0"/>
            <a:lstStyle/>
            <a:p>
              <a:endParaRPr/>
            </a:p>
          </p:txBody>
        </p:sp>
        <p:sp>
          <p:nvSpPr>
            <p:cNvPr id="14" name="object 14"/>
            <p:cNvSpPr/>
            <p:nvPr/>
          </p:nvSpPr>
          <p:spPr>
            <a:xfrm>
              <a:off x="5738876" y="4014851"/>
              <a:ext cx="2381250" cy="1866900"/>
            </a:xfrm>
            <a:custGeom>
              <a:avLst/>
              <a:gdLst/>
              <a:ahLst/>
              <a:cxnLst/>
              <a:rect l="l" t="t" r="r" b="b"/>
              <a:pathLst>
                <a:path w="2381250" h="1866900">
                  <a:moveTo>
                    <a:pt x="0" y="933450"/>
                  </a:moveTo>
                  <a:lnTo>
                    <a:pt x="1225" y="890714"/>
                  </a:lnTo>
                  <a:lnTo>
                    <a:pt x="4865" y="848473"/>
                  </a:lnTo>
                  <a:lnTo>
                    <a:pt x="10868" y="806767"/>
                  </a:lnTo>
                  <a:lnTo>
                    <a:pt x="19181" y="765637"/>
                  </a:lnTo>
                  <a:lnTo>
                    <a:pt x="29751" y="725124"/>
                  </a:lnTo>
                  <a:lnTo>
                    <a:pt x="42527" y="685270"/>
                  </a:lnTo>
                  <a:lnTo>
                    <a:pt x="57455" y="646116"/>
                  </a:lnTo>
                  <a:lnTo>
                    <a:pt x="74483" y="607702"/>
                  </a:lnTo>
                  <a:lnTo>
                    <a:pt x="93559" y="570071"/>
                  </a:lnTo>
                  <a:lnTo>
                    <a:pt x="114629" y="533262"/>
                  </a:lnTo>
                  <a:lnTo>
                    <a:pt x="137642" y="497318"/>
                  </a:lnTo>
                  <a:lnTo>
                    <a:pt x="162545" y="462279"/>
                  </a:lnTo>
                  <a:lnTo>
                    <a:pt x="189286" y="428187"/>
                  </a:lnTo>
                  <a:lnTo>
                    <a:pt x="217811" y="395083"/>
                  </a:lnTo>
                  <a:lnTo>
                    <a:pt x="248068" y="363008"/>
                  </a:lnTo>
                  <a:lnTo>
                    <a:pt x="280006" y="332003"/>
                  </a:lnTo>
                  <a:lnTo>
                    <a:pt x="313570" y="302109"/>
                  </a:lnTo>
                  <a:lnTo>
                    <a:pt x="348710" y="273367"/>
                  </a:lnTo>
                  <a:lnTo>
                    <a:pt x="385371" y="245819"/>
                  </a:lnTo>
                  <a:lnTo>
                    <a:pt x="423503" y="219506"/>
                  </a:lnTo>
                  <a:lnTo>
                    <a:pt x="463051" y="194468"/>
                  </a:lnTo>
                  <a:lnTo>
                    <a:pt x="503964" y="170748"/>
                  </a:lnTo>
                  <a:lnTo>
                    <a:pt x="546190" y="148386"/>
                  </a:lnTo>
                  <a:lnTo>
                    <a:pt x="589675" y="127423"/>
                  </a:lnTo>
                  <a:lnTo>
                    <a:pt x="634367" y="107901"/>
                  </a:lnTo>
                  <a:lnTo>
                    <a:pt x="680213" y="89860"/>
                  </a:lnTo>
                  <a:lnTo>
                    <a:pt x="727162" y="73342"/>
                  </a:lnTo>
                  <a:lnTo>
                    <a:pt x="775160" y="58388"/>
                  </a:lnTo>
                  <a:lnTo>
                    <a:pt x="824155" y="45039"/>
                  </a:lnTo>
                  <a:lnTo>
                    <a:pt x="874095" y="33337"/>
                  </a:lnTo>
                  <a:lnTo>
                    <a:pt x="924926" y="23322"/>
                  </a:lnTo>
                  <a:lnTo>
                    <a:pt x="976597" y="15036"/>
                  </a:lnTo>
                  <a:lnTo>
                    <a:pt x="1029055" y="8519"/>
                  </a:lnTo>
                  <a:lnTo>
                    <a:pt x="1082247" y="3813"/>
                  </a:lnTo>
                  <a:lnTo>
                    <a:pt x="1136121" y="960"/>
                  </a:lnTo>
                  <a:lnTo>
                    <a:pt x="1190625" y="0"/>
                  </a:lnTo>
                  <a:lnTo>
                    <a:pt x="1245118" y="960"/>
                  </a:lnTo>
                  <a:lnTo>
                    <a:pt x="1298983" y="3813"/>
                  </a:lnTo>
                  <a:lnTo>
                    <a:pt x="1352167" y="8519"/>
                  </a:lnTo>
                  <a:lnTo>
                    <a:pt x="1404618" y="15036"/>
                  </a:lnTo>
                  <a:lnTo>
                    <a:pt x="1456284" y="23322"/>
                  </a:lnTo>
                  <a:lnTo>
                    <a:pt x="1507110" y="33337"/>
                  </a:lnTo>
                  <a:lnTo>
                    <a:pt x="1557046" y="45039"/>
                  </a:lnTo>
                  <a:lnTo>
                    <a:pt x="1606038" y="58388"/>
                  </a:lnTo>
                  <a:lnTo>
                    <a:pt x="1654034" y="73342"/>
                  </a:lnTo>
                  <a:lnTo>
                    <a:pt x="1700981" y="89860"/>
                  </a:lnTo>
                  <a:lnTo>
                    <a:pt x="1746826" y="107901"/>
                  </a:lnTo>
                  <a:lnTo>
                    <a:pt x="1791518" y="127423"/>
                  </a:lnTo>
                  <a:lnTo>
                    <a:pt x="1835003" y="148386"/>
                  </a:lnTo>
                  <a:lnTo>
                    <a:pt x="1877229" y="170748"/>
                  </a:lnTo>
                  <a:lnTo>
                    <a:pt x="1918144" y="194468"/>
                  </a:lnTo>
                  <a:lnTo>
                    <a:pt x="1957694" y="219506"/>
                  </a:lnTo>
                  <a:lnTo>
                    <a:pt x="1995828" y="245819"/>
                  </a:lnTo>
                  <a:lnTo>
                    <a:pt x="2032492" y="273367"/>
                  </a:lnTo>
                  <a:lnTo>
                    <a:pt x="2067634" y="302109"/>
                  </a:lnTo>
                  <a:lnTo>
                    <a:pt x="2101201" y="332003"/>
                  </a:lnTo>
                  <a:lnTo>
                    <a:pt x="2133142" y="363008"/>
                  </a:lnTo>
                  <a:lnTo>
                    <a:pt x="2163403" y="395083"/>
                  </a:lnTo>
                  <a:lnTo>
                    <a:pt x="2191932" y="428187"/>
                  </a:lnTo>
                  <a:lnTo>
                    <a:pt x="2218675" y="462280"/>
                  </a:lnTo>
                  <a:lnTo>
                    <a:pt x="2243582" y="497318"/>
                  </a:lnTo>
                  <a:lnTo>
                    <a:pt x="2266598" y="533262"/>
                  </a:lnTo>
                  <a:lnTo>
                    <a:pt x="2287672" y="570071"/>
                  </a:lnTo>
                  <a:lnTo>
                    <a:pt x="2306751" y="607702"/>
                  </a:lnTo>
                  <a:lnTo>
                    <a:pt x="2323782" y="646116"/>
                  </a:lnTo>
                  <a:lnTo>
                    <a:pt x="2338713" y="685270"/>
                  </a:lnTo>
                  <a:lnTo>
                    <a:pt x="2351491" y="725124"/>
                  </a:lnTo>
                  <a:lnTo>
                    <a:pt x="2362064" y="765637"/>
                  </a:lnTo>
                  <a:lnTo>
                    <a:pt x="2370379" y="806767"/>
                  </a:lnTo>
                  <a:lnTo>
                    <a:pt x="2376383" y="848473"/>
                  </a:lnTo>
                  <a:lnTo>
                    <a:pt x="2380024" y="890714"/>
                  </a:lnTo>
                  <a:lnTo>
                    <a:pt x="2381250" y="933450"/>
                  </a:lnTo>
                  <a:lnTo>
                    <a:pt x="2380024" y="976174"/>
                  </a:lnTo>
                  <a:lnTo>
                    <a:pt x="2376383" y="1018406"/>
                  </a:lnTo>
                  <a:lnTo>
                    <a:pt x="2370379" y="1060104"/>
                  </a:lnTo>
                  <a:lnTo>
                    <a:pt x="2362064" y="1101226"/>
                  </a:lnTo>
                  <a:lnTo>
                    <a:pt x="2351491" y="1141732"/>
                  </a:lnTo>
                  <a:lnTo>
                    <a:pt x="2338713" y="1181580"/>
                  </a:lnTo>
                  <a:lnTo>
                    <a:pt x="2323782" y="1220729"/>
                  </a:lnTo>
                  <a:lnTo>
                    <a:pt x="2306751" y="1259137"/>
                  </a:lnTo>
                  <a:lnTo>
                    <a:pt x="2287672" y="1296765"/>
                  </a:lnTo>
                  <a:lnTo>
                    <a:pt x="2266598" y="1333570"/>
                  </a:lnTo>
                  <a:lnTo>
                    <a:pt x="2243582" y="1369511"/>
                  </a:lnTo>
                  <a:lnTo>
                    <a:pt x="2218675" y="1404547"/>
                  </a:lnTo>
                  <a:lnTo>
                    <a:pt x="2191932" y="1438637"/>
                  </a:lnTo>
                  <a:lnTo>
                    <a:pt x="2163403" y="1471739"/>
                  </a:lnTo>
                  <a:lnTo>
                    <a:pt x="2133142" y="1503813"/>
                  </a:lnTo>
                  <a:lnTo>
                    <a:pt x="2101201" y="1534818"/>
                  </a:lnTo>
                  <a:lnTo>
                    <a:pt x="2067634" y="1564711"/>
                  </a:lnTo>
                  <a:lnTo>
                    <a:pt x="2032492" y="1593453"/>
                  </a:lnTo>
                  <a:lnTo>
                    <a:pt x="1995828" y="1621001"/>
                  </a:lnTo>
                  <a:lnTo>
                    <a:pt x="1957694" y="1647314"/>
                  </a:lnTo>
                  <a:lnTo>
                    <a:pt x="1918144" y="1672353"/>
                  </a:lnTo>
                  <a:lnTo>
                    <a:pt x="1877229" y="1696074"/>
                  </a:lnTo>
                  <a:lnTo>
                    <a:pt x="1835003" y="1718437"/>
                  </a:lnTo>
                  <a:lnTo>
                    <a:pt x="1791518" y="1739401"/>
                  </a:lnTo>
                  <a:lnTo>
                    <a:pt x="1746826" y="1758924"/>
                  </a:lnTo>
                  <a:lnTo>
                    <a:pt x="1700981" y="1776966"/>
                  </a:lnTo>
                  <a:lnTo>
                    <a:pt x="1654034" y="1793486"/>
                  </a:lnTo>
                  <a:lnTo>
                    <a:pt x="1606038" y="1808441"/>
                  </a:lnTo>
                  <a:lnTo>
                    <a:pt x="1557046" y="1821791"/>
                  </a:lnTo>
                  <a:lnTo>
                    <a:pt x="1507110" y="1833494"/>
                  </a:lnTo>
                  <a:lnTo>
                    <a:pt x="1456284" y="1843510"/>
                  </a:lnTo>
                  <a:lnTo>
                    <a:pt x="1404618" y="1851798"/>
                  </a:lnTo>
                  <a:lnTo>
                    <a:pt x="1352167" y="1858315"/>
                  </a:lnTo>
                  <a:lnTo>
                    <a:pt x="1298983" y="1863022"/>
                  </a:lnTo>
                  <a:lnTo>
                    <a:pt x="1245118" y="1865876"/>
                  </a:lnTo>
                  <a:lnTo>
                    <a:pt x="1190625" y="1866836"/>
                  </a:lnTo>
                  <a:lnTo>
                    <a:pt x="1136121" y="1865876"/>
                  </a:lnTo>
                  <a:lnTo>
                    <a:pt x="1082247" y="1863022"/>
                  </a:lnTo>
                  <a:lnTo>
                    <a:pt x="1029055" y="1858315"/>
                  </a:lnTo>
                  <a:lnTo>
                    <a:pt x="976597" y="1851798"/>
                  </a:lnTo>
                  <a:lnTo>
                    <a:pt x="924926" y="1843510"/>
                  </a:lnTo>
                  <a:lnTo>
                    <a:pt x="874095" y="1833494"/>
                  </a:lnTo>
                  <a:lnTo>
                    <a:pt x="824155" y="1821791"/>
                  </a:lnTo>
                  <a:lnTo>
                    <a:pt x="775160" y="1808441"/>
                  </a:lnTo>
                  <a:lnTo>
                    <a:pt x="727162" y="1793486"/>
                  </a:lnTo>
                  <a:lnTo>
                    <a:pt x="680213" y="1776966"/>
                  </a:lnTo>
                  <a:lnTo>
                    <a:pt x="634367" y="1758924"/>
                  </a:lnTo>
                  <a:lnTo>
                    <a:pt x="589675" y="1739401"/>
                  </a:lnTo>
                  <a:lnTo>
                    <a:pt x="546190" y="1718437"/>
                  </a:lnTo>
                  <a:lnTo>
                    <a:pt x="503964" y="1696074"/>
                  </a:lnTo>
                  <a:lnTo>
                    <a:pt x="463051" y="1672353"/>
                  </a:lnTo>
                  <a:lnTo>
                    <a:pt x="423503" y="1647314"/>
                  </a:lnTo>
                  <a:lnTo>
                    <a:pt x="385371" y="1621001"/>
                  </a:lnTo>
                  <a:lnTo>
                    <a:pt x="348710" y="1593453"/>
                  </a:lnTo>
                  <a:lnTo>
                    <a:pt x="313570" y="1564711"/>
                  </a:lnTo>
                  <a:lnTo>
                    <a:pt x="280006" y="1534818"/>
                  </a:lnTo>
                  <a:lnTo>
                    <a:pt x="248068" y="1503813"/>
                  </a:lnTo>
                  <a:lnTo>
                    <a:pt x="217811" y="1471739"/>
                  </a:lnTo>
                  <a:lnTo>
                    <a:pt x="189286" y="1438637"/>
                  </a:lnTo>
                  <a:lnTo>
                    <a:pt x="162545" y="1404547"/>
                  </a:lnTo>
                  <a:lnTo>
                    <a:pt x="137642" y="1369511"/>
                  </a:lnTo>
                  <a:lnTo>
                    <a:pt x="114629" y="1333570"/>
                  </a:lnTo>
                  <a:lnTo>
                    <a:pt x="93559" y="1296765"/>
                  </a:lnTo>
                  <a:lnTo>
                    <a:pt x="74483" y="1259137"/>
                  </a:lnTo>
                  <a:lnTo>
                    <a:pt x="57455" y="1220729"/>
                  </a:lnTo>
                  <a:lnTo>
                    <a:pt x="42527" y="1181580"/>
                  </a:lnTo>
                  <a:lnTo>
                    <a:pt x="29751" y="1141732"/>
                  </a:lnTo>
                  <a:lnTo>
                    <a:pt x="19181" y="1101226"/>
                  </a:lnTo>
                  <a:lnTo>
                    <a:pt x="10868" y="1060104"/>
                  </a:lnTo>
                  <a:lnTo>
                    <a:pt x="4865" y="1018406"/>
                  </a:lnTo>
                  <a:lnTo>
                    <a:pt x="1225" y="976174"/>
                  </a:lnTo>
                  <a:lnTo>
                    <a:pt x="0" y="933450"/>
                  </a:lnTo>
                  <a:close/>
                </a:path>
              </a:pathLst>
            </a:custGeom>
            <a:ln w="9525">
              <a:solidFill>
                <a:srgbClr val="000000"/>
              </a:solidFill>
            </a:ln>
          </p:spPr>
          <p:txBody>
            <a:bodyPr wrap="square" lIns="0" tIns="0" rIns="0" bIns="0" rtlCol="0"/>
            <a:lstStyle/>
            <a:p>
              <a:endParaRPr/>
            </a:p>
          </p:txBody>
        </p:sp>
      </p:grpSp>
      <p:sp>
        <p:nvSpPr>
          <p:cNvPr id="15" name="object 15"/>
          <p:cNvSpPr txBox="1"/>
          <p:nvPr/>
        </p:nvSpPr>
        <p:spPr>
          <a:xfrm>
            <a:off x="1999614" y="803910"/>
            <a:ext cx="7956550" cy="3275965"/>
          </a:xfrm>
          <a:prstGeom prst="rect">
            <a:avLst/>
          </a:prstGeom>
        </p:spPr>
        <p:txBody>
          <a:bodyPr vert="horz" wrap="square" lIns="0" tIns="52705" rIns="0" bIns="0" rtlCol="0">
            <a:spAutoFit/>
          </a:bodyPr>
          <a:lstStyle/>
          <a:p>
            <a:pPr marL="12700" marR="5080">
              <a:lnSpc>
                <a:spcPts val="3080"/>
              </a:lnSpc>
              <a:spcBef>
                <a:spcPts val="415"/>
              </a:spcBef>
            </a:pPr>
            <a:r>
              <a:rPr sz="2750" spc="-5" dirty="0">
                <a:latin typeface="Calibri"/>
                <a:cs typeface="Calibri"/>
              </a:rPr>
              <a:t>If</a:t>
            </a:r>
            <a:r>
              <a:rPr sz="2750" spc="25" dirty="0">
                <a:latin typeface="Calibri"/>
                <a:cs typeface="Calibri"/>
              </a:rPr>
              <a:t> </a:t>
            </a:r>
            <a:r>
              <a:rPr sz="2750" spc="-25" dirty="0">
                <a:latin typeface="Calibri"/>
                <a:cs typeface="Calibri"/>
              </a:rPr>
              <a:t>we’re</a:t>
            </a:r>
            <a:r>
              <a:rPr sz="2750" spc="95" dirty="0">
                <a:latin typeface="Calibri"/>
                <a:cs typeface="Calibri"/>
              </a:rPr>
              <a:t> </a:t>
            </a:r>
            <a:r>
              <a:rPr sz="2750" dirty="0">
                <a:latin typeface="Calibri"/>
                <a:cs typeface="Calibri"/>
              </a:rPr>
              <a:t>told</a:t>
            </a:r>
            <a:r>
              <a:rPr sz="2750" spc="15" dirty="0">
                <a:latin typeface="Calibri"/>
                <a:cs typeface="Calibri"/>
              </a:rPr>
              <a:t> </a:t>
            </a:r>
            <a:r>
              <a:rPr sz="2750" spc="-5" dirty="0">
                <a:latin typeface="Calibri"/>
                <a:cs typeface="Calibri"/>
              </a:rPr>
              <a:t>that</a:t>
            </a:r>
            <a:r>
              <a:rPr sz="2750" spc="100" dirty="0">
                <a:latin typeface="Calibri"/>
                <a:cs typeface="Calibri"/>
              </a:rPr>
              <a:t> </a:t>
            </a:r>
            <a:r>
              <a:rPr sz="2750" spc="-5" dirty="0">
                <a:latin typeface="Calibri"/>
                <a:cs typeface="Calibri"/>
              </a:rPr>
              <a:t>event</a:t>
            </a:r>
            <a:r>
              <a:rPr sz="2750" spc="114" dirty="0">
                <a:latin typeface="Calibri"/>
                <a:cs typeface="Calibri"/>
              </a:rPr>
              <a:t> </a:t>
            </a:r>
            <a:r>
              <a:rPr sz="2750" i="1" spc="15" dirty="0">
                <a:latin typeface="Calibri"/>
                <a:cs typeface="Calibri"/>
              </a:rPr>
              <a:t>B</a:t>
            </a:r>
            <a:r>
              <a:rPr sz="2750" i="1" spc="40" dirty="0">
                <a:latin typeface="Calibri"/>
                <a:cs typeface="Calibri"/>
              </a:rPr>
              <a:t> </a:t>
            </a:r>
            <a:r>
              <a:rPr sz="2750" spc="5" dirty="0">
                <a:latin typeface="Calibri"/>
                <a:cs typeface="Calibri"/>
              </a:rPr>
              <a:t>has</a:t>
            </a:r>
            <a:r>
              <a:rPr sz="2750" spc="15" dirty="0">
                <a:latin typeface="Calibri"/>
                <a:cs typeface="Calibri"/>
              </a:rPr>
              <a:t> </a:t>
            </a:r>
            <a:r>
              <a:rPr sz="2750" spc="10" dirty="0">
                <a:latin typeface="Calibri"/>
                <a:cs typeface="Calibri"/>
              </a:rPr>
              <a:t>occurred</a:t>
            </a:r>
            <a:r>
              <a:rPr sz="2750" spc="15" dirty="0">
                <a:latin typeface="Calibri"/>
                <a:cs typeface="Calibri"/>
              </a:rPr>
              <a:t> </a:t>
            </a:r>
            <a:r>
              <a:rPr sz="2750" spc="-15" dirty="0">
                <a:latin typeface="Calibri"/>
                <a:cs typeface="Calibri"/>
              </a:rPr>
              <a:t>then</a:t>
            </a:r>
            <a:r>
              <a:rPr sz="2750" spc="165" dirty="0">
                <a:latin typeface="Calibri"/>
                <a:cs typeface="Calibri"/>
              </a:rPr>
              <a:t> </a:t>
            </a:r>
            <a:r>
              <a:rPr sz="2750" spc="-10" dirty="0">
                <a:latin typeface="Calibri"/>
                <a:cs typeface="Calibri"/>
              </a:rPr>
              <a:t>the</a:t>
            </a:r>
            <a:r>
              <a:rPr sz="2750" spc="95" dirty="0">
                <a:latin typeface="Calibri"/>
                <a:cs typeface="Calibri"/>
              </a:rPr>
              <a:t> </a:t>
            </a:r>
            <a:r>
              <a:rPr sz="2750" dirty="0">
                <a:latin typeface="Calibri"/>
                <a:cs typeface="Calibri"/>
              </a:rPr>
              <a:t>sample </a:t>
            </a:r>
            <a:r>
              <a:rPr sz="2750" spc="-610" dirty="0">
                <a:latin typeface="Calibri"/>
                <a:cs typeface="Calibri"/>
              </a:rPr>
              <a:t> </a:t>
            </a:r>
            <a:r>
              <a:rPr sz="2750" dirty="0">
                <a:latin typeface="Calibri"/>
                <a:cs typeface="Calibri"/>
              </a:rPr>
              <a:t>space</a:t>
            </a:r>
            <a:r>
              <a:rPr sz="2750" spc="85" dirty="0">
                <a:latin typeface="Calibri"/>
                <a:cs typeface="Calibri"/>
              </a:rPr>
              <a:t> </a:t>
            </a:r>
            <a:r>
              <a:rPr sz="2750" spc="-15" dirty="0">
                <a:latin typeface="Calibri"/>
                <a:cs typeface="Calibri"/>
              </a:rPr>
              <a:t>is</a:t>
            </a:r>
            <a:r>
              <a:rPr sz="2750" spc="85" dirty="0">
                <a:latin typeface="Calibri"/>
                <a:cs typeface="Calibri"/>
              </a:rPr>
              <a:t> </a:t>
            </a:r>
            <a:r>
              <a:rPr sz="2750" spc="-10" dirty="0">
                <a:latin typeface="Calibri"/>
                <a:cs typeface="Calibri"/>
              </a:rPr>
              <a:t>restricted</a:t>
            </a:r>
            <a:r>
              <a:rPr sz="2750" spc="165" dirty="0">
                <a:latin typeface="Calibri"/>
                <a:cs typeface="Calibri"/>
              </a:rPr>
              <a:t> </a:t>
            </a:r>
            <a:r>
              <a:rPr sz="2750" spc="-10" dirty="0">
                <a:latin typeface="Calibri"/>
                <a:cs typeface="Calibri"/>
              </a:rPr>
              <a:t>to</a:t>
            </a:r>
            <a:r>
              <a:rPr sz="2750" spc="50" dirty="0">
                <a:latin typeface="Calibri"/>
                <a:cs typeface="Calibri"/>
              </a:rPr>
              <a:t> </a:t>
            </a:r>
            <a:r>
              <a:rPr sz="2750" i="1" spc="-5" dirty="0">
                <a:latin typeface="Calibri"/>
                <a:cs typeface="Calibri"/>
              </a:rPr>
              <a:t>B.</a:t>
            </a:r>
            <a:endParaRPr sz="2750">
              <a:latin typeface="Calibri"/>
              <a:cs typeface="Calibri"/>
            </a:endParaRPr>
          </a:p>
          <a:p>
            <a:pPr>
              <a:lnSpc>
                <a:spcPct val="100000"/>
              </a:lnSpc>
              <a:spcBef>
                <a:spcPts val="30"/>
              </a:spcBef>
            </a:pPr>
            <a:endParaRPr sz="3800">
              <a:latin typeface="Calibri"/>
              <a:cs typeface="Calibri"/>
            </a:endParaRPr>
          </a:p>
          <a:p>
            <a:pPr marL="12700">
              <a:lnSpc>
                <a:spcPts val="3150"/>
              </a:lnSpc>
              <a:tabLst>
                <a:tab pos="7621905" algn="l"/>
              </a:tabLst>
            </a:pPr>
            <a:r>
              <a:rPr sz="2750" dirty="0">
                <a:latin typeface="Calibri"/>
                <a:cs typeface="Calibri"/>
              </a:rPr>
              <a:t>The</a:t>
            </a:r>
            <a:r>
              <a:rPr sz="2750" spc="95" dirty="0">
                <a:latin typeface="Calibri"/>
                <a:cs typeface="Calibri"/>
              </a:rPr>
              <a:t> </a:t>
            </a:r>
            <a:r>
              <a:rPr sz="2750" spc="-5" dirty="0">
                <a:latin typeface="Calibri"/>
                <a:cs typeface="Calibri"/>
              </a:rPr>
              <a:t>event</a:t>
            </a:r>
            <a:r>
              <a:rPr sz="2750" spc="35" dirty="0">
                <a:latin typeface="Calibri"/>
                <a:cs typeface="Calibri"/>
              </a:rPr>
              <a:t> </a:t>
            </a:r>
            <a:r>
              <a:rPr sz="2750" i="1" spc="15" dirty="0">
                <a:latin typeface="Calibri"/>
                <a:cs typeface="Calibri"/>
              </a:rPr>
              <a:t>A</a:t>
            </a:r>
            <a:r>
              <a:rPr sz="2750" i="1" spc="95" dirty="0">
                <a:latin typeface="Calibri"/>
                <a:cs typeface="Calibri"/>
              </a:rPr>
              <a:t> </a:t>
            </a:r>
            <a:r>
              <a:rPr sz="2750" spc="25" dirty="0">
                <a:latin typeface="Calibri"/>
                <a:cs typeface="Calibri"/>
              </a:rPr>
              <a:t>can</a:t>
            </a:r>
            <a:r>
              <a:rPr sz="2750" spc="-50" dirty="0">
                <a:latin typeface="Calibri"/>
                <a:cs typeface="Calibri"/>
              </a:rPr>
              <a:t> </a:t>
            </a:r>
            <a:r>
              <a:rPr sz="2750" spc="15" dirty="0">
                <a:latin typeface="Calibri"/>
                <a:cs typeface="Calibri"/>
              </a:rPr>
              <a:t>now</a:t>
            </a:r>
            <a:r>
              <a:rPr sz="2750" spc="20" dirty="0">
                <a:latin typeface="Calibri"/>
                <a:cs typeface="Calibri"/>
              </a:rPr>
              <a:t> </a:t>
            </a:r>
            <a:r>
              <a:rPr sz="2750" dirty="0">
                <a:latin typeface="Calibri"/>
                <a:cs typeface="Calibri"/>
              </a:rPr>
              <a:t>only</a:t>
            </a:r>
            <a:r>
              <a:rPr sz="2750" spc="150" dirty="0">
                <a:latin typeface="Calibri"/>
                <a:cs typeface="Calibri"/>
              </a:rPr>
              <a:t> </a:t>
            </a:r>
            <a:r>
              <a:rPr sz="2750" spc="20" dirty="0">
                <a:latin typeface="Calibri"/>
                <a:cs typeface="Calibri"/>
              </a:rPr>
              <a:t>occur</a:t>
            </a:r>
            <a:r>
              <a:rPr sz="2750" spc="-10" dirty="0">
                <a:latin typeface="Calibri"/>
                <a:cs typeface="Calibri"/>
              </a:rPr>
              <a:t> if</a:t>
            </a:r>
            <a:r>
              <a:rPr sz="2750" spc="40" dirty="0">
                <a:latin typeface="Calibri"/>
                <a:cs typeface="Calibri"/>
              </a:rPr>
              <a:t> </a:t>
            </a:r>
            <a:r>
              <a:rPr sz="2750" spc="-10" dirty="0">
                <a:latin typeface="Calibri"/>
                <a:cs typeface="Calibri"/>
              </a:rPr>
              <a:t>the</a:t>
            </a:r>
            <a:r>
              <a:rPr sz="2750" spc="175" dirty="0">
                <a:latin typeface="Calibri"/>
                <a:cs typeface="Calibri"/>
              </a:rPr>
              <a:t> </a:t>
            </a:r>
            <a:r>
              <a:rPr sz="2750" spc="20" dirty="0">
                <a:latin typeface="Calibri"/>
                <a:cs typeface="Calibri"/>
              </a:rPr>
              <a:t>outcome</a:t>
            </a:r>
            <a:r>
              <a:rPr sz="2750" spc="-45" dirty="0">
                <a:latin typeface="Calibri"/>
                <a:cs typeface="Calibri"/>
              </a:rPr>
              <a:t> </a:t>
            </a:r>
            <a:r>
              <a:rPr sz="2750" spc="-10" dirty="0">
                <a:latin typeface="Calibri"/>
                <a:cs typeface="Calibri"/>
              </a:rPr>
              <a:t>is</a:t>
            </a:r>
            <a:r>
              <a:rPr sz="2750" spc="100" dirty="0">
                <a:latin typeface="Calibri"/>
                <a:cs typeface="Calibri"/>
              </a:rPr>
              <a:t> </a:t>
            </a:r>
            <a:r>
              <a:rPr sz="2750" spc="-10" dirty="0">
                <a:latin typeface="Calibri"/>
                <a:cs typeface="Calibri"/>
              </a:rPr>
              <a:t>in	</a:t>
            </a:r>
            <a:r>
              <a:rPr sz="2750" spc="25" dirty="0">
                <a:latin typeface="Calibri"/>
                <a:cs typeface="Calibri"/>
              </a:rPr>
              <a:t>of</a:t>
            </a:r>
            <a:endParaRPr sz="2750">
              <a:latin typeface="Calibri"/>
              <a:cs typeface="Calibri"/>
            </a:endParaRPr>
          </a:p>
          <a:p>
            <a:pPr marL="12700">
              <a:lnSpc>
                <a:spcPts val="3150"/>
              </a:lnSpc>
            </a:pPr>
            <a:r>
              <a:rPr sz="2750" i="1" spc="15" dirty="0">
                <a:latin typeface="Calibri"/>
                <a:cs typeface="Calibri"/>
              </a:rPr>
              <a:t>A </a:t>
            </a:r>
            <a:r>
              <a:rPr sz="2750" i="1" spc="20" dirty="0">
                <a:latin typeface="Calibri"/>
                <a:cs typeface="Calibri"/>
              </a:rPr>
              <a:t>∩</a:t>
            </a:r>
            <a:r>
              <a:rPr sz="2750" i="1" spc="50" dirty="0">
                <a:latin typeface="Calibri"/>
                <a:cs typeface="Calibri"/>
              </a:rPr>
              <a:t> </a:t>
            </a:r>
            <a:r>
              <a:rPr sz="2750" i="1" dirty="0">
                <a:latin typeface="Calibri"/>
                <a:cs typeface="Calibri"/>
              </a:rPr>
              <a:t>B</a:t>
            </a:r>
            <a:r>
              <a:rPr sz="2750" dirty="0">
                <a:latin typeface="Calibri"/>
                <a:cs typeface="Calibri"/>
              </a:rPr>
              <a:t>.</a:t>
            </a:r>
            <a:r>
              <a:rPr sz="2750" spc="15" dirty="0">
                <a:latin typeface="Calibri"/>
                <a:cs typeface="Calibri"/>
              </a:rPr>
              <a:t> </a:t>
            </a:r>
            <a:r>
              <a:rPr sz="2750" dirty="0">
                <a:latin typeface="Calibri"/>
                <a:cs typeface="Calibri"/>
              </a:rPr>
              <a:t>Hence</a:t>
            </a:r>
            <a:r>
              <a:rPr sz="2750" spc="90" dirty="0">
                <a:latin typeface="Calibri"/>
                <a:cs typeface="Calibri"/>
              </a:rPr>
              <a:t> </a:t>
            </a:r>
            <a:r>
              <a:rPr sz="2750" spc="-10" dirty="0">
                <a:latin typeface="Calibri"/>
                <a:cs typeface="Calibri"/>
              </a:rPr>
              <a:t>the</a:t>
            </a:r>
            <a:r>
              <a:rPr sz="2750" spc="165" dirty="0">
                <a:latin typeface="Calibri"/>
                <a:cs typeface="Calibri"/>
              </a:rPr>
              <a:t> </a:t>
            </a:r>
            <a:r>
              <a:rPr sz="2750" spc="-10" dirty="0">
                <a:latin typeface="Calibri"/>
                <a:cs typeface="Calibri"/>
              </a:rPr>
              <a:t>new</a:t>
            </a:r>
            <a:r>
              <a:rPr sz="2750" spc="85" dirty="0">
                <a:latin typeface="Calibri"/>
                <a:cs typeface="Calibri"/>
              </a:rPr>
              <a:t> </a:t>
            </a:r>
            <a:r>
              <a:rPr sz="2750" spc="-15" dirty="0">
                <a:latin typeface="Calibri"/>
                <a:cs typeface="Calibri"/>
              </a:rPr>
              <a:t>probability</a:t>
            </a:r>
            <a:r>
              <a:rPr sz="2750" spc="290" dirty="0">
                <a:latin typeface="Calibri"/>
                <a:cs typeface="Calibri"/>
              </a:rPr>
              <a:t> </a:t>
            </a:r>
            <a:r>
              <a:rPr sz="2750" spc="25" dirty="0">
                <a:latin typeface="Calibri"/>
                <a:cs typeface="Calibri"/>
              </a:rPr>
              <a:t>of</a:t>
            </a:r>
            <a:r>
              <a:rPr sz="2750" spc="55" dirty="0">
                <a:latin typeface="Calibri"/>
                <a:cs typeface="Calibri"/>
              </a:rPr>
              <a:t> </a:t>
            </a:r>
            <a:r>
              <a:rPr sz="2750" i="1" spc="15" dirty="0">
                <a:latin typeface="Calibri"/>
                <a:cs typeface="Calibri"/>
              </a:rPr>
              <a:t>A </a:t>
            </a:r>
            <a:r>
              <a:rPr sz="2750" i="1" spc="-10" dirty="0">
                <a:latin typeface="Calibri"/>
                <a:cs typeface="Calibri"/>
              </a:rPr>
              <a:t>in</a:t>
            </a:r>
            <a:r>
              <a:rPr sz="2750" i="1" spc="35" dirty="0">
                <a:latin typeface="Calibri"/>
                <a:cs typeface="Calibri"/>
              </a:rPr>
              <a:t> </a:t>
            </a:r>
            <a:r>
              <a:rPr sz="2750" i="1" spc="-15" dirty="0">
                <a:latin typeface="Calibri"/>
                <a:cs typeface="Calibri"/>
              </a:rPr>
              <a:t>B</a:t>
            </a:r>
            <a:r>
              <a:rPr sz="2750" spc="-15" dirty="0">
                <a:latin typeface="Calibri"/>
                <a:cs typeface="Calibri"/>
              </a:rPr>
              <a:t>is:</a:t>
            </a:r>
            <a:endParaRPr sz="2750">
              <a:latin typeface="Calibri"/>
              <a:cs typeface="Calibri"/>
            </a:endParaRPr>
          </a:p>
          <a:p>
            <a:pPr>
              <a:lnSpc>
                <a:spcPct val="100000"/>
              </a:lnSpc>
            </a:pPr>
            <a:endParaRPr sz="2800">
              <a:latin typeface="Calibri"/>
              <a:cs typeface="Calibri"/>
            </a:endParaRPr>
          </a:p>
          <a:p>
            <a:pPr marR="269875" algn="ctr">
              <a:lnSpc>
                <a:spcPct val="100000"/>
              </a:lnSpc>
              <a:spcBef>
                <a:spcPts val="2320"/>
              </a:spcBef>
            </a:pPr>
            <a:r>
              <a:rPr sz="2000" i="1" spc="15" dirty="0">
                <a:latin typeface="Times New Roman"/>
                <a:cs typeface="Times New Roman"/>
              </a:rPr>
              <a:t>A</a:t>
            </a:r>
            <a:endParaRPr sz="2000">
              <a:latin typeface="Times New Roman"/>
              <a:cs typeface="Times New Roman"/>
            </a:endParaRPr>
          </a:p>
        </p:txBody>
      </p:sp>
      <p:sp>
        <p:nvSpPr>
          <p:cNvPr id="16" name="object 16"/>
          <p:cNvSpPr txBox="1"/>
          <p:nvPr/>
        </p:nvSpPr>
        <p:spPr>
          <a:xfrm>
            <a:off x="7417181" y="4683188"/>
            <a:ext cx="637540" cy="334645"/>
          </a:xfrm>
          <a:prstGeom prst="rect">
            <a:avLst/>
          </a:prstGeom>
        </p:spPr>
        <p:txBody>
          <a:bodyPr vert="horz" wrap="square" lIns="0" tIns="15875" rIns="0" bIns="0" rtlCol="0">
            <a:spAutoFit/>
          </a:bodyPr>
          <a:lstStyle/>
          <a:p>
            <a:pPr>
              <a:lnSpc>
                <a:spcPct val="100000"/>
              </a:lnSpc>
              <a:spcBef>
                <a:spcPts val="125"/>
              </a:spcBef>
            </a:pPr>
            <a:r>
              <a:rPr sz="2000" i="1" spc="15" dirty="0">
                <a:latin typeface="Times New Roman"/>
                <a:cs typeface="Times New Roman"/>
              </a:rPr>
              <a:t>A</a:t>
            </a:r>
            <a:r>
              <a:rPr sz="2000" i="1" spc="-60" dirty="0">
                <a:latin typeface="Times New Roman"/>
                <a:cs typeface="Times New Roman"/>
              </a:rPr>
              <a:t> </a:t>
            </a:r>
            <a:r>
              <a:rPr sz="2000" spc="15" dirty="0">
                <a:latin typeface="Times New Roman"/>
                <a:cs typeface="Times New Roman"/>
              </a:rPr>
              <a:t>∩</a:t>
            </a:r>
            <a:r>
              <a:rPr sz="2000" spc="-55" dirty="0">
                <a:latin typeface="Times New Roman"/>
                <a:cs typeface="Times New Roman"/>
              </a:rPr>
              <a:t> </a:t>
            </a:r>
            <a:r>
              <a:rPr sz="2000" i="1" spc="15" dirty="0">
                <a:latin typeface="Times New Roman"/>
                <a:cs typeface="Times New Roman"/>
              </a:rPr>
              <a:t>B</a:t>
            </a:r>
            <a:endParaRPr sz="2000">
              <a:latin typeface="Times New Roman"/>
              <a:cs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322199"/>
            <a:ext cx="1934845" cy="518159"/>
          </a:xfrm>
          <a:prstGeom prst="rect">
            <a:avLst/>
          </a:prstGeom>
        </p:spPr>
        <p:txBody>
          <a:bodyPr vert="horz" wrap="square" lIns="0" tIns="16510" rIns="0" bIns="0" rtlCol="0">
            <a:spAutoFit/>
          </a:bodyPr>
          <a:lstStyle/>
          <a:p>
            <a:pPr marL="12700">
              <a:lnSpc>
                <a:spcPct val="100000"/>
              </a:lnSpc>
              <a:spcBef>
                <a:spcPts val="130"/>
              </a:spcBef>
            </a:pPr>
            <a:r>
              <a:rPr sz="3200" spc="65" dirty="0">
                <a:latin typeface="Calibri Light"/>
                <a:cs typeface="Calibri Light"/>
              </a:rPr>
              <a:t>A</a:t>
            </a:r>
            <a:r>
              <a:rPr sz="3200" spc="15" dirty="0">
                <a:latin typeface="Calibri Light"/>
                <a:cs typeface="Calibri Light"/>
              </a:rPr>
              <a:t>n</a:t>
            </a:r>
            <a:r>
              <a:rPr sz="3200" spc="-155" dirty="0">
                <a:latin typeface="Calibri Light"/>
                <a:cs typeface="Calibri Light"/>
              </a:rPr>
              <a:t> </a:t>
            </a:r>
            <a:r>
              <a:rPr sz="3200" spc="80" dirty="0">
                <a:latin typeface="Calibri Light"/>
                <a:cs typeface="Calibri Light"/>
              </a:rPr>
              <a:t>E</a:t>
            </a:r>
            <a:r>
              <a:rPr sz="3200" spc="5" dirty="0">
                <a:latin typeface="Calibri Light"/>
                <a:cs typeface="Calibri Light"/>
              </a:rPr>
              <a:t>x</a:t>
            </a:r>
            <a:r>
              <a:rPr sz="3200" spc="-10" dirty="0">
                <a:latin typeface="Calibri Light"/>
                <a:cs typeface="Calibri Light"/>
              </a:rPr>
              <a:t>a</a:t>
            </a:r>
            <a:r>
              <a:rPr sz="3200" spc="-60" dirty="0">
                <a:latin typeface="Calibri Light"/>
                <a:cs typeface="Calibri Light"/>
              </a:rPr>
              <a:t>m</a:t>
            </a:r>
            <a:r>
              <a:rPr sz="3200" spc="-10" dirty="0">
                <a:latin typeface="Calibri Light"/>
                <a:cs typeface="Calibri Light"/>
              </a:rPr>
              <a:t>p</a:t>
            </a:r>
            <a:r>
              <a:rPr sz="3200" spc="-30" dirty="0">
                <a:latin typeface="Calibri Light"/>
                <a:cs typeface="Calibri Light"/>
              </a:rPr>
              <a:t>l</a:t>
            </a:r>
            <a:r>
              <a:rPr sz="3200" spc="10" dirty="0">
                <a:latin typeface="Calibri Light"/>
                <a:cs typeface="Calibri Light"/>
              </a:rPr>
              <a:t>e</a:t>
            </a:r>
            <a:endParaRPr sz="3200">
              <a:latin typeface="Calibri Light"/>
              <a:cs typeface="Calibri Light"/>
            </a:endParaRPr>
          </a:p>
        </p:txBody>
      </p:sp>
      <p:sp>
        <p:nvSpPr>
          <p:cNvPr id="3" name="object 3"/>
          <p:cNvSpPr txBox="1"/>
          <p:nvPr/>
        </p:nvSpPr>
        <p:spPr>
          <a:xfrm>
            <a:off x="1502410" y="1020063"/>
            <a:ext cx="9378950" cy="4293235"/>
          </a:xfrm>
          <a:prstGeom prst="rect">
            <a:avLst/>
          </a:prstGeom>
        </p:spPr>
        <p:txBody>
          <a:bodyPr vert="horz" wrap="square" lIns="0" tIns="16510" rIns="0" bIns="0" rtlCol="0">
            <a:spAutoFit/>
          </a:bodyPr>
          <a:lstStyle/>
          <a:p>
            <a:pPr marL="12700">
              <a:lnSpc>
                <a:spcPct val="100000"/>
              </a:lnSpc>
              <a:spcBef>
                <a:spcPts val="130"/>
              </a:spcBef>
            </a:pPr>
            <a:r>
              <a:rPr sz="2750" spc="-35" dirty="0">
                <a:latin typeface="Calibri"/>
                <a:cs typeface="Calibri"/>
              </a:rPr>
              <a:t>Twenty</a:t>
            </a:r>
            <a:r>
              <a:rPr sz="2750" spc="215" dirty="0">
                <a:latin typeface="Calibri"/>
                <a:cs typeface="Calibri"/>
              </a:rPr>
              <a:t> </a:t>
            </a:r>
            <a:r>
              <a:rPr sz="2750" spc="10" dirty="0">
                <a:latin typeface="Calibri"/>
                <a:cs typeface="Calibri"/>
              </a:rPr>
              <a:t>– </a:t>
            </a:r>
            <a:r>
              <a:rPr sz="2750" spc="20" dirty="0">
                <a:latin typeface="Calibri"/>
                <a:cs typeface="Calibri"/>
              </a:rPr>
              <a:t>20</a:t>
            </a:r>
            <a:r>
              <a:rPr sz="2750" spc="-15" dirty="0">
                <a:latin typeface="Calibri"/>
                <a:cs typeface="Calibri"/>
              </a:rPr>
              <a:t> </a:t>
            </a:r>
            <a:r>
              <a:rPr sz="2750" spc="-20" dirty="0">
                <a:latin typeface="Calibri"/>
                <a:cs typeface="Calibri"/>
              </a:rPr>
              <a:t>World</a:t>
            </a:r>
            <a:r>
              <a:rPr sz="2750" spc="90" dirty="0">
                <a:latin typeface="Calibri"/>
                <a:cs typeface="Calibri"/>
              </a:rPr>
              <a:t> </a:t>
            </a:r>
            <a:r>
              <a:rPr sz="2750" spc="5" dirty="0">
                <a:latin typeface="Calibri"/>
                <a:cs typeface="Calibri"/>
              </a:rPr>
              <a:t>cup</a:t>
            </a:r>
            <a:r>
              <a:rPr sz="2750" spc="90" dirty="0">
                <a:latin typeface="Calibri"/>
                <a:cs typeface="Calibri"/>
              </a:rPr>
              <a:t> </a:t>
            </a:r>
            <a:r>
              <a:rPr sz="2750" spc="-10" dirty="0">
                <a:latin typeface="Calibri"/>
                <a:cs typeface="Calibri"/>
              </a:rPr>
              <a:t>started:</a:t>
            </a:r>
            <a:endParaRPr sz="2750">
              <a:latin typeface="Calibri"/>
              <a:cs typeface="Calibri"/>
            </a:endParaRPr>
          </a:p>
          <a:p>
            <a:pPr>
              <a:lnSpc>
                <a:spcPct val="100000"/>
              </a:lnSpc>
            </a:pPr>
            <a:endParaRPr sz="2800">
              <a:latin typeface="Calibri"/>
              <a:cs typeface="Calibri"/>
            </a:endParaRPr>
          </a:p>
          <a:p>
            <a:pPr marL="12700" marR="5080">
              <a:lnSpc>
                <a:spcPts val="3000"/>
              </a:lnSpc>
              <a:spcBef>
                <a:spcPts val="1745"/>
              </a:spcBef>
              <a:tabLst>
                <a:tab pos="908050" algn="l"/>
                <a:tab pos="2109470" algn="l"/>
                <a:tab pos="3386454" algn="l"/>
                <a:tab pos="4483100" algn="l"/>
                <a:tab pos="5102225" algn="l"/>
                <a:tab pos="6790055" algn="l"/>
                <a:tab pos="7504430" algn="l"/>
                <a:tab pos="8124190" algn="l"/>
              </a:tabLst>
            </a:pPr>
            <a:r>
              <a:rPr sz="2750" spc="-70" dirty="0">
                <a:latin typeface="Calibri"/>
                <a:cs typeface="Calibri"/>
              </a:rPr>
              <a:t>F</a:t>
            </a:r>
            <a:r>
              <a:rPr sz="2750" spc="40" dirty="0">
                <a:latin typeface="Calibri"/>
                <a:cs typeface="Calibri"/>
              </a:rPr>
              <a:t>o</a:t>
            </a:r>
            <a:r>
              <a:rPr sz="2750" spc="5" dirty="0">
                <a:latin typeface="Calibri"/>
                <a:cs typeface="Calibri"/>
              </a:rPr>
              <a:t>r</a:t>
            </a:r>
            <a:r>
              <a:rPr sz="2750" dirty="0">
                <a:latin typeface="Calibri"/>
                <a:cs typeface="Calibri"/>
              </a:rPr>
              <a:t> </a:t>
            </a:r>
            <a:r>
              <a:rPr sz="2750" spc="-260" dirty="0">
                <a:latin typeface="Calibri"/>
                <a:cs typeface="Calibri"/>
              </a:rPr>
              <a:t> </a:t>
            </a:r>
            <a:r>
              <a:rPr sz="2750" spc="10" dirty="0">
                <a:latin typeface="Calibri"/>
                <a:cs typeface="Calibri"/>
              </a:rPr>
              <a:t>a</a:t>
            </a:r>
            <a:r>
              <a:rPr sz="2750" dirty="0">
                <a:latin typeface="Calibri"/>
                <a:cs typeface="Calibri"/>
              </a:rPr>
              <a:t>	</a:t>
            </a:r>
            <a:r>
              <a:rPr sz="2750" spc="45" dirty="0">
                <a:latin typeface="Calibri"/>
                <a:cs typeface="Calibri"/>
              </a:rPr>
              <a:t>s</a:t>
            </a:r>
            <a:r>
              <a:rPr sz="2750" spc="-25" dirty="0">
                <a:latin typeface="Calibri"/>
                <a:cs typeface="Calibri"/>
              </a:rPr>
              <a:t>pe</a:t>
            </a:r>
            <a:r>
              <a:rPr sz="2750" spc="30" dirty="0">
                <a:latin typeface="Calibri"/>
                <a:cs typeface="Calibri"/>
              </a:rPr>
              <a:t>c</a:t>
            </a:r>
            <a:r>
              <a:rPr sz="2750" spc="35" dirty="0">
                <a:latin typeface="Calibri"/>
                <a:cs typeface="Calibri"/>
              </a:rPr>
              <a:t>i</a:t>
            </a:r>
            <a:r>
              <a:rPr sz="2750" spc="-20" dirty="0">
                <a:latin typeface="Calibri"/>
                <a:cs typeface="Calibri"/>
              </a:rPr>
              <a:t>f</a:t>
            </a:r>
            <a:r>
              <a:rPr sz="2750" spc="-35" dirty="0">
                <a:latin typeface="Calibri"/>
                <a:cs typeface="Calibri"/>
              </a:rPr>
              <a:t>i</a:t>
            </a:r>
            <a:r>
              <a:rPr sz="2750" spc="10" dirty="0">
                <a:latin typeface="Calibri"/>
                <a:cs typeface="Calibri"/>
              </a:rPr>
              <a:t>c</a:t>
            </a:r>
            <a:r>
              <a:rPr sz="2750" dirty="0">
                <a:latin typeface="Calibri"/>
                <a:cs typeface="Calibri"/>
              </a:rPr>
              <a:t>	</a:t>
            </a:r>
            <a:r>
              <a:rPr sz="2750" spc="50" dirty="0">
                <a:latin typeface="Calibri"/>
                <a:cs typeface="Calibri"/>
              </a:rPr>
              <a:t>m</a:t>
            </a:r>
            <a:r>
              <a:rPr sz="2750" spc="25" dirty="0">
                <a:latin typeface="Calibri"/>
                <a:cs typeface="Calibri"/>
              </a:rPr>
              <a:t>a</a:t>
            </a:r>
            <a:r>
              <a:rPr sz="2750" spc="5" dirty="0">
                <a:latin typeface="Calibri"/>
                <a:cs typeface="Calibri"/>
              </a:rPr>
              <a:t>r</a:t>
            </a:r>
            <a:r>
              <a:rPr sz="2750" spc="10" dirty="0">
                <a:latin typeface="Calibri"/>
                <a:cs typeface="Calibri"/>
              </a:rPr>
              <a:t>r</a:t>
            </a:r>
            <a:r>
              <a:rPr sz="2750" spc="-35" dirty="0">
                <a:latin typeface="Calibri"/>
                <a:cs typeface="Calibri"/>
              </a:rPr>
              <a:t>i</a:t>
            </a:r>
            <a:r>
              <a:rPr sz="2750" spc="50" dirty="0">
                <a:latin typeface="Calibri"/>
                <a:cs typeface="Calibri"/>
              </a:rPr>
              <a:t>e</a:t>
            </a:r>
            <a:r>
              <a:rPr sz="2750" spc="10" dirty="0">
                <a:latin typeface="Calibri"/>
                <a:cs typeface="Calibri"/>
              </a:rPr>
              <a:t>d</a:t>
            </a:r>
            <a:r>
              <a:rPr sz="2750" dirty="0">
                <a:latin typeface="Calibri"/>
                <a:cs typeface="Calibri"/>
              </a:rPr>
              <a:t>	</a:t>
            </a:r>
            <a:r>
              <a:rPr sz="2750" spc="30" dirty="0">
                <a:latin typeface="Calibri"/>
                <a:cs typeface="Calibri"/>
              </a:rPr>
              <a:t>c</a:t>
            </a:r>
            <a:r>
              <a:rPr sz="2750" spc="45" dirty="0">
                <a:latin typeface="Calibri"/>
                <a:cs typeface="Calibri"/>
              </a:rPr>
              <a:t>o</a:t>
            </a:r>
            <a:r>
              <a:rPr sz="2750" spc="-25" dirty="0">
                <a:latin typeface="Calibri"/>
                <a:cs typeface="Calibri"/>
              </a:rPr>
              <a:t>u</a:t>
            </a:r>
            <a:r>
              <a:rPr sz="2750" spc="50" dirty="0">
                <a:latin typeface="Calibri"/>
                <a:cs typeface="Calibri"/>
              </a:rPr>
              <a:t>p</a:t>
            </a:r>
            <a:r>
              <a:rPr sz="2750" spc="-35" dirty="0">
                <a:latin typeface="Calibri"/>
                <a:cs typeface="Calibri"/>
              </a:rPr>
              <a:t>l</a:t>
            </a:r>
            <a:r>
              <a:rPr sz="2750" spc="10" dirty="0">
                <a:latin typeface="Calibri"/>
                <a:cs typeface="Calibri"/>
              </a:rPr>
              <a:t>e</a:t>
            </a:r>
            <a:r>
              <a:rPr sz="2750" dirty="0">
                <a:latin typeface="Calibri"/>
                <a:cs typeface="Calibri"/>
              </a:rPr>
              <a:t>	</a:t>
            </a:r>
            <a:r>
              <a:rPr sz="2750" spc="45" dirty="0">
                <a:latin typeface="Calibri"/>
                <a:cs typeface="Calibri"/>
              </a:rPr>
              <a:t>t</a:t>
            </a:r>
            <a:r>
              <a:rPr sz="2750" spc="-25" dirty="0">
                <a:latin typeface="Calibri"/>
                <a:cs typeface="Calibri"/>
              </a:rPr>
              <a:t>h</a:t>
            </a:r>
            <a:r>
              <a:rPr sz="2750" spc="10" dirty="0">
                <a:latin typeface="Calibri"/>
                <a:cs typeface="Calibri"/>
              </a:rPr>
              <a:t>e</a:t>
            </a:r>
            <a:r>
              <a:rPr sz="2750" dirty="0">
                <a:latin typeface="Calibri"/>
                <a:cs typeface="Calibri"/>
              </a:rPr>
              <a:t>	</a:t>
            </a:r>
            <a:r>
              <a:rPr sz="2750" spc="-25" dirty="0">
                <a:latin typeface="Calibri"/>
                <a:cs typeface="Calibri"/>
              </a:rPr>
              <a:t>p</a:t>
            </a:r>
            <a:r>
              <a:rPr sz="2750" spc="-65" dirty="0">
                <a:latin typeface="Calibri"/>
                <a:cs typeface="Calibri"/>
              </a:rPr>
              <a:t>r</a:t>
            </a:r>
            <a:r>
              <a:rPr sz="2750" spc="45" dirty="0">
                <a:latin typeface="Calibri"/>
                <a:cs typeface="Calibri"/>
              </a:rPr>
              <a:t>o</a:t>
            </a:r>
            <a:r>
              <a:rPr sz="2750" spc="-25" dirty="0">
                <a:latin typeface="Calibri"/>
                <a:cs typeface="Calibri"/>
              </a:rPr>
              <a:t>b</a:t>
            </a:r>
            <a:r>
              <a:rPr sz="2750" spc="100" dirty="0">
                <a:latin typeface="Calibri"/>
                <a:cs typeface="Calibri"/>
              </a:rPr>
              <a:t>a</a:t>
            </a:r>
            <a:r>
              <a:rPr sz="2750" spc="-25" dirty="0">
                <a:latin typeface="Calibri"/>
                <a:cs typeface="Calibri"/>
              </a:rPr>
              <a:t>b</a:t>
            </a:r>
            <a:r>
              <a:rPr sz="2750" spc="40" dirty="0">
                <a:latin typeface="Calibri"/>
                <a:cs typeface="Calibri"/>
              </a:rPr>
              <a:t>i</a:t>
            </a:r>
            <a:r>
              <a:rPr sz="2750" spc="-30" dirty="0">
                <a:latin typeface="Calibri"/>
                <a:cs typeface="Calibri"/>
              </a:rPr>
              <a:t>l</a:t>
            </a:r>
            <a:r>
              <a:rPr sz="2750" spc="40" dirty="0">
                <a:latin typeface="Calibri"/>
                <a:cs typeface="Calibri"/>
              </a:rPr>
              <a:t>i</a:t>
            </a:r>
            <a:r>
              <a:rPr sz="2750" spc="-25" dirty="0">
                <a:latin typeface="Calibri"/>
                <a:cs typeface="Calibri"/>
              </a:rPr>
              <a:t>t</a:t>
            </a:r>
            <a:r>
              <a:rPr sz="2750" spc="10" dirty="0">
                <a:latin typeface="Calibri"/>
                <a:cs typeface="Calibri"/>
              </a:rPr>
              <a:t>y</a:t>
            </a:r>
            <a:r>
              <a:rPr sz="2750" dirty="0">
                <a:latin typeface="Calibri"/>
                <a:cs typeface="Calibri"/>
              </a:rPr>
              <a:t>	</a:t>
            </a:r>
            <a:r>
              <a:rPr sz="2750" spc="-25" dirty="0">
                <a:latin typeface="Calibri"/>
                <a:cs typeface="Calibri"/>
              </a:rPr>
              <a:t>th</a:t>
            </a:r>
            <a:r>
              <a:rPr sz="2750" spc="25" dirty="0">
                <a:latin typeface="Calibri"/>
                <a:cs typeface="Calibri"/>
              </a:rPr>
              <a:t>a</a:t>
            </a:r>
            <a:r>
              <a:rPr sz="2750" spc="5" dirty="0">
                <a:latin typeface="Calibri"/>
                <a:cs typeface="Calibri"/>
              </a:rPr>
              <a:t>t</a:t>
            </a:r>
            <a:r>
              <a:rPr sz="2750" dirty="0">
                <a:latin typeface="Calibri"/>
                <a:cs typeface="Calibri"/>
              </a:rPr>
              <a:t>	</a:t>
            </a:r>
            <a:r>
              <a:rPr sz="2750" spc="50" dirty="0">
                <a:latin typeface="Calibri"/>
                <a:cs typeface="Calibri"/>
              </a:rPr>
              <a:t>th</a:t>
            </a:r>
            <a:r>
              <a:rPr sz="2750" spc="10" dirty="0">
                <a:latin typeface="Calibri"/>
                <a:cs typeface="Calibri"/>
              </a:rPr>
              <a:t>e</a:t>
            </a:r>
            <a:r>
              <a:rPr sz="2750" dirty="0">
                <a:latin typeface="Calibri"/>
                <a:cs typeface="Calibri"/>
              </a:rPr>
              <a:t>	</a:t>
            </a:r>
            <a:r>
              <a:rPr sz="2750" spc="-25" dirty="0">
                <a:latin typeface="Calibri"/>
                <a:cs typeface="Calibri"/>
              </a:rPr>
              <a:t>h</a:t>
            </a:r>
            <a:r>
              <a:rPr sz="2750" spc="45" dirty="0">
                <a:latin typeface="Calibri"/>
                <a:cs typeface="Calibri"/>
              </a:rPr>
              <a:t>us</a:t>
            </a:r>
            <a:r>
              <a:rPr sz="2750" spc="-25" dirty="0">
                <a:latin typeface="Calibri"/>
                <a:cs typeface="Calibri"/>
              </a:rPr>
              <a:t>b</a:t>
            </a:r>
            <a:r>
              <a:rPr sz="2750" spc="25" dirty="0">
                <a:latin typeface="Calibri"/>
                <a:cs typeface="Calibri"/>
              </a:rPr>
              <a:t>a</a:t>
            </a:r>
            <a:r>
              <a:rPr sz="2750" spc="45" dirty="0">
                <a:latin typeface="Calibri"/>
                <a:cs typeface="Calibri"/>
              </a:rPr>
              <a:t>n</a:t>
            </a:r>
            <a:r>
              <a:rPr sz="2750" spc="5" dirty="0">
                <a:latin typeface="Calibri"/>
                <a:cs typeface="Calibri"/>
              </a:rPr>
              <a:t>d  </a:t>
            </a:r>
            <a:r>
              <a:rPr sz="2750" spc="-5" dirty="0">
                <a:latin typeface="Calibri"/>
                <a:cs typeface="Calibri"/>
              </a:rPr>
              <a:t>watches</a:t>
            </a:r>
            <a:r>
              <a:rPr sz="2750" spc="95" dirty="0">
                <a:latin typeface="Calibri"/>
                <a:cs typeface="Calibri"/>
              </a:rPr>
              <a:t> </a:t>
            </a:r>
            <a:r>
              <a:rPr sz="2750" spc="-10" dirty="0">
                <a:latin typeface="Calibri"/>
                <a:cs typeface="Calibri"/>
              </a:rPr>
              <a:t>the</a:t>
            </a:r>
            <a:r>
              <a:rPr sz="2750" spc="95" dirty="0">
                <a:latin typeface="Calibri"/>
                <a:cs typeface="Calibri"/>
              </a:rPr>
              <a:t> </a:t>
            </a:r>
            <a:r>
              <a:rPr sz="2750" spc="20" dirty="0">
                <a:latin typeface="Calibri"/>
                <a:cs typeface="Calibri"/>
              </a:rPr>
              <a:t>match</a:t>
            </a:r>
            <a:r>
              <a:rPr sz="2750" spc="-55" dirty="0">
                <a:latin typeface="Calibri"/>
                <a:cs typeface="Calibri"/>
              </a:rPr>
              <a:t> </a:t>
            </a:r>
            <a:r>
              <a:rPr sz="2750" spc="-15" dirty="0">
                <a:latin typeface="Calibri"/>
                <a:cs typeface="Calibri"/>
              </a:rPr>
              <a:t>is</a:t>
            </a:r>
            <a:r>
              <a:rPr sz="2750" spc="90" dirty="0">
                <a:latin typeface="Calibri"/>
                <a:cs typeface="Calibri"/>
              </a:rPr>
              <a:t> </a:t>
            </a:r>
            <a:r>
              <a:rPr sz="2750" spc="10" dirty="0">
                <a:latin typeface="Calibri"/>
                <a:cs typeface="Calibri"/>
              </a:rPr>
              <a:t>80%,</a:t>
            </a:r>
            <a:endParaRPr sz="2750">
              <a:latin typeface="Calibri"/>
              <a:cs typeface="Calibri"/>
            </a:endParaRPr>
          </a:p>
          <a:p>
            <a:pPr marL="12700">
              <a:lnSpc>
                <a:spcPct val="100000"/>
              </a:lnSpc>
              <a:spcBef>
                <a:spcPts val="710"/>
              </a:spcBef>
            </a:pPr>
            <a:r>
              <a:rPr sz="2750" spc="-15" dirty="0">
                <a:latin typeface="Calibri"/>
                <a:cs typeface="Calibri"/>
              </a:rPr>
              <a:t>the</a:t>
            </a:r>
            <a:r>
              <a:rPr sz="2750" spc="95" dirty="0">
                <a:latin typeface="Calibri"/>
                <a:cs typeface="Calibri"/>
              </a:rPr>
              <a:t> </a:t>
            </a:r>
            <a:r>
              <a:rPr sz="2750" spc="-15" dirty="0">
                <a:latin typeface="Calibri"/>
                <a:cs typeface="Calibri"/>
              </a:rPr>
              <a:t>probability</a:t>
            </a:r>
            <a:r>
              <a:rPr sz="2750" spc="295" dirty="0">
                <a:latin typeface="Calibri"/>
                <a:cs typeface="Calibri"/>
              </a:rPr>
              <a:t> </a:t>
            </a:r>
            <a:r>
              <a:rPr sz="2750" spc="-5" dirty="0">
                <a:latin typeface="Calibri"/>
                <a:cs typeface="Calibri"/>
              </a:rPr>
              <a:t>that</a:t>
            </a:r>
            <a:r>
              <a:rPr sz="2750" spc="100" dirty="0">
                <a:latin typeface="Calibri"/>
                <a:cs typeface="Calibri"/>
              </a:rPr>
              <a:t> </a:t>
            </a:r>
            <a:r>
              <a:rPr sz="2750" spc="-15" dirty="0">
                <a:latin typeface="Calibri"/>
                <a:cs typeface="Calibri"/>
              </a:rPr>
              <a:t>his</a:t>
            </a:r>
            <a:r>
              <a:rPr sz="2750" spc="95" dirty="0">
                <a:latin typeface="Calibri"/>
                <a:cs typeface="Calibri"/>
              </a:rPr>
              <a:t> </a:t>
            </a:r>
            <a:r>
              <a:rPr sz="2750" spc="-35" dirty="0">
                <a:latin typeface="Calibri"/>
                <a:cs typeface="Calibri"/>
              </a:rPr>
              <a:t>wife</a:t>
            </a:r>
            <a:r>
              <a:rPr sz="2750" spc="170" dirty="0">
                <a:latin typeface="Calibri"/>
                <a:cs typeface="Calibri"/>
              </a:rPr>
              <a:t> </a:t>
            </a:r>
            <a:r>
              <a:rPr sz="2750" spc="-5" dirty="0">
                <a:latin typeface="Calibri"/>
                <a:cs typeface="Calibri"/>
              </a:rPr>
              <a:t>watches</a:t>
            </a:r>
            <a:r>
              <a:rPr sz="2750" spc="105" dirty="0">
                <a:latin typeface="Calibri"/>
                <a:cs typeface="Calibri"/>
              </a:rPr>
              <a:t> </a:t>
            </a:r>
            <a:r>
              <a:rPr sz="2750" spc="-15" dirty="0">
                <a:latin typeface="Calibri"/>
                <a:cs typeface="Calibri"/>
              </a:rPr>
              <a:t>the</a:t>
            </a:r>
            <a:r>
              <a:rPr sz="2750" spc="95" dirty="0">
                <a:latin typeface="Calibri"/>
                <a:cs typeface="Calibri"/>
              </a:rPr>
              <a:t> </a:t>
            </a:r>
            <a:r>
              <a:rPr sz="2750" spc="20" dirty="0">
                <a:latin typeface="Calibri"/>
                <a:cs typeface="Calibri"/>
              </a:rPr>
              <a:t>match</a:t>
            </a:r>
            <a:r>
              <a:rPr sz="2750" spc="-55" dirty="0">
                <a:latin typeface="Calibri"/>
                <a:cs typeface="Calibri"/>
              </a:rPr>
              <a:t> </a:t>
            </a:r>
            <a:r>
              <a:rPr sz="2750" spc="-15" dirty="0">
                <a:latin typeface="Calibri"/>
                <a:cs typeface="Calibri"/>
              </a:rPr>
              <a:t>is</a:t>
            </a:r>
            <a:r>
              <a:rPr sz="2750" spc="90" dirty="0">
                <a:latin typeface="Calibri"/>
                <a:cs typeface="Calibri"/>
              </a:rPr>
              <a:t> </a:t>
            </a:r>
            <a:r>
              <a:rPr sz="2750" spc="10" dirty="0">
                <a:latin typeface="Calibri"/>
                <a:cs typeface="Calibri"/>
              </a:rPr>
              <a:t>65%,</a:t>
            </a:r>
            <a:endParaRPr sz="2750">
              <a:latin typeface="Calibri"/>
              <a:cs typeface="Calibri"/>
            </a:endParaRPr>
          </a:p>
          <a:p>
            <a:pPr marL="12700">
              <a:lnSpc>
                <a:spcPct val="100000"/>
              </a:lnSpc>
              <a:spcBef>
                <a:spcPts val="680"/>
              </a:spcBef>
            </a:pPr>
            <a:r>
              <a:rPr sz="2750" spc="-20" dirty="0">
                <a:latin typeface="Calibri"/>
                <a:cs typeface="Calibri"/>
              </a:rPr>
              <a:t>while</a:t>
            </a:r>
            <a:r>
              <a:rPr sz="2750" spc="175" dirty="0">
                <a:latin typeface="Calibri"/>
                <a:cs typeface="Calibri"/>
              </a:rPr>
              <a:t> </a:t>
            </a:r>
            <a:r>
              <a:rPr sz="2750" spc="-15" dirty="0">
                <a:latin typeface="Calibri"/>
                <a:cs typeface="Calibri"/>
              </a:rPr>
              <a:t>the</a:t>
            </a:r>
            <a:r>
              <a:rPr sz="2750" spc="95" dirty="0">
                <a:latin typeface="Calibri"/>
                <a:cs typeface="Calibri"/>
              </a:rPr>
              <a:t> </a:t>
            </a:r>
            <a:r>
              <a:rPr sz="2750" spc="-15" dirty="0">
                <a:latin typeface="Calibri"/>
                <a:cs typeface="Calibri"/>
              </a:rPr>
              <a:t>probability</a:t>
            </a:r>
            <a:r>
              <a:rPr sz="2750" spc="365" dirty="0">
                <a:latin typeface="Calibri"/>
                <a:cs typeface="Calibri"/>
              </a:rPr>
              <a:t> </a:t>
            </a:r>
            <a:r>
              <a:rPr sz="2750" spc="-5" dirty="0">
                <a:latin typeface="Calibri"/>
                <a:cs typeface="Calibri"/>
              </a:rPr>
              <a:t>that</a:t>
            </a:r>
            <a:r>
              <a:rPr sz="2750" spc="20" dirty="0">
                <a:latin typeface="Calibri"/>
                <a:cs typeface="Calibri"/>
              </a:rPr>
              <a:t> </a:t>
            </a:r>
            <a:r>
              <a:rPr sz="2750" spc="-15" dirty="0">
                <a:latin typeface="Calibri"/>
                <a:cs typeface="Calibri"/>
              </a:rPr>
              <a:t>they</a:t>
            </a:r>
            <a:r>
              <a:rPr sz="2750" spc="150" dirty="0">
                <a:latin typeface="Calibri"/>
                <a:cs typeface="Calibri"/>
              </a:rPr>
              <a:t> </a:t>
            </a:r>
            <a:r>
              <a:rPr sz="2750" dirty="0">
                <a:latin typeface="Calibri"/>
                <a:cs typeface="Calibri"/>
              </a:rPr>
              <a:t>both</a:t>
            </a:r>
            <a:r>
              <a:rPr sz="2750" spc="100" dirty="0">
                <a:latin typeface="Calibri"/>
                <a:cs typeface="Calibri"/>
              </a:rPr>
              <a:t> </a:t>
            </a:r>
            <a:r>
              <a:rPr sz="2750" spc="5" dirty="0">
                <a:latin typeface="Calibri"/>
                <a:cs typeface="Calibri"/>
              </a:rPr>
              <a:t>watch</a:t>
            </a:r>
            <a:r>
              <a:rPr sz="2750" spc="30" dirty="0">
                <a:latin typeface="Calibri"/>
                <a:cs typeface="Calibri"/>
              </a:rPr>
              <a:t> </a:t>
            </a:r>
            <a:r>
              <a:rPr sz="2750" spc="-15" dirty="0">
                <a:latin typeface="Calibri"/>
                <a:cs typeface="Calibri"/>
              </a:rPr>
              <a:t>the</a:t>
            </a:r>
            <a:r>
              <a:rPr sz="2750" spc="100" dirty="0">
                <a:latin typeface="Calibri"/>
                <a:cs typeface="Calibri"/>
              </a:rPr>
              <a:t> </a:t>
            </a:r>
            <a:r>
              <a:rPr sz="2750" spc="20" dirty="0">
                <a:latin typeface="Calibri"/>
                <a:cs typeface="Calibri"/>
              </a:rPr>
              <a:t>match</a:t>
            </a:r>
            <a:r>
              <a:rPr sz="2750" spc="-55" dirty="0">
                <a:latin typeface="Calibri"/>
                <a:cs typeface="Calibri"/>
              </a:rPr>
              <a:t> </a:t>
            </a:r>
            <a:r>
              <a:rPr sz="2750" spc="-15" dirty="0">
                <a:latin typeface="Calibri"/>
                <a:cs typeface="Calibri"/>
              </a:rPr>
              <a:t>is</a:t>
            </a:r>
            <a:r>
              <a:rPr sz="2750" spc="90" dirty="0">
                <a:latin typeface="Calibri"/>
                <a:cs typeface="Calibri"/>
              </a:rPr>
              <a:t> </a:t>
            </a:r>
            <a:r>
              <a:rPr sz="2750" spc="10" dirty="0">
                <a:latin typeface="Calibri"/>
                <a:cs typeface="Calibri"/>
              </a:rPr>
              <a:t>60%.</a:t>
            </a:r>
            <a:endParaRPr sz="2750">
              <a:latin typeface="Calibri"/>
              <a:cs typeface="Calibri"/>
            </a:endParaRPr>
          </a:p>
          <a:p>
            <a:pPr>
              <a:lnSpc>
                <a:spcPct val="100000"/>
              </a:lnSpc>
            </a:pPr>
            <a:endParaRPr sz="2800">
              <a:latin typeface="Calibri"/>
              <a:cs typeface="Calibri"/>
            </a:endParaRPr>
          </a:p>
          <a:p>
            <a:pPr marL="12700" marR="10160">
              <a:lnSpc>
                <a:spcPts val="3010"/>
              </a:lnSpc>
              <a:spcBef>
                <a:spcPts val="1735"/>
              </a:spcBef>
              <a:tabLst>
                <a:tab pos="346075" algn="l"/>
                <a:tab pos="974725" algn="l"/>
                <a:tab pos="2366645" algn="l"/>
                <a:tab pos="2728595" algn="l"/>
                <a:tab pos="4177665" algn="l"/>
                <a:tab pos="4806950" algn="l"/>
                <a:tab pos="5941060" algn="l"/>
                <a:tab pos="6818630" algn="l"/>
                <a:tab pos="7180580" algn="l"/>
                <a:tab pos="7809865" algn="l"/>
              </a:tabLst>
            </a:pPr>
            <a:r>
              <a:rPr sz="2750" spc="-25" dirty="0">
                <a:solidFill>
                  <a:srgbClr val="FF0000"/>
                </a:solidFill>
                <a:latin typeface="Calibri"/>
                <a:cs typeface="Calibri"/>
              </a:rPr>
              <a:t>I</a:t>
            </a:r>
            <a:r>
              <a:rPr sz="2750" spc="5" dirty="0">
                <a:solidFill>
                  <a:srgbClr val="FF0000"/>
                </a:solidFill>
                <a:latin typeface="Calibri"/>
                <a:cs typeface="Calibri"/>
              </a:rPr>
              <a:t>f</a:t>
            </a:r>
            <a:r>
              <a:rPr sz="2750" dirty="0">
                <a:solidFill>
                  <a:srgbClr val="FF0000"/>
                </a:solidFill>
                <a:latin typeface="Calibri"/>
                <a:cs typeface="Calibri"/>
              </a:rPr>
              <a:t>	</a:t>
            </a:r>
            <a:r>
              <a:rPr sz="2750" spc="50" dirty="0">
                <a:solidFill>
                  <a:srgbClr val="FF0000"/>
                </a:solidFill>
                <a:latin typeface="Calibri"/>
                <a:cs typeface="Calibri"/>
              </a:rPr>
              <a:t>t</a:t>
            </a:r>
            <a:r>
              <a:rPr sz="2750" spc="-20" dirty="0">
                <a:solidFill>
                  <a:srgbClr val="FF0000"/>
                </a:solidFill>
                <a:latin typeface="Calibri"/>
                <a:cs typeface="Calibri"/>
              </a:rPr>
              <a:t>h</a:t>
            </a:r>
            <a:r>
              <a:rPr sz="2750" spc="10" dirty="0">
                <a:solidFill>
                  <a:srgbClr val="FF0000"/>
                </a:solidFill>
                <a:latin typeface="Calibri"/>
                <a:cs typeface="Calibri"/>
              </a:rPr>
              <a:t>e</a:t>
            </a:r>
            <a:r>
              <a:rPr sz="2750" dirty="0">
                <a:solidFill>
                  <a:srgbClr val="FF0000"/>
                </a:solidFill>
                <a:latin typeface="Calibri"/>
                <a:cs typeface="Calibri"/>
              </a:rPr>
              <a:t>	</a:t>
            </a:r>
            <a:r>
              <a:rPr sz="2750" spc="50" dirty="0">
                <a:solidFill>
                  <a:srgbClr val="FF0000"/>
                </a:solidFill>
                <a:latin typeface="Calibri"/>
                <a:cs typeface="Calibri"/>
              </a:rPr>
              <a:t>hu</a:t>
            </a:r>
            <a:r>
              <a:rPr sz="2750" spc="-30" dirty="0">
                <a:solidFill>
                  <a:srgbClr val="FF0000"/>
                </a:solidFill>
                <a:latin typeface="Calibri"/>
                <a:cs typeface="Calibri"/>
              </a:rPr>
              <a:t>s</a:t>
            </a:r>
            <a:r>
              <a:rPr sz="2750" spc="-20" dirty="0">
                <a:solidFill>
                  <a:srgbClr val="FF0000"/>
                </a:solidFill>
                <a:latin typeface="Calibri"/>
                <a:cs typeface="Calibri"/>
              </a:rPr>
              <a:t>b</a:t>
            </a:r>
            <a:r>
              <a:rPr sz="2750" spc="100" dirty="0">
                <a:solidFill>
                  <a:srgbClr val="FF0000"/>
                </a:solidFill>
                <a:latin typeface="Calibri"/>
                <a:cs typeface="Calibri"/>
              </a:rPr>
              <a:t>a</a:t>
            </a:r>
            <a:r>
              <a:rPr sz="2750" spc="-20" dirty="0">
                <a:solidFill>
                  <a:srgbClr val="FF0000"/>
                </a:solidFill>
                <a:latin typeface="Calibri"/>
                <a:cs typeface="Calibri"/>
              </a:rPr>
              <a:t>n</a:t>
            </a:r>
            <a:r>
              <a:rPr sz="2750" spc="15" dirty="0">
                <a:solidFill>
                  <a:srgbClr val="FF0000"/>
                </a:solidFill>
                <a:latin typeface="Calibri"/>
                <a:cs typeface="Calibri"/>
              </a:rPr>
              <a:t>d</a:t>
            </a:r>
            <a:r>
              <a:rPr sz="2750" dirty="0">
                <a:solidFill>
                  <a:srgbClr val="FF0000"/>
                </a:solidFill>
                <a:latin typeface="Calibri"/>
                <a:cs typeface="Calibri"/>
              </a:rPr>
              <a:t>	</a:t>
            </a:r>
            <a:r>
              <a:rPr sz="2750" spc="40" dirty="0">
                <a:solidFill>
                  <a:srgbClr val="FF0000"/>
                </a:solidFill>
                <a:latin typeface="Calibri"/>
                <a:cs typeface="Calibri"/>
              </a:rPr>
              <a:t>i</a:t>
            </a:r>
            <a:r>
              <a:rPr sz="2750" spc="10" dirty="0">
                <a:solidFill>
                  <a:srgbClr val="FF0000"/>
                </a:solidFill>
                <a:latin typeface="Calibri"/>
                <a:cs typeface="Calibri"/>
              </a:rPr>
              <a:t>s</a:t>
            </a:r>
            <a:r>
              <a:rPr sz="2750" dirty="0">
                <a:solidFill>
                  <a:srgbClr val="FF0000"/>
                </a:solidFill>
                <a:latin typeface="Calibri"/>
                <a:cs typeface="Calibri"/>
              </a:rPr>
              <a:t>	</a:t>
            </a:r>
            <a:r>
              <a:rPr sz="2750" spc="-20" dirty="0">
                <a:solidFill>
                  <a:srgbClr val="FF0000"/>
                </a:solidFill>
                <a:latin typeface="Calibri"/>
                <a:cs typeface="Calibri"/>
              </a:rPr>
              <a:t>w</a:t>
            </a:r>
            <a:r>
              <a:rPr sz="2750" spc="25" dirty="0">
                <a:solidFill>
                  <a:srgbClr val="FF0000"/>
                </a:solidFill>
                <a:latin typeface="Calibri"/>
                <a:cs typeface="Calibri"/>
              </a:rPr>
              <a:t>a</a:t>
            </a:r>
            <a:r>
              <a:rPr sz="2750" spc="-20" dirty="0">
                <a:solidFill>
                  <a:srgbClr val="FF0000"/>
                </a:solidFill>
                <a:latin typeface="Calibri"/>
                <a:cs typeface="Calibri"/>
              </a:rPr>
              <a:t>t</a:t>
            </a:r>
            <a:r>
              <a:rPr sz="2750" spc="35" dirty="0">
                <a:solidFill>
                  <a:srgbClr val="FF0000"/>
                </a:solidFill>
                <a:latin typeface="Calibri"/>
                <a:cs typeface="Calibri"/>
              </a:rPr>
              <a:t>c</a:t>
            </a:r>
            <a:r>
              <a:rPr sz="2750" spc="-20" dirty="0">
                <a:solidFill>
                  <a:srgbClr val="FF0000"/>
                </a:solidFill>
                <a:latin typeface="Calibri"/>
                <a:cs typeface="Calibri"/>
              </a:rPr>
              <a:t>h</a:t>
            </a:r>
            <a:r>
              <a:rPr sz="2750" spc="45" dirty="0">
                <a:solidFill>
                  <a:srgbClr val="FF0000"/>
                </a:solidFill>
                <a:latin typeface="Calibri"/>
                <a:cs typeface="Calibri"/>
              </a:rPr>
              <a:t>in</a:t>
            </a:r>
            <a:r>
              <a:rPr sz="2750" spc="10" dirty="0">
                <a:solidFill>
                  <a:srgbClr val="FF0000"/>
                </a:solidFill>
                <a:latin typeface="Calibri"/>
                <a:cs typeface="Calibri"/>
              </a:rPr>
              <a:t>g</a:t>
            </a:r>
            <a:r>
              <a:rPr sz="2750" dirty="0">
                <a:solidFill>
                  <a:srgbClr val="FF0000"/>
                </a:solidFill>
                <a:latin typeface="Calibri"/>
                <a:cs typeface="Calibri"/>
              </a:rPr>
              <a:t>	</a:t>
            </a:r>
            <a:r>
              <a:rPr sz="2750" spc="50" dirty="0">
                <a:solidFill>
                  <a:srgbClr val="FF0000"/>
                </a:solidFill>
                <a:latin typeface="Calibri"/>
                <a:cs typeface="Calibri"/>
              </a:rPr>
              <a:t>t</a:t>
            </a:r>
            <a:r>
              <a:rPr sz="2750" spc="-20" dirty="0">
                <a:solidFill>
                  <a:srgbClr val="FF0000"/>
                </a:solidFill>
                <a:latin typeface="Calibri"/>
                <a:cs typeface="Calibri"/>
              </a:rPr>
              <a:t>h</a:t>
            </a:r>
            <a:r>
              <a:rPr sz="2750" spc="10" dirty="0">
                <a:solidFill>
                  <a:srgbClr val="FF0000"/>
                </a:solidFill>
                <a:latin typeface="Calibri"/>
                <a:cs typeface="Calibri"/>
              </a:rPr>
              <a:t>e</a:t>
            </a:r>
            <a:r>
              <a:rPr sz="2750" dirty="0">
                <a:solidFill>
                  <a:srgbClr val="FF0000"/>
                </a:solidFill>
                <a:latin typeface="Calibri"/>
                <a:cs typeface="Calibri"/>
              </a:rPr>
              <a:t>	</a:t>
            </a:r>
            <a:r>
              <a:rPr sz="2750" spc="45" dirty="0">
                <a:solidFill>
                  <a:srgbClr val="FF0000"/>
                </a:solidFill>
                <a:latin typeface="Calibri"/>
                <a:cs typeface="Calibri"/>
              </a:rPr>
              <a:t>m</a:t>
            </a:r>
            <a:r>
              <a:rPr sz="2750" spc="25" dirty="0">
                <a:solidFill>
                  <a:srgbClr val="FF0000"/>
                </a:solidFill>
                <a:latin typeface="Calibri"/>
                <a:cs typeface="Calibri"/>
              </a:rPr>
              <a:t>a</a:t>
            </a:r>
            <a:r>
              <a:rPr sz="2750" spc="-25" dirty="0">
                <a:solidFill>
                  <a:srgbClr val="FF0000"/>
                </a:solidFill>
                <a:latin typeface="Calibri"/>
                <a:cs typeface="Calibri"/>
              </a:rPr>
              <a:t>t</a:t>
            </a:r>
            <a:r>
              <a:rPr sz="2750" spc="30" dirty="0">
                <a:solidFill>
                  <a:srgbClr val="FF0000"/>
                </a:solidFill>
                <a:latin typeface="Calibri"/>
                <a:cs typeface="Calibri"/>
              </a:rPr>
              <a:t>c</a:t>
            </a:r>
            <a:r>
              <a:rPr sz="2750" spc="-20" dirty="0">
                <a:solidFill>
                  <a:srgbClr val="FF0000"/>
                </a:solidFill>
                <a:latin typeface="Calibri"/>
                <a:cs typeface="Calibri"/>
              </a:rPr>
              <a:t>h</a:t>
            </a:r>
            <a:r>
              <a:rPr sz="2750" spc="5" dirty="0">
                <a:solidFill>
                  <a:srgbClr val="FF0000"/>
                </a:solidFill>
                <a:latin typeface="Calibri"/>
                <a:cs typeface="Calibri"/>
              </a:rPr>
              <a:t>,</a:t>
            </a:r>
            <a:r>
              <a:rPr sz="2750" dirty="0">
                <a:solidFill>
                  <a:srgbClr val="FF0000"/>
                </a:solidFill>
                <a:latin typeface="Calibri"/>
                <a:cs typeface="Calibri"/>
              </a:rPr>
              <a:t>	</a:t>
            </a:r>
            <a:r>
              <a:rPr sz="2750" spc="55" dirty="0">
                <a:solidFill>
                  <a:srgbClr val="FF0000"/>
                </a:solidFill>
                <a:latin typeface="Calibri"/>
                <a:cs typeface="Calibri"/>
              </a:rPr>
              <a:t>w</a:t>
            </a:r>
            <a:r>
              <a:rPr sz="2750" spc="-20" dirty="0">
                <a:solidFill>
                  <a:srgbClr val="FF0000"/>
                </a:solidFill>
                <a:latin typeface="Calibri"/>
                <a:cs typeface="Calibri"/>
              </a:rPr>
              <a:t>h</a:t>
            </a:r>
            <a:r>
              <a:rPr sz="2750" spc="25" dirty="0">
                <a:solidFill>
                  <a:srgbClr val="FF0000"/>
                </a:solidFill>
                <a:latin typeface="Calibri"/>
                <a:cs typeface="Calibri"/>
              </a:rPr>
              <a:t>a</a:t>
            </a:r>
            <a:r>
              <a:rPr sz="2750" spc="10" dirty="0">
                <a:solidFill>
                  <a:srgbClr val="FF0000"/>
                </a:solidFill>
                <a:latin typeface="Calibri"/>
                <a:cs typeface="Calibri"/>
              </a:rPr>
              <a:t>t</a:t>
            </a:r>
            <a:r>
              <a:rPr sz="2750" dirty="0">
                <a:solidFill>
                  <a:srgbClr val="FF0000"/>
                </a:solidFill>
                <a:latin typeface="Calibri"/>
                <a:cs typeface="Calibri"/>
              </a:rPr>
              <a:t>	</a:t>
            </a:r>
            <a:r>
              <a:rPr sz="2750" spc="-35" dirty="0">
                <a:solidFill>
                  <a:srgbClr val="FF0000"/>
                </a:solidFill>
                <a:latin typeface="Calibri"/>
                <a:cs typeface="Calibri"/>
              </a:rPr>
              <a:t>i</a:t>
            </a:r>
            <a:r>
              <a:rPr sz="2750" spc="10" dirty="0">
                <a:solidFill>
                  <a:srgbClr val="FF0000"/>
                </a:solidFill>
                <a:latin typeface="Calibri"/>
                <a:cs typeface="Calibri"/>
              </a:rPr>
              <a:t>s</a:t>
            </a:r>
            <a:r>
              <a:rPr sz="2750" dirty="0">
                <a:solidFill>
                  <a:srgbClr val="FF0000"/>
                </a:solidFill>
                <a:latin typeface="Calibri"/>
                <a:cs typeface="Calibri"/>
              </a:rPr>
              <a:t>	</a:t>
            </a:r>
            <a:r>
              <a:rPr sz="2750" spc="50" dirty="0">
                <a:solidFill>
                  <a:srgbClr val="FF0000"/>
                </a:solidFill>
                <a:latin typeface="Calibri"/>
                <a:cs typeface="Calibri"/>
              </a:rPr>
              <a:t>t</a:t>
            </a:r>
            <a:r>
              <a:rPr sz="2750" spc="-20" dirty="0">
                <a:solidFill>
                  <a:srgbClr val="FF0000"/>
                </a:solidFill>
                <a:latin typeface="Calibri"/>
                <a:cs typeface="Calibri"/>
              </a:rPr>
              <a:t>h</a:t>
            </a:r>
            <a:r>
              <a:rPr sz="2750" spc="10" dirty="0">
                <a:solidFill>
                  <a:srgbClr val="FF0000"/>
                </a:solidFill>
                <a:latin typeface="Calibri"/>
                <a:cs typeface="Calibri"/>
              </a:rPr>
              <a:t>e</a:t>
            </a:r>
            <a:r>
              <a:rPr sz="2750" dirty="0">
                <a:solidFill>
                  <a:srgbClr val="FF0000"/>
                </a:solidFill>
                <a:latin typeface="Calibri"/>
                <a:cs typeface="Calibri"/>
              </a:rPr>
              <a:t>	</a:t>
            </a:r>
            <a:r>
              <a:rPr sz="2750" spc="-20" dirty="0">
                <a:solidFill>
                  <a:srgbClr val="FF0000"/>
                </a:solidFill>
                <a:latin typeface="Calibri"/>
                <a:cs typeface="Calibri"/>
              </a:rPr>
              <a:t>p</a:t>
            </a:r>
            <a:r>
              <a:rPr sz="2750" spc="-60" dirty="0">
                <a:solidFill>
                  <a:srgbClr val="FF0000"/>
                </a:solidFill>
                <a:latin typeface="Calibri"/>
                <a:cs typeface="Calibri"/>
              </a:rPr>
              <a:t>r</a:t>
            </a:r>
            <a:r>
              <a:rPr sz="2750" spc="120" dirty="0">
                <a:solidFill>
                  <a:srgbClr val="FF0000"/>
                </a:solidFill>
                <a:latin typeface="Calibri"/>
                <a:cs typeface="Calibri"/>
              </a:rPr>
              <a:t>o</a:t>
            </a:r>
            <a:r>
              <a:rPr sz="2750" spc="-20" dirty="0">
                <a:solidFill>
                  <a:srgbClr val="FF0000"/>
                </a:solidFill>
                <a:latin typeface="Calibri"/>
                <a:cs typeface="Calibri"/>
              </a:rPr>
              <a:t>b</a:t>
            </a:r>
            <a:r>
              <a:rPr sz="2750" spc="25" dirty="0">
                <a:solidFill>
                  <a:srgbClr val="FF0000"/>
                </a:solidFill>
                <a:latin typeface="Calibri"/>
                <a:cs typeface="Calibri"/>
              </a:rPr>
              <a:t>a</a:t>
            </a:r>
            <a:r>
              <a:rPr sz="2750" spc="50" dirty="0">
                <a:solidFill>
                  <a:srgbClr val="FF0000"/>
                </a:solidFill>
                <a:latin typeface="Calibri"/>
                <a:cs typeface="Calibri"/>
              </a:rPr>
              <a:t>b</a:t>
            </a:r>
            <a:r>
              <a:rPr sz="2750" spc="-35" dirty="0">
                <a:solidFill>
                  <a:srgbClr val="FF0000"/>
                </a:solidFill>
                <a:latin typeface="Calibri"/>
                <a:cs typeface="Calibri"/>
              </a:rPr>
              <a:t>i</a:t>
            </a:r>
            <a:r>
              <a:rPr sz="2750" spc="35" dirty="0">
                <a:solidFill>
                  <a:srgbClr val="FF0000"/>
                </a:solidFill>
                <a:latin typeface="Calibri"/>
                <a:cs typeface="Calibri"/>
              </a:rPr>
              <a:t>l</a:t>
            </a:r>
            <a:r>
              <a:rPr sz="2750" spc="-35" dirty="0">
                <a:solidFill>
                  <a:srgbClr val="FF0000"/>
                </a:solidFill>
                <a:latin typeface="Calibri"/>
                <a:cs typeface="Calibri"/>
              </a:rPr>
              <a:t>i</a:t>
            </a:r>
            <a:r>
              <a:rPr sz="2750" spc="-25" dirty="0">
                <a:solidFill>
                  <a:srgbClr val="FF0000"/>
                </a:solidFill>
                <a:latin typeface="Calibri"/>
                <a:cs typeface="Calibri"/>
              </a:rPr>
              <a:t>t</a:t>
            </a:r>
            <a:r>
              <a:rPr sz="2750" spc="5" dirty="0">
                <a:solidFill>
                  <a:srgbClr val="FF0000"/>
                </a:solidFill>
                <a:latin typeface="Calibri"/>
                <a:cs typeface="Calibri"/>
              </a:rPr>
              <a:t>y  </a:t>
            </a:r>
            <a:r>
              <a:rPr sz="2750" spc="-5" dirty="0">
                <a:solidFill>
                  <a:srgbClr val="FF0000"/>
                </a:solidFill>
                <a:latin typeface="Calibri"/>
                <a:cs typeface="Calibri"/>
              </a:rPr>
              <a:t>that</a:t>
            </a:r>
            <a:r>
              <a:rPr sz="2750" spc="90" dirty="0">
                <a:solidFill>
                  <a:srgbClr val="FF0000"/>
                </a:solidFill>
                <a:latin typeface="Calibri"/>
                <a:cs typeface="Calibri"/>
              </a:rPr>
              <a:t> </a:t>
            </a:r>
            <a:r>
              <a:rPr sz="2750" spc="-15" dirty="0">
                <a:solidFill>
                  <a:srgbClr val="FF0000"/>
                </a:solidFill>
                <a:latin typeface="Calibri"/>
                <a:cs typeface="Calibri"/>
              </a:rPr>
              <a:t>his</a:t>
            </a:r>
            <a:r>
              <a:rPr sz="2750" spc="90" dirty="0">
                <a:solidFill>
                  <a:srgbClr val="FF0000"/>
                </a:solidFill>
                <a:latin typeface="Calibri"/>
                <a:cs typeface="Calibri"/>
              </a:rPr>
              <a:t> </a:t>
            </a:r>
            <a:r>
              <a:rPr sz="2750" spc="-35" dirty="0">
                <a:solidFill>
                  <a:srgbClr val="FF0000"/>
                </a:solidFill>
                <a:latin typeface="Calibri"/>
                <a:cs typeface="Calibri"/>
              </a:rPr>
              <a:t>wife</a:t>
            </a:r>
            <a:r>
              <a:rPr sz="2750" spc="170" dirty="0">
                <a:solidFill>
                  <a:srgbClr val="FF0000"/>
                </a:solidFill>
                <a:latin typeface="Calibri"/>
                <a:cs typeface="Calibri"/>
              </a:rPr>
              <a:t> </a:t>
            </a:r>
            <a:r>
              <a:rPr sz="2750" spc="-15" dirty="0">
                <a:solidFill>
                  <a:srgbClr val="FF0000"/>
                </a:solidFill>
                <a:latin typeface="Calibri"/>
                <a:cs typeface="Calibri"/>
              </a:rPr>
              <a:t>is</a:t>
            </a:r>
            <a:r>
              <a:rPr sz="2750" spc="15" dirty="0">
                <a:solidFill>
                  <a:srgbClr val="FF0000"/>
                </a:solidFill>
                <a:latin typeface="Calibri"/>
                <a:cs typeface="Calibri"/>
              </a:rPr>
              <a:t> </a:t>
            </a:r>
            <a:r>
              <a:rPr sz="2750" spc="-5" dirty="0">
                <a:solidFill>
                  <a:srgbClr val="FF0000"/>
                </a:solidFill>
                <a:latin typeface="Calibri"/>
                <a:cs typeface="Calibri"/>
              </a:rPr>
              <a:t>also</a:t>
            </a:r>
            <a:r>
              <a:rPr sz="2750" spc="90" dirty="0">
                <a:solidFill>
                  <a:srgbClr val="FF0000"/>
                </a:solidFill>
                <a:latin typeface="Calibri"/>
                <a:cs typeface="Calibri"/>
              </a:rPr>
              <a:t> </a:t>
            </a:r>
            <a:r>
              <a:rPr sz="2750" spc="-5" dirty="0">
                <a:solidFill>
                  <a:srgbClr val="FF0000"/>
                </a:solidFill>
                <a:latin typeface="Calibri"/>
                <a:cs typeface="Calibri"/>
              </a:rPr>
              <a:t>watching</a:t>
            </a:r>
            <a:r>
              <a:rPr sz="2750" spc="170" dirty="0">
                <a:solidFill>
                  <a:srgbClr val="FF0000"/>
                </a:solidFill>
                <a:latin typeface="Calibri"/>
                <a:cs typeface="Calibri"/>
              </a:rPr>
              <a:t> </a:t>
            </a:r>
            <a:r>
              <a:rPr sz="2750" spc="-10" dirty="0">
                <a:solidFill>
                  <a:srgbClr val="FF0000"/>
                </a:solidFill>
                <a:latin typeface="Calibri"/>
                <a:cs typeface="Calibri"/>
              </a:rPr>
              <a:t>the</a:t>
            </a:r>
            <a:r>
              <a:rPr sz="2750" spc="95" dirty="0">
                <a:solidFill>
                  <a:srgbClr val="FF0000"/>
                </a:solidFill>
                <a:latin typeface="Calibri"/>
                <a:cs typeface="Calibri"/>
              </a:rPr>
              <a:t> </a:t>
            </a:r>
            <a:r>
              <a:rPr sz="2750" spc="20" dirty="0">
                <a:solidFill>
                  <a:srgbClr val="FF0000"/>
                </a:solidFill>
                <a:latin typeface="Calibri"/>
                <a:cs typeface="Calibri"/>
              </a:rPr>
              <a:t>match</a:t>
            </a:r>
            <a:endParaRPr sz="275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322199"/>
            <a:ext cx="1487805" cy="518159"/>
          </a:xfrm>
          <a:prstGeom prst="rect">
            <a:avLst/>
          </a:prstGeom>
        </p:spPr>
        <p:txBody>
          <a:bodyPr vert="horz" wrap="square" lIns="0" tIns="16510" rIns="0" bIns="0" rtlCol="0">
            <a:spAutoFit/>
          </a:bodyPr>
          <a:lstStyle/>
          <a:p>
            <a:pPr marL="12700">
              <a:lnSpc>
                <a:spcPct val="100000"/>
              </a:lnSpc>
              <a:spcBef>
                <a:spcPts val="130"/>
              </a:spcBef>
            </a:pPr>
            <a:r>
              <a:rPr sz="3200" spc="5" dirty="0">
                <a:latin typeface="Calibri Light"/>
                <a:cs typeface="Calibri Light"/>
              </a:rPr>
              <a:t>Solution:</a:t>
            </a:r>
            <a:endParaRPr sz="3200">
              <a:latin typeface="Calibri Light"/>
              <a:cs typeface="Calibri Light"/>
            </a:endParaRPr>
          </a:p>
        </p:txBody>
      </p:sp>
      <p:sp>
        <p:nvSpPr>
          <p:cNvPr id="3" name="object 3"/>
          <p:cNvSpPr txBox="1"/>
          <p:nvPr/>
        </p:nvSpPr>
        <p:spPr>
          <a:xfrm>
            <a:off x="1718310" y="928750"/>
            <a:ext cx="7841615" cy="3106420"/>
          </a:xfrm>
          <a:prstGeom prst="rect">
            <a:avLst/>
          </a:prstGeom>
        </p:spPr>
        <p:txBody>
          <a:bodyPr vert="horz" wrap="square" lIns="0" tIns="107950" rIns="0" bIns="0" rtlCol="0">
            <a:spAutoFit/>
          </a:bodyPr>
          <a:lstStyle/>
          <a:p>
            <a:pPr marL="12700">
              <a:lnSpc>
                <a:spcPct val="100000"/>
              </a:lnSpc>
              <a:spcBef>
                <a:spcPts val="850"/>
              </a:spcBef>
            </a:pPr>
            <a:r>
              <a:rPr sz="2750" spc="10" dirty="0">
                <a:latin typeface="Calibri"/>
                <a:cs typeface="Calibri"/>
              </a:rPr>
              <a:t>Let</a:t>
            </a:r>
            <a:r>
              <a:rPr sz="2750" spc="15" dirty="0">
                <a:latin typeface="Calibri"/>
                <a:cs typeface="Calibri"/>
              </a:rPr>
              <a:t> </a:t>
            </a:r>
            <a:r>
              <a:rPr sz="2750" i="1" spc="15" dirty="0">
                <a:latin typeface="Calibri"/>
                <a:cs typeface="Calibri"/>
              </a:rPr>
              <a:t>B</a:t>
            </a:r>
            <a:r>
              <a:rPr sz="2750" i="1" spc="40" dirty="0">
                <a:latin typeface="Calibri"/>
                <a:cs typeface="Calibri"/>
              </a:rPr>
              <a:t> </a:t>
            </a:r>
            <a:r>
              <a:rPr sz="2750" i="1" spc="10" dirty="0">
                <a:latin typeface="Calibri"/>
                <a:cs typeface="Calibri"/>
              </a:rPr>
              <a:t>=</a:t>
            </a:r>
            <a:r>
              <a:rPr sz="2750" i="1" spc="15" dirty="0">
                <a:latin typeface="Calibri"/>
                <a:cs typeface="Calibri"/>
              </a:rPr>
              <a:t> </a:t>
            </a:r>
            <a:r>
              <a:rPr sz="2750" spc="-10" dirty="0">
                <a:latin typeface="Calibri"/>
                <a:cs typeface="Calibri"/>
              </a:rPr>
              <a:t>the</a:t>
            </a:r>
            <a:r>
              <a:rPr sz="2750" spc="90" dirty="0">
                <a:latin typeface="Calibri"/>
                <a:cs typeface="Calibri"/>
              </a:rPr>
              <a:t> </a:t>
            </a:r>
            <a:r>
              <a:rPr sz="2750" spc="-5" dirty="0">
                <a:latin typeface="Calibri"/>
                <a:cs typeface="Calibri"/>
              </a:rPr>
              <a:t>event</a:t>
            </a:r>
            <a:r>
              <a:rPr sz="2750" spc="90" dirty="0">
                <a:latin typeface="Calibri"/>
                <a:cs typeface="Calibri"/>
              </a:rPr>
              <a:t> </a:t>
            </a:r>
            <a:r>
              <a:rPr sz="2750" spc="-5" dirty="0">
                <a:latin typeface="Calibri"/>
                <a:cs typeface="Calibri"/>
              </a:rPr>
              <a:t>that</a:t>
            </a:r>
            <a:r>
              <a:rPr sz="2750" spc="20" dirty="0">
                <a:latin typeface="Calibri"/>
                <a:cs typeface="Calibri"/>
              </a:rPr>
              <a:t> </a:t>
            </a:r>
            <a:r>
              <a:rPr sz="2750" spc="-10" dirty="0">
                <a:latin typeface="Calibri"/>
                <a:cs typeface="Calibri"/>
              </a:rPr>
              <a:t>the</a:t>
            </a:r>
            <a:r>
              <a:rPr sz="2750" spc="160" dirty="0">
                <a:latin typeface="Calibri"/>
                <a:cs typeface="Calibri"/>
              </a:rPr>
              <a:t> </a:t>
            </a:r>
            <a:r>
              <a:rPr sz="2750" spc="-10" dirty="0">
                <a:latin typeface="Calibri"/>
                <a:cs typeface="Calibri"/>
              </a:rPr>
              <a:t>husband</a:t>
            </a:r>
            <a:r>
              <a:rPr sz="2750" spc="235" dirty="0">
                <a:latin typeface="Calibri"/>
                <a:cs typeface="Calibri"/>
              </a:rPr>
              <a:t> </a:t>
            </a:r>
            <a:r>
              <a:rPr sz="2750" spc="-5" dirty="0">
                <a:latin typeface="Calibri"/>
                <a:cs typeface="Calibri"/>
              </a:rPr>
              <a:t>watches</a:t>
            </a:r>
            <a:r>
              <a:rPr sz="2750" spc="85" dirty="0">
                <a:latin typeface="Calibri"/>
                <a:cs typeface="Calibri"/>
              </a:rPr>
              <a:t> </a:t>
            </a:r>
            <a:r>
              <a:rPr sz="2750" spc="-10" dirty="0">
                <a:latin typeface="Calibri"/>
                <a:cs typeface="Calibri"/>
              </a:rPr>
              <a:t>the</a:t>
            </a:r>
            <a:r>
              <a:rPr sz="2750" spc="85" dirty="0">
                <a:latin typeface="Calibri"/>
                <a:cs typeface="Calibri"/>
              </a:rPr>
              <a:t> </a:t>
            </a:r>
            <a:r>
              <a:rPr sz="2750" spc="20" dirty="0">
                <a:latin typeface="Calibri"/>
                <a:cs typeface="Calibri"/>
              </a:rPr>
              <a:t>match</a:t>
            </a:r>
            <a:endParaRPr sz="2750">
              <a:latin typeface="Calibri"/>
              <a:cs typeface="Calibri"/>
            </a:endParaRPr>
          </a:p>
          <a:p>
            <a:pPr marL="12700">
              <a:lnSpc>
                <a:spcPct val="100000"/>
              </a:lnSpc>
              <a:spcBef>
                <a:spcPts val="755"/>
              </a:spcBef>
            </a:pPr>
            <a:r>
              <a:rPr sz="2750" i="1" spc="-5" dirty="0">
                <a:solidFill>
                  <a:srgbClr val="FF0000"/>
                </a:solidFill>
                <a:latin typeface="Calibri"/>
                <a:cs typeface="Calibri"/>
              </a:rPr>
              <a:t>P</a:t>
            </a:r>
            <a:r>
              <a:rPr sz="2750" spc="-5" dirty="0">
                <a:solidFill>
                  <a:srgbClr val="FF0000"/>
                </a:solidFill>
                <a:latin typeface="Calibri"/>
                <a:cs typeface="Calibri"/>
              </a:rPr>
              <a:t>[</a:t>
            </a:r>
            <a:r>
              <a:rPr sz="2750" i="1" spc="-5" dirty="0">
                <a:solidFill>
                  <a:srgbClr val="FF0000"/>
                </a:solidFill>
                <a:latin typeface="Calibri"/>
                <a:cs typeface="Calibri"/>
              </a:rPr>
              <a:t>B</a:t>
            </a:r>
            <a:r>
              <a:rPr sz="2750" spc="-5" dirty="0">
                <a:solidFill>
                  <a:srgbClr val="FF0000"/>
                </a:solidFill>
                <a:latin typeface="Calibri"/>
                <a:cs typeface="Calibri"/>
              </a:rPr>
              <a:t>]=</a:t>
            </a:r>
            <a:r>
              <a:rPr sz="2750" spc="130" dirty="0">
                <a:solidFill>
                  <a:srgbClr val="FF0000"/>
                </a:solidFill>
                <a:latin typeface="Calibri"/>
                <a:cs typeface="Calibri"/>
              </a:rPr>
              <a:t> </a:t>
            </a:r>
            <a:r>
              <a:rPr sz="2750" spc="10" dirty="0">
                <a:solidFill>
                  <a:srgbClr val="FF0000"/>
                </a:solidFill>
                <a:latin typeface="Calibri"/>
                <a:cs typeface="Calibri"/>
              </a:rPr>
              <a:t>0.80</a:t>
            </a:r>
            <a:endParaRPr sz="2750">
              <a:latin typeface="Calibri"/>
              <a:cs typeface="Calibri"/>
            </a:endParaRPr>
          </a:p>
          <a:p>
            <a:pPr>
              <a:lnSpc>
                <a:spcPct val="100000"/>
              </a:lnSpc>
              <a:spcBef>
                <a:spcPts val="35"/>
              </a:spcBef>
            </a:pPr>
            <a:endParaRPr sz="3850">
              <a:latin typeface="Calibri"/>
              <a:cs typeface="Calibri"/>
            </a:endParaRPr>
          </a:p>
          <a:p>
            <a:pPr marL="12700">
              <a:lnSpc>
                <a:spcPct val="100000"/>
              </a:lnSpc>
            </a:pPr>
            <a:r>
              <a:rPr sz="2750" spc="10" dirty="0">
                <a:latin typeface="Calibri"/>
                <a:cs typeface="Calibri"/>
              </a:rPr>
              <a:t>Let</a:t>
            </a:r>
            <a:r>
              <a:rPr sz="2750" spc="25" dirty="0">
                <a:latin typeface="Calibri"/>
                <a:cs typeface="Calibri"/>
              </a:rPr>
              <a:t> </a:t>
            </a:r>
            <a:r>
              <a:rPr sz="2750" i="1" spc="15" dirty="0">
                <a:latin typeface="Calibri"/>
                <a:cs typeface="Calibri"/>
              </a:rPr>
              <a:t>A </a:t>
            </a:r>
            <a:r>
              <a:rPr sz="2750" i="1" spc="10" dirty="0">
                <a:latin typeface="Calibri"/>
                <a:cs typeface="Calibri"/>
              </a:rPr>
              <a:t>=</a:t>
            </a:r>
            <a:r>
              <a:rPr sz="2750" i="1" spc="25" dirty="0">
                <a:latin typeface="Calibri"/>
                <a:cs typeface="Calibri"/>
              </a:rPr>
              <a:t> </a:t>
            </a:r>
            <a:r>
              <a:rPr sz="2750" spc="-15" dirty="0">
                <a:latin typeface="Calibri"/>
                <a:cs typeface="Calibri"/>
              </a:rPr>
              <a:t>the</a:t>
            </a:r>
            <a:r>
              <a:rPr sz="2750" spc="90" dirty="0">
                <a:latin typeface="Calibri"/>
                <a:cs typeface="Calibri"/>
              </a:rPr>
              <a:t> </a:t>
            </a:r>
            <a:r>
              <a:rPr sz="2750" spc="-10" dirty="0">
                <a:latin typeface="Calibri"/>
                <a:cs typeface="Calibri"/>
              </a:rPr>
              <a:t>event</a:t>
            </a:r>
            <a:r>
              <a:rPr sz="2750" spc="95" dirty="0">
                <a:latin typeface="Calibri"/>
                <a:cs typeface="Calibri"/>
              </a:rPr>
              <a:t> </a:t>
            </a:r>
            <a:r>
              <a:rPr sz="2750" spc="-5" dirty="0">
                <a:latin typeface="Calibri"/>
                <a:cs typeface="Calibri"/>
              </a:rPr>
              <a:t>that</a:t>
            </a:r>
            <a:r>
              <a:rPr sz="2750" spc="95" dirty="0">
                <a:latin typeface="Calibri"/>
                <a:cs typeface="Calibri"/>
              </a:rPr>
              <a:t> </a:t>
            </a:r>
            <a:r>
              <a:rPr sz="2750" spc="-15" dirty="0">
                <a:latin typeface="Calibri"/>
                <a:cs typeface="Calibri"/>
              </a:rPr>
              <a:t>his</a:t>
            </a:r>
            <a:r>
              <a:rPr sz="2750" spc="85" dirty="0">
                <a:latin typeface="Calibri"/>
                <a:cs typeface="Calibri"/>
              </a:rPr>
              <a:t> </a:t>
            </a:r>
            <a:r>
              <a:rPr sz="2750" spc="-35" dirty="0">
                <a:latin typeface="Calibri"/>
                <a:cs typeface="Calibri"/>
              </a:rPr>
              <a:t>wife</a:t>
            </a:r>
            <a:r>
              <a:rPr sz="2750" spc="165" dirty="0">
                <a:latin typeface="Calibri"/>
                <a:cs typeface="Calibri"/>
              </a:rPr>
              <a:t> </a:t>
            </a:r>
            <a:r>
              <a:rPr sz="2750" spc="-5" dirty="0">
                <a:latin typeface="Calibri"/>
                <a:cs typeface="Calibri"/>
              </a:rPr>
              <a:t>watches</a:t>
            </a:r>
            <a:r>
              <a:rPr sz="2750" spc="85" dirty="0">
                <a:latin typeface="Calibri"/>
                <a:cs typeface="Calibri"/>
              </a:rPr>
              <a:t> </a:t>
            </a:r>
            <a:r>
              <a:rPr sz="2750" spc="-15" dirty="0">
                <a:latin typeface="Calibri"/>
                <a:cs typeface="Calibri"/>
              </a:rPr>
              <a:t>the</a:t>
            </a:r>
            <a:r>
              <a:rPr sz="2750" spc="95" dirty="0">
                <a:latin typeface="Calibri"/>
                <a:cs typeface="Calibri"/>
              </a:rPr>
              <a:t> </a:t>
            </a:r>
            <a:r>
              <a:rPr sz="2750" spc="20" dirty="0">
                <a:latin typeface="Calibri"/>
                <a:cs typeface="Calibri"/>
              </a:rPr>
              <a:t>match</a:t>
            </a:r>
            <a:endParaRPr sz="2750">
              <a:latin typeface="Calibri"/>
              <a:cs typeface="Calibri"/>
            </a:endParaRPr>
          </a:p>
          <a:p>
            <a:pPr marL="12700">
              <a:lnSpc>
                <a:spcPct val="100000"/>
              </a:lnSpc>
              <a:spcBef>
                <a:spcPts val="755"/>
              </a:spcBef>
            </a:pPr>
            <a:r>
              <a:rPr sz="2750" i="1" spc="-10" dirty="0">
                <a:solidFill>
                  <a:srgbClr val="FF0000"/>
                </a:solidFill>
                <a:latin typeface="Calibri"/>
                <a:cs typeface="Calibri"/>
              </a:rPr>
              <a:t>P</a:t>
            </a:r>
            <a:r>
              <a:rPr sz="2750" spc="-10" dirty="0">
                <a:solidFill>
                  <a:srgbClr val="FF0000"/>
                </a:solidFill>
                <a:latin typeface="Calibri"/>
                <a:cs typeface="Calibri"/>
              </a:rPr>
              <a:t>[</a:t>
            </a:r>
            <a:r>
              <a:rPr sz="2750" i="1" spc="-10" dirty="0">
                <a:solidFill>
                  <a:srgbClr val="FF0000"/>
                </a:solidFill>
                <a:latin typeface="Calibri"/>
                <a:cs typeface="Calibri"/>
              </a:rPr>
              <a:t>A</a:t>
            </a:r>
            <a:r>
              <a:rPr sz="2750" spc="-10" dirty="0">
                <a:solidFill>
                  <a:srgbClr val="FF0000"/>
                </a:solidFill>
                <a:latin typeface="Calibri"/>
                <a:cs typeface="Calibri"/>
              </a:rPr>
              <a:t>]=</a:t>
            </a:r>
            <a:r>
              <a:rPr sz="2750" spc="125" dirty="0">
                <a:solidFill>
                  <a:srgbClr val="FF0000"/>
                </a:solidFill>
                <a:latin typeface="Calibri"/>
                <a:cs typeface="Calibri"/>
              </a:rPr>
              <a:t> </a:t>
            </a:r>
            <a:r>
              <a:rPr sz="2750" spc="10" dirty="0">
                <a:solidFill>
                  <a:srgbClr val="FF0000"/>
                </a:solidFill>
                <a:latin typeface="Calibri"/>
                <a:cs typeface="Calibri"/>
              </a:rPr>
              <a:t>0.65</a:t>
            </a:r>
            <a:r>
              <a:rPr sz="2750" spc="30" dirty="0">
                <a:solidFill>
                  <a:srgbClr val="FF0000"/>
                </a:solidFill>
                <a:latin typeface="Calibri"/>
                <a:cs typeface="Calibri"/>
              </a:rPr>
              <a:t> </a:t>
            </a:r>
            <a:r>
              <a:rPr sz="2750" spc="5" dirty="0">
                <a:solidFill>
                  <a:srgbClr val="FF0000"/>
                </a:solidFill>
                <a:latin typeface="Calibri"/>
                <a:cs typeface="Calibri"/>
              </a:rPr>
              <a:t>and</a:t>
            </a:r>
            <a:endParaRPr sz="2750">
              <a:latin typeface="Calibri"/>
              <a:cs typeface="Calibri"/>
            </a:endParaRPr>
          </a:p>
          <a:p>
            <a:pPr marL="12700">
              <a:lnSpc>
                <a:spcPct val="100000"/>
              </a:lnSpc>
              <a:spcBef>
                <a:spcPts val="755"/>
              </a:spcBef>
            </a:pPr>
            <a:r>
              <a:rPr sz="2750" i="1" dirty="0">
                <a:solidFill>
                  <a:srgbClr val="FF0000"/>
                </a:solidFill>
                <a:latin typeface="Calibri"/>
                <a:cs typeface="Calibri"/>
              </a:rPr>
              <a:t>P</a:t>
            </a:r>
            <a:r>
              <a:rPr sz="2750" dirty="0">
                <a:solidFill>
                  <a:srgbClr val="FF0000"/>
                </a:solidFill>
                <a:latin typeface="Calibri"/>
                <a:cs typeface="Calibri"/>
              </a:rPr>
              <a:t>[</a:t>
            </a:r>
            <a:r>
              <a:rPr sz="2750" i="1" dirty="0">
                <a:solidFill>
                  <a:srgbClr val="FF0000"/>
                </a:solidFill>
                <a:latin typeface="Calibri"/>
                <a:cs typeface="Calibri"/>
              </a:rPr>
              <a:t>A</a:t>
            </a:r>
            <a:r>
              <a:rPr sz="2750" i="1" spc="60" dirty="0">
                <a:solidFill>
                  <a:srgbClr val="FF0000"/>
                </a:solidFill>
                <a:latin typeface="Calibri"/>
                <a:cs typeface="Calibri"/>
              </a:rPr>
              <a:t> </a:t>
            </a:r>
            <a:r>
              <a:rPr sz="2750" i="1" spc="20" dirty="0">
                <a:solidFill>
                  <a:srgbClr val="FF0000"/>
                </a:solidFill>
                <a:latin typeface="Calibri"/>
                <a:cs typeface="Calibri"/>
              </a:rPr>
              <a:t>∩ </a:t>
            </a:r>
            <a:r>
              <a:rPr sz="2750" i="1" dirty="0">
                <a:solidFill>
                  <a:srgbClr val="FF0000"/>
                </a:solidFill>
                <a:latin typeface="Calibri"/>
                <a:cs typeface="Calibri"/>
              </a:rPr>
              <a:t>B</a:t>
            </a:r>
            <a:r>
              <a:rPr sz="2750" dirty="0">
                <a:solidFill>
                  <a:srgbClr val="FF0000"/>
                </a:solidFill>
                <a:latin typeface="Calibri"/>
                <a:cs typeface="Calibri"/>
              </a:rPr>
              <a:t>]=</a:t>
            </a:r>
            <a:r>
              <a:rPr sz="2750" spc="60" dirty="0">
                <a:solidFill>
                  <a:srgbClr val="FF0000"/>
                </a:solidFill>
                <a:latin typeface="Calibri"/>
                <a:cs typeface="Calibri"/>
              </a:rPr>
              <a:t> </a:t>
            </a:r>
            <a:r>
              <a:rPr sz="2750" spc="10" dirty="0">
                <a:solidFill>
                  <a:srgbClr val="FF0000"/>
                </a:solidFill>
                <a:latin typeface="Calibri"/>
                <a:cs typeface="Calibri"/>
              </a:rPr>
              <a:t>0.60</a:t>
            </a:r>
            <a:endParaRPr sz="2750">
              <a:latin typeface="Calibri"/>
              <a:cs typeface="Calibri"/>
            </a:endParaRPr>
          </a:p>
        </p:txBody>
      </p:sp>
      <p:sp>
        <p:nvSpPr>
          <p:cNvPr id="4" name="object 4"/>
          <p:cNvSpPr/>
          <p:nvPr/>
        </p:nvSpPr>
        <p:spPr>
          <a:xfrm>
            <a:off x="2591143" y="5440448"/>
            <a:ext cx="0" cy="459105"/>
          </a:xfrm>
          <a:custGeom>
            <a:avLst/>
            <a:gdLst/>
            <a:ahLst/>
            <a:cxnLst/>
            <a:rect l="l" t="t" r="r" b="b"/>
            <a:pathLst>
              <a:path h="459104">
                <a:moveTo>
                  <a:pt x="0" y="0"/>
                </a:moveTo>
                <a:lnTo>
                  <a:pt x="0" y="458848"/>
                </a:lnTo>
              </a:path>
            </a:pathLst>
          </a:custGeom>
          <a:ln w="16234">
            <a:solidFill>
              <a:srgbClr val="000000"/>
            </a:solidFill>
          </a:ln>
        </p:spPr>
        <p:txBody>
          <a:bodyPr wrap="square" lIns="0" tIns="0" rIns="0" bIns="0" rtlCol="0"/>
          <a:lstStyle/>
          <a:p>
            <a:endParaRPr/>
          </a:p>
        </p:txBody>
      </p:sp>
      <p:sp>
        <p:nvSpPr>
          <p:cNvPr id="5" name="object 5"/>
          <p:cNvSpPr/>
          <p:nvPr/>
        </p:nvSpPr>
        <p:spPr>
          <a:xfrm>
            <a:off x="3457019" y="5669872"/>
            <a:ext cx="1503045" cy="0"/>
          </a:xfrm>
          <a:custGeom>
            <a:avLst/>
            <a:gdLst/>
            <a:ahLst/>
            <a:cxnLst/>
            <a:rect l="l" t="t" r="r" b="b"/>
            <a:pathLst>
              <a:path w="1503045">
                <a:moveTo>
                  <a:pt x="0" y="0"/>
                </a:moveTo>
                <a:lnTo>
                  <a:pt x="1503019" y="0"/>
                </a:lnTo>
              </a:path>
            </a:pathLst>
          </a:custGeom>
          <a:ln w="15957">
            <a:solidFill>
              <a:srgbClr val="000000"/>
            </a:solidFill>
          </a:ln>
        </p:spPr>
        <p:txBody>
          <a:bodyPr wrap="square" lIns="0" tIns="0" rIns="0" bIns="0" rtlCol="0"/>
          <a:lstStyle/>
          <a:p>
            <a:endParaRPr/>
          </a:p>
        </p:txBody>
      </p:sp>
      <p:sp>
        <p:nvSpPr>
          <p:cNvPr id="6" name="object 6"/>
          <p:cNvSpPr txBox="1"/>
          <p:nvPr/>
        </p:nvSpPr>
        <p:spPr>
          <a:xfrm>
            <a:off x="3812309" y="5529964"/>
            <a:ext cx="830580" cy="652145"/>
          </a:xfrm>
          <a:prstGeom prst="rect">
            <a:avLst/>
          </a:prstGeom>
        </p:spPr>
        <p:txBody>
          <a:bodyPr vert="horz" wrap="square" lIns="0" tIns="13970" rIns="0" bIns="0" rtlCol="0">
            <a:spAutoFit/>
          </a:bodyPr>
          <a:lstStyle/>
          <a:p>
            <a:pPr marL="12700">
              <a:lnSpc>
                <a:spcPct val="100000"/>
              </a:lnSpc>
              <a:spcBef>
                <a:spcPts val="110"/>
              </a:spcBef>
            </a:pPr>
            <a:r>
              <a:rPr sz="3000" i="1" spc="275" dirty="0">
                <a:latin typeface="Times New Roman"/>
                <a:cs typeface="Times New Roman"/>
              </a:rPr>
              <a:t>P</a:t>
            </a:r>
            <a:r>
              <a:rPr sz="6150" spc="-202" baseline="-3387" dirty="0">
                <a:latin typeface="Symbol"/>
                <a:cs typeface="Symbol"/>
              </a:rPr>
              <a:t></a:t>
            </a:r>
            <a:r>
              <a:rPr sz="3000" i="1" spc="145" dirty="0">
                <a:latin typeface="Times New Roman"/>
                <a:cs typeface="Times New Roman"/>
              </a:rPr>
              <a:t>B</a:t>
            </a:r>
            <a:r>
              <a:rPr sz="6150" spc="-547" baseline="-3387" dirty="0">
                <a:latin typeface="Symbol"/>
                <a:cs typeface="Symbol"/>
              </a:rPr>
              <a:t></a:t>
            </a:r>
            <a:endParaRPr sz="6150" baseline="-3387">
              <a:latin typeface="Symbol"/>
              <a:cs typeface="Symbol"/>
            </a:endParaRPr>
          </a:p>
        </p:txBody>
      </p:sp>
      <p:sp>
        <p:nvSpPr>
          <p:cNvPr id="7" name="object 7"/>
          <p:cNvSpPr txBox="1"/>
          <p:nvPr/>
        </p:nvSpPr>
        <p:spPr>
          <a:xfrm>
            <a:off x="1774552" y="4952198"/>
            <a:ext cx="3224530" cy="902969"/>
          </a:xfrm>
          <a:prstGeom prst="rect">
            <a:avLst/>
          </a:prstGeom>
        </p:spPr>
        <p:txBody>
          <a:bodyPr vert="horz" wrap="square" lIns="0" tIns="13970" rIns="0" bIns="0" rtlCol="0">
            <a:spAutoFit/>
          </a:bodyPr>
          <a:lstStyle/>
          <a:p>
            <a:pPr marL="1720214">
              <a:lnSpc>
                <a:spcPts val="4110"/>
              </a:lnSpc>
              <a:spcBef>
                <a:spcPts val="110"/>
              </a:spcBef>
            </a:pPr>
            <a:r>
              <a:rPr sz="3000" i="1" spc="265" dirty="0">
                <a:latin typeface="Times New Roman"/>
                <a:cs typeface="Times New Roman"/>
              </a:rPr>
              <a:t>P</a:t>
            </a:r>
            <a:r>
              <a:rPr sz="6150" spc="-547" baseline="-3387" dirty="0">
                <a:latin typeface="Symbol"/>
                <a:cs typeface="Symbol"/>
              </a:rPr>
              <a:t></a:t>
            </a:r>
            <a:r>
              <a:rPr sz="6150" spc="-982" baseline="-3387" dirty="0">
                <a:latin typeface="Times New Roman"/>
                <a:cs typeface="Times New Roman"/>
              </a:rPr>
              <a:t> </a:t>
            </a:r>
            <a:r>
              <a:rPr sz="3000" i="1" spc="30" dirty="0">
                <a:latin typeface="Times New Roman"/>
                <a:cs typeface="Times New Roman"/>
              </a:rPr>
              <a:t>A</a:t>
            </a:r>
            <a:r>
              <a:rPr sz="3000" i="1" spc="-409" dirty="0">
                <a:latin typeface="Times New Roman"/>
                <a:cs typeface="Times New Roman"/>
              </a:rPr>
              <a:t> </a:t>
            </a:r>
            <a:r>
              <a:rPr sz="3000" spc="40" dirty="0">
                <a:latin typeface="Symbol"/>
                <a:cs typeface="Symbol"/>
              </a:rPr>
              <a:t></a:t>
            </a:r>
            <a:r>
              <a:rPr sz="3000" spc="-245" dirty="0">
                <a:latin typeface="Times New Roman"/>
                <a:cs typeface="Times New Roman"/>
              </a:rPr>
              <a:t> </a:t>
            </a:r>
            <a:r>
              <a:rPr sz="3000" i="1" spc="155" dirty="0">
                <a:latin typeface="Times New Roman"/>
                <a:cs typeface="Times New Roman"/>
              </a:rPr>
              <a:t>B</a:t>
            </a:r>
            <a:r>
              <a:rPr sz="6150" spc="-547" baseline="-3387" dirty="0">
                <a:latin typeface="Symbol"/>
                <a:cs typeface="Symbol"/>
              </a:rPr>
              <a:t></a:t>
            </a:r>
            <a:endParaRPr sz="6150" baseline="-3387">
              <a:latin typeface="Symbol"/>
              <a:cs typeface="Symbol"/>
            </a:endParaRPr>
          </a:p>
          <a:p>
            <a:pPr marL="38100">
              <a:lnSpc>
                <a:spcPts val="2790"/>
              </a:lnSpc>
            </a:pPr>
            <a:r>
              <a:rPr sz="3000" i="1" spc="30" dirty="0">
                <a:latin typeface="Times New Roman"/>
                <a:cs typeface="Times New Roman"/>
              </a:rPr>
              <a:t>P</a:t>
            </a:r>
            <a:r>
              <a:rPr sz="3000" i="1" spc="-275" dirty="0">
                <a:latin typeface="Times New Roman"/>
                <a:cs typeface="Times New Roman"/>
              </a:rPr>
              <a:t> </a:t>
            </a:r>
            <a:r>
              <a:rPr sz="3000" spc="-1155" dirty="0">
                <a:latin typeface="Symbol"/>
                <a:cs typeface="Symbol"/>
              </a:rPr>
              <a:t></a:t>
            </a:r>
            <a:r>
              <a:rPr sz="4500" spc="30" baseline="-19444" dirty="0">
                <a:latin typeface="Symbol"/>
                <a:cs typeface="Symbol"/>
              </a:rPr>
              <a:t></a:t>
            </a:r>
            <a:r>
              <a:rPr sz="4500" spc="-622" baseline="-19444" dirty="0">
                <a:latin typeface="Times New Roman"/>
                <a:cs typeface="Times New Roman"/>
              </a:rPr>
              <a:t> </a:t>
            </a:r>
            <a:r>
              <a:rPr sz="3000" i="1" spc="30" dirty="0">
                <a:latin typeface="Times New Roman"/>
                <a:cs typeface="Times New Roman"/>
              </a:rPr>
              <a:t>A</a:t>
            </a:r>
            <a:r>
              <a:rPr sz="3000" i="1" spc="114" dirty="0">
                <a:latin typeface="Times New Roman"/>
                <a:cs typeface="Times New Roman"/>
              </a:rPr>
              <a:t> </a:t>
            </a:r>
            <a:r>
              <a:rPr sz="3000" i="1" spc="200" dirty="0">
                <a:latin typeface="Times New Roman"/>
                <a:cs typeface="Times New Roman"/>
              </a:rPr>
              <a:t>B</a:t>
            </a:r>
            <a:r>
              <a:rPr sz="4500" spc="-1732" baseline="-19444" dirty="0">
                <a:latin typeface="Symbol"/>
                <a:cs typeface="Symbol"/>
              </a:rPr>
              <a:t></a:t>
            </a:r>
            <a:r>
              <a:rPr sz="3000" spc="20" dirty="0">
                <a:latin typeface="Symbol"/>
                <a:cs typeface="Symbol"/>
              </a:rPr>
              <a:t></a:t>
            </a:r>
            <a:r>
              <a:rPr sz="3000" dirty="0">
                <a:latin typeface="Times New Roman"/>
                <a:cs typeface="Times New Roman"/>
              </a:rPr>
              <a:t> </a:t>
            </a:r>
            <a:r>
              <a:rPr sz="3000" spc="30" dirty="0">
                <a:latin typeface="Symbol"/>
                <a:cs typeface="Symbol"/>
              </a:rPr>
              <a:t></a:t>
            </a:r>
            <a:endParaRPr sz="3000">
              <a:latin typeface="Symbol"/>
              <a:cs typeface="Symbol"/>
            </a:endParaRPr>
          </a:p>
        </p:txBody>
      </p:sp>
      <p:sp>
        <p:nvSpPr>
          <p:cNvPr id="8" name="object 8"/>
          <p:cNvSpPr txBox="1"/>
          <p:nvPr/>
        </p:nvSpPr>
        <p:spPr>
          <a:xfrm>
            <a:off x="5696363" y="5399487"/>
            <a:ext cx="2136775" cy="772795"/>
          </a:xfrm>
          <a:prstGeom prst="rect">
            <a:avLst/>
          </a:prstGeom>
        </p:spPr>
        <p:txBody>
          <a:bodyPr vert="horz" wrap="square" lIns="0" tIns="13970" rIns="0" bIns="0" rtlCol="0">
            <a:spAutoFit/>
          </a:bodyPr>
          <a:lstStyle/>
          <a:p>
            <a:pPr marL="38100">
              <a:lnSpc>
                <a:spcPts val="2930"/>
              </a:lnSpc>
              <a:spcBef>
                <a:spcPts val="110"/>
              </a:spcBef>
            </a:pPr>
            <a:r>
              <a:rPr sz="2950" spc="5" dirty="0">
                <a:latin typeface="Symbol"/>
                <a:cs typeface="Symbol"/>
              </a:rPr>
              <a:t></a:t>
            </a:r>
            <a:r>
              <a:rPr sz="2950" spc="145" dirty="0">
                <a:latin typeface="Times New Roman"/>
                <a:cs typeface="Times New Roman"/>
              </a:rPr>
              <a:t> </a:t>
            </a:r>
            <a:r>
              <a:rPr sz="4425" u="heavy" spc="22" baseline="34839" dirty="0">
                <a:uFill>
                  <a:solidFill>
                    <a:srgbClr val="000000"/>
                  </a:solidFill>
                </a:uFill>
                <a:latin typeface="Times New Roman"/>
                <a:cs typeface="Times New Roman"/>
              </a:rPr>
              <a:t>0.60</a:t>
            </a:r>
            <a:r>
              <a:rPr sz="4425" spc="247" baseline="34839" dirty="0">
                <a:latin typeface="Times New Roman"/>
                <a:cs typeface="Times New Roman"/>
              </a:rPr>
              <a:t> </a:t>
            </a:r>
            <a:r>
              <a:rPr sz="2950" spc="5" dirty="0">
                <a:latin typeface="Symbol"/>
                <a:cs typeface="Symbol"/>
              </a:rPr>
              <a:t></a:t>
            </a:r>
            <a:r>
              <a:rPr sz="2950" spc="-95" dirty="0">
                <a:latin typeface="Times New Roman"/>
                <a:cs typeface="Times New Roman"/>
              </a:rPr>
              <a:t> </a:t>
            </a:r>
            <a:r>
              <a:rPr sz="2950" spc="15" dirty="0">
                <a:latin typeface="Times New Roman"/>
                <a:cs typeface="Times New Roman"/>
              </a:rPr>
              <a:t>0.75</a:t>
            </a:r>
            <a:endParaRPr sz="2950">
              <a:latin typeface="Times New Roman"/>
              <a:cs typeface="Times New Roman"/>
            </a:endParaRPr>
          </a:p>
          <a:p>
            <a:pPr marL="360680">
              <a:lnSpc>
                <a:spcPts val="2930"/>
              </a:lnSpc>
            </a:pPr>
            <a:r>
              <a:rPr sz="2950" spc="15" dirty="0">
                <a:latin typeface="Times New Roman"/>
                <a:cs typeface="Times New Roman"/>
              </a:rPr>
              <a:t>0.80</a:t>
            </a:r>
            <a:endParaRPr sz="2950">
              <a:latin typeface="Times New Roman"/>
              <a:cs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390905"/>
            <a:ext cx="3895090" cy="701040"/>
          </a:xfrm>
          <a:prstGeom prst="rect">
            <a:avLst/>
          </a:prstGeom>
        </p:spPr>
        <p:txBody>
          <a:bodyPr vert="horz" wrap="square" lIns="0" tIns="16510" rIns="0" bIns="0" rtlCol="0">
            <a:spAutoFit/>
          </a:bodyPr>
          <a:lstStyle/>
          <a:p>
            <a:pPr marL="12700">
              <a:lnSpc>
                <a:spcPct val="100000"/>
              </a:lnSpc>
              <a:spcBef>
                <a:spcPts val="130"/>
              </a:spcBef>
            </a:pPr>
            <a:r>
              <a:rPr sz="4400" spc="10" dirty="0">
                <a:latin typeface="Calibri Light"/>
                <a:cs typeface="Calibri Light"/>
              </a:rPr>
              <a:t>Another</a:t>
            </a:r>
            <a:r>
              <a:rPr sz="4400" spc="-204" dirty="0">
                <a:latin typeface="Calibri Light"/>
                <a:cs typeface="Calibri Light"/>
              </a:rPr>
              <a:t> </a:t>
            </a:r>
            <a:r>
              <a:rPr sz="4400" dirty="0">
                <a:latin typeface="Calibri Light"/>
                <a:cs typeface="Calibri Light"/>
              </a:rPr>
              <a:t>example</a:t>
            </a:r>
            <a:endParaRPr sz="4400">
              <a:latin typeface="Calibri Light"/>
              <a:cs typeface="Calibri Light"/>
            </a:endParaRPr>
          </a:p>
        </p:txBody>
      </p:sp>
      <p:sp>
        <p:nvSpPr>
          <p:cNvPr id="3" name="object 3"/>
          <p:cNvSpPr txBox="1"/>
          <p:nvPr/>
        </p:nvSpPr>
        <p:spPr>
          <a:xfrm>
            <a:off x="745172" y="1152588"/>
            <a:ext cx="10168890" cy="4194175"/>
          </a:xfrm>
          <a:prstGeom prst="rect">
            <a:avLst/>
          </a:prstGeom>
        </p:spPr>
        <p:txBody>
          <a:bodyPr vert="horz" wrap="square" lIns="0" tIns="46990" rIns="0" bIns="0" rtlCol="0">
            <a:spAutoFit/>
          </a:bodyPr>
          <a:lstStyle/>
          <a:p>
            <a:pPr marL="241300" indent="-229235">
              <a:lnSpc>
                <a:spcPct val="100000"/>
              </a:lnSpc>
              <a:spcBef>
                <a:spcPts val="370"/>
              </a:spcBef>
              <a:buFont typeface="Arial MT"/>
              <a:buChar char="•"/>
              <a:tabLst>
                <a:tab pos="241300" algn="l"/>
                <a:tab pos="241935" algn="l"/>
              </a:tabLst>
            </a:pPr>
            <a:r>
              <a:rPr sz="2150" spc="-5" dirty="0">
                <a:latin typeface="Calibri"/>
                <a:cs typeface="Calibri"/>
              </a:rPr>
              <a:t>There</a:t>
            </a:r>
            <a:r>
              <a:rPr sz="2150" spc="65" dirty="0">
                <a:latin typeface="Calibri"/>
                <a:cs typeface="Calibri"/>
              </a:rPr>
              <a:t> </a:t>
            </a:r>
            <a:r>
              <a:rPr sz="2150" spc="5" dirty="0">
                <a:latin typeface="Calibri"/>
                <a:cs typeface="Calibri"/>
              </a:rPr>
              <a:t>are</a:t>
            </a:r>
            <a:r>
              <a:rPr sz="2150" spc="70" dirty="0">
                <a:latin typeface="Calibri"/>
                <a:cs typeface="Calibri"/>
              </a:rPr>
              <a:t> </a:t>
            </a:r>
            <a:r>
              <a:rPr sz="2150" spc="25" dirty="0">
                <a:latin typeface="Calibri"/>
                <a:cs typeface="Calibri"/>
              </a:rPr>
              <a:t>100</a:t>
            </a:r>
            <a:r>
              <a:rPr sz="2150" spc="-25" dirty="0">
                <a:latin typeface="Calibri"/>
                <a:cs typeface="Calibri"/>
              </a:rPr>
              <a:t> </a:t>
            </a:r>
            <a:r>
              <a:rPr sz="2150" dirty="0">
                <a:latin typeface="Calibri"/>
                <a:cs typeface="Calibri"/>
              </a:rPr>
              <a:t>Students</a:t>
            </a:r>
            <a:r>
              <a:rPr sz="2150" spc="80" dirty="0">
                <a:latin typeface="Calibri"/>
                <a:cs typeface="Calibri"/>
              </a:rPr>
              <a:t> </a:t>
            </a:r>
            <a:r>
              <a:rPr sz="2150" spc="20" dirty="0">
                <a:latin typeface="Calibri"/>
                <a:cs typeface="Calibri"/>
              </a:rPr>
              <a:t>in</a:t>
            </a:r>
            <a:r>
              <a:rPr sz="2150" spc="5" dirty="0">
                <a:latin typeface="Calibri"/>
                <a:cs typeface="Calibri"/>
              </a:rPr>
              <a:t> </a:t>
            </a:r>
            <a:r>
              <a:rPr sz="2150" spc="10" dirty="0">
                <a:latin typeface="Calibri"/>
                <a:cs typeface="Calibri"/>
              </a:rPr>
              <a:t>a</a:t>
            </a:r>
            <a:r>
              <a:rPr sz="2150" spc="35" dirty="0">
                <a:latin typeface="Calibri"/>
                <a:cs typeface="Calibri"/>
              </a:rPr>
              <a:t> </a:t>
            </a:r>
            <a:r>
              <a:rPr sz="2150" spc="-5" dirty="0">
                <a:latin typeface="Calibri"/>
                <a:cs typeface="Calibri"/>
              </a:rPr>
              <a:t>class.</a:t>
            </a:r>
            <a:endParaRPr sz="2150">
              <a:latin typeface="Calibri"/>
              <a:cs typeface="Calibri"/>
            </a:endParaRPr>
          </a:p>
          <a:p>
            <a:pPr marL="241300" indent="-229235">
              <a:lnSpc>
                <a:spcPts val="2530"/>
              </a:lnSpc>
              <a:spcBef>
                <a:spcPts val="275"/>
              </a:spcBef>
              <a:buFont typeface="Arial MT"/>
              <a:buChar char="•"/>
              <a:tabLst>
                <a:tab pos="241300" algn="l"/>
                <a:tab pos="241935" algn="l"/>
              </a:tabLst>
            </a:pPr>
            <a:r>
              <a:rPr sz="2150" spc="20" dirty="0">
                <a:latin typeface="Calibri"/>
                <a:cs typeface="Calibri"/>
              </a:rPr>
              <a:t>40</a:t>
            </a:r>
            <a:r>
              <a:rPr sz="2150" spc="-35" dirty="0">
                <a:latin typeface="Calibri"/>
                <a:cs typeface="Calibri"/>
              </a:rPr>
              <a:t> </a:t>
            </a:r>
            <a:r>
              <a:rPr sz="2150" dirty="0">
                <a:latin typeface="Calibri"/>
                <a:cs typeface="Calibri"/>
              </a:rPr>
              <a:t>Students</a:t>
            </a:r>
            <a:r>
              <a:rPr sz="2150" spc="140" dirty="0">
                <a:latin typeface="Calibri"/>
                <a:cs typeface="Calibri"/>
              </a:rPr>
              <a:t> </a:t>
            </a:r>
            <a:r>
              <a:rPr sz="2150" spc="-10" dirty="0">
                <a:latin typeface="Calibri"/>
                <a:cs typeface="Calibri"/>
              </a:rPr>
              <a:t>likes</a:t>
            </a:r>
            <a:r>
              <a:rPr sz="2150" spc="70" dirty="0">
                <a:latin typeface="Calibri"/>
                <a:cs typeface="Calibri"/>
              </a:rPr>
              <a:t> </a:t>
            </a:r>
            <a:r>
              <a:rPr sz="2150" spc="10" dirty="0">
                <a:latin typeface="Calibri"/>
                <a:cs typeface="Calibri"/>
              </a:rPr>
              <a:t>Apple</a:t>
            </a:r>
            <a:endParaRPr sz="2150">
              <a:latin typeface="Calibri"/>
              <a:cs typeface="Calibri"/>
            </a:endParaRPr>
          </a:p>
          <a:p>
            <a:pPr marL="698500" lvl="1" indent="-229235">
              <a:lnSpc>
                <a:spcPts val="2170"/>
              </a:lnSpc>
              <a:buFont typeface="Arial MT"/>
              <a:buChar char="•"/>
              <a:tabLst>
                <a:tab pos="698500" algn="l"/>
                <a:tab pos="699135" algn="l"/>
              </a:tabLst>
            </a:pPr>
            <a:r>
              <a:rPr sz="1850" dirty="0">
                <a:latin typeface="Calibri"/>
                <a:cs typeface="Calibri"/>
              </a:rPr>
              <a:t>Consider</a:t>
            </a:r>
            <a:r>
              <a:rPr sz="1850" spc="125" dirty="0">
                <a:latin typeface="Calibri"/>
                <a:cs typeface="Calibri"/>
              </a:rPr>
              <a:t> </a:t>
            </a:r>
            <a:r>
              <a:rPr sz="1850" dirty="0">
                <a:latin typeface="Calibri"/>
                <a:cs typeface="Calibri"/>
              </a:rPr>
              <a:t>this</a:t>
            </a:r>
            <a:r>
              <a:rPr sz="1850" spc="45" dirty="0">
                <a:latin typeface="Calibri"/>
                <a:cs typeface="Calibri"/>
              </a:rPr>
              <a:t> </a:t>
            </a:r>
            <a:r>
              <a:rPr sz="1850" spc="-10" dirty="0">
                <a:latin typeface="Calibri"/>
                <a:cs typeface="Calibri"/>
              </a:rPr>
              <a:t>event</a:t>
            </a:r>
            <a:r>
              <a:rPr sz="1850" spc="150" dirty="0">
                <a:latin typeface="Calibri"/>
                <a:cs typeface="Calibri"/>
              </a:rPr>
              <a:t> </a:t>
            </a:r>
            <a:r>
              <a:rPr sz="1850" spc="10" dirty="0">
                <a:latin typeface="Calibri"/>
                <a:cs typeface="Calibri"/>
              </a:rPr>
              <a:t>as</a:t>
            </a:r>
            <a:r>
              <a:rPr sz="1850" spc="50" dirty="0">
                <a:latin typeface="Calibri"/>
                <a:cs typeface="Calibri"/>
              </a:rPr>
              <a:t> </a:t>
            </a:r>
            <a:r>
              <a:rPr sz="1850" spc="-10" dirty="0">
                <a:latin typeface="Calibri"/>
                <a:cs typeface="Calibri"/>
              </a:rPr>
              <a:t>A,</a:t>
            </a:r>
            <a:r>
              <a:rPr sz="1850" spc="90" dirty="0">
                <a:latin typeface="Calibri"/>
                <a:cs typeface="Calibri"/>
              </a:rPr>
              <a:t> </a:t>
            </a:r>
            <a:r>
              <a:rPr sz="1850" spc="-10" dirty="0">
                <a:latin typeface="Calibri"/>
                <a:cs typeface="Calibri"/>
              </a:rPr>
              <a:t>So</a:t>
            </a:r>
            <a:r>
              <a:rPr sz="1850" spc="10" dirty="0">
                <a:latin typeface="Calibri"/>
                <a:cs typeface="Calibri"/>
              </a:rPr>
              <a:t> </a:t>
            </a:r>
            <a:r>
              <a:rPr sz="1850" spc="5" dirty="0">
                <a:latin typeface="Calibri"/>
                <a:cs typeface="Calibri"/>
              </a:rPr>
              <a:t>probability</a:t>
            </a:r>
            <a:r>
              <a:rPr sz="1850" spc="160" dirty="0">
                <a:latin typeface="Calibri"/>
                <a:cs typeface="Calibri"/>
              </a:rPr>
              <a:t> </a:t>
            </a:r>
            <a:r>
              <a:rPr sz="1850" dirty="0">
                <a:latin typeface="Calibri"/>
                <a:cs typeface="Calibri"/>
              </a:rPr>
              <a:t>of</a:t>
            </a:r>
            <a:r>
              <a:rPr sz="1850" spc="-20" dirty="0">
                <a:latin typeface="Calibri"/>
                <a:cs typeface="Calibri"/>
              </a:rPr>
              <a:t> </a:t>
            </a:r>
            <a:r>
              <a:rPr sz="1850" spc="10" dirty="0">
                <a:latin typeface="Calibri"/>
                <a:cs typeface="Calibri"/>
              </a:rPr>
              <a:t>occurrence</a:t>
            </a:r>
            <a:r>
              <a:rPr sz="1850" spc="75" dirty="0">
                <a:latin typeface="Calibri"/>
                <a:cs typeface="Calibri"/>
              </a:rPr>
              <a:t> </a:t>
            </a:r>
            <a:r>
              <a:rPr sz="1850" dirty="0">
                <a:latin typeface="Calibri"/>
                <a:cs typeface="Calibri"/>
              </a:rPr>
              <a:t>of</a:t>
            </a:r>
            <a:r>
              <a:rPr sz="1850" spc="-15" dirty="0">
                <a:latin typeface="Calibri"/>
                <a:cs typeface="Calibri"/>
              </a:rPr>
              <a:t> </a:t>
            </a:r>
            <a:r>
              <a:rPr sz="1850" spc="15" dirty="0">
                <a:latin typeface="Calibri"/>
                <a:cs typeface="Calibri"/>
              </a:rPr>
              <a:t>A</a:t>
            </a:r>
            <a:r>
              <a:rPr sz="1850" spc="65" dirty="0">
                <a:latin typeface="Calibri"/>
                <a:cs typeface="Calibri"/>
              </a:rPr>
              <a:t> </a:t>
            </a:r>
            <a:r>
              <a:rPr sz="1850" spc="15" dirty="0">
                <a:latin typeface="Calibri"/>
                <a:cs typeface="Calibri"/>
              </a:rPr>
              <a:t>is</a:t>
            </a:r>
            <a:r>
              <a:rPr sz="1850" spc="-25" dirty="0">
                <a:latin typeface="Calibri"/>
                <a:cs typeface="Calibri"/>
              </a:rPr>
              <a:t> </a:t>
            </a:r>
            <a:r>
              <a:rPr sz="1850" spc="30" dirty="0">
                <a:latin typeface="Calibri"/>
                <a:cs typeface="Calibri"/>
              </a:rPr>
              <a:t>40/100</a:t>
            </a:r>
            <a:r>
              <a:rPr sz="1850" spc="-25" dirty="0">
                <a:latin typeface="Calibri"/>
                <a:cs typeface="Calibri"/>
              </a:rPr>
              <a:t> </a:t>
            </a:r>
            <a:r>
              <a:rPr sz="1850" spc="10" dirty="0">
                <a:latin typeface="Calibri"/>
                <a:cs typeface="Calibri"/>
              </a:rPr>
              <a:t>=</a:t>
            </a:r>
            <a:r>
              <a:rPr sz="1850" spc="-5" dirty="0">
                <a:latin typeface="Calibri"/>
                <a:cs typeface="Calibri"/>
              </a:rPr>
              <a:t> </a:t>
            </a:r>
            <a:r>
              <a:rPr sz="1850" spc="5" dirty="0">
                <a:latin typeface="Calibri"/>
                <a:cs typeface="Calibri"/>
              </a:rPr>
              <a:t>0.4</a:t>
            </a:r>
            <a:endParaRPr sz="1850">
              <a:latin typeface="Calibri"/>
              <a:cs typeface="Calibri"/>
            </a:endParaRPr>
          </a:p>
          <a:p>
            <a:pPr marL="241300" indent="-229235">
              <a:lnSpc>
                <a:spcPts val="2530"/>
              </a:lnSpc>
              <a:spcBef>
                <a:spcPts val="254"/>
              </a:spcBef>
              <a:buFont typeface="Arial MT"/>
              <a:buChar char="•"/>
              <a:tabLst>
                <a:tab pos="241300" algn="l"/>
                <a:tab pos="241935" algn="l"/>
              </a:tabLst>
            </a:pPr>
            <a:r>
              <a:rPr sz="2150" spc="20" dirty="0">
                <a:latin typeface="Calibri"/>
                <a:cs typeface="Calibri"/>
              </a:rPr>
              <a:t>30</a:t>
            </a:r>
            <a:r>
              <a:rPr sz="2150" spc="-25" dirty="0">
                <a:latin typeface="Calibri"/>
                <a:cs typeface="Calibri"/>
              </a:rPr>
              <a:t> </a:t>
            </a:r>
            <a:r>
              <a:rPr sz="2150" spc="-5" dirty="0">
                <a:latin typeface="Calibri"/>
                <a:cs typeface="Calibri"/>
              </a:rPr>
              <a:t>Students</a:t>
            </a:r>
            <a:r>
              <a:rPr sz="2150" spc="155" dirty="0">
                <a:latin typeface="Calibri"/>
                <a:cs typeface="Calibri"/>
              </a:rPr>
              <a:t> </a:t>
            </a:r>
            <a:r>
              <a:rPr sz="2150" spc="-10" dirty="0">
                <a:latin typeface="Calibri"/>
                <a:cs typeface="Calibri"/>
              </a:rPr>
              <a:t>likes</a:t>
            </a:r>
            <a:r>
              <a:rPr sz="2150" spc="75" dirty="0">
                <a:latin typeface="Calibri"/>
                <a:cs typeface="Calibri"/>
              </a:rPr>
              <a:t> </a:t>
            </a:r>
            <a:r>
              <a:rPr sz="2150" spc="-10" dirty="0">
                <a:latin typeface="Calibri"/>
                <a:cs typeface="Calibri"/>
              </a:rPr>
              <a:t>Orange.</a:t>
            </a:r>
            <a:endParaRPr sz="2150">
              <a:latin typeface="Calibri"/>
              <a:cs typeface="Calibri"/>
            </a:endParaRPr>
          </a:p>
          <a:p>
            <a:pPr marL="698500" lvl="1" indent="-229235">
              <a:lnSpc>
                <a:spcPts val="2170"/>
              </a:lnSpc>
              <a:buFont typeface="Arial MT"/>
              <a:buChar char="•"/>
              <a:tabLst>
                <a:tab pos="698500" algn="l"/>
                <a:tab pos="699135" algn="l"/>
              </a:tabLst>
            </a:pPr>
            <a:r>
              <a:rPr sz="1850" dirty="0">
                <a:latin typeface="Calibri"/>
                <a:cs typeface="Calibri"/>
              </a:rPr>
              <a:t>Consider</a:t>
            </a:r>
            <a:r>
              <a:rPr sz="1850" spc="125" dirty="0">
                <a:latin typeface="Calibri"/>
                <a:cs typeface="Calibri"/>
              </a:rPr>
              <a:t> </a:t>
            </a:r>
            <a:r>
              <a:rPr sz="1850" dirty="0">
                <a:latin typeface="Calibri"/>
                <a:cs typeface="Calibri"/>
              </a:rPr>
              <a:t>this</a:t>
            </a:r>
            <a:r>
              <a:rPr sz="1850" spc="45" dirty="0">
                <a:latin typeface="Calibri"/>
                <a:cs typeface="Calibri"/>
              </a:rPr>
              <a:t> </a:t>
            </a:r>
            <a:r>
              <a:rPr sz="1850" spc="-10" dirty="0">
                <a:latin typeface="Calibri"/>
                <a:cs typeface="Calibri"/>
              </a:rPr>
              <a:t>event</a:t>
            </a:r>
            <a:r>
              <a:rPr sz="1850" spc="150" dirty="0">
                <a:latin typeface="Calibri"/>
                <a:cs typeface="Calibri"/>
              </a:rPr>
              <a:t> </a:t>
            </a:r>
            <a:r>
              <a:rPr sz="1850" spc="10" dirty="0">
                <a:latin typeface="Calibri"/>
                <a:cs typeface="Calibri"/>
              </a:rPr>
              <a:t>as</a:t>
            </a:r>
            <a:r>
              <a:rPr sz="1850" spc="50" dirty="0">
                <a:latin typeface="Calibri"/>
                <a:cs typeface="Calibri"/>
              </a:rPr>
              <a:t> </a:t>
            </a:r>
            <a:r>
              <a:rPr sz="1850" spc="20" dirty="0">
                <a:latin typeface="Calibri"/>
                <a:cs typeface="Calibri"/>
              </a:rPr>
              <a:t>B,</a:t>
            </a:r>
            <a:r>
              <a:rPr sz="1850" spc="-65" dirty="0">
                <a:latin typeface="Calibri"/>
                <a:cs typeface="Calibri"/>
              </a:rPr>
              <a:t> </a:t>
            </a:r>
            <a:r>
              <a:rPr sz="1850" spc="-10" dirty="0">
                <a:latin typeface="Calibri"/>
                <a:cs typeface="Calibri"/>
              </a:rPr>
              <a:t>So</a:t>
            </a:r>
            <a:r>
              <a:rPr sz="1850" spc="90" dirty="0">
                <a:latin typeface="Calibri"/>
                <a:cs typeface="Calibri"/>
              </a:rPr>
              <a:t> </a:t>
            </a:r>
            <a:r>
              <a:rPr sz="1850" spc="5" dirty="0">
                <a:latin typeface="Calibri"/>
                <a:cs typeface="Calibri"/>
              </a:rPr>
              <a:t>probability</a:t>
            </a:r>
            <a:r>
              <a:rPr sz="1850" spc="80" dirty="0">
                <a:latin typeface="Calibri"/>
                <a:cs typeface="Calibri"/>
              </a:rPr>
              <a:t> </a:t>
            </a:r>
            <a:r>
              <a:rPr sz="1850" dirty="0">
                <a:latin typeface="Calibri"/>
                <a:cs typeface="Calibri"/>
              </a:rPr>
              <a:t>of</a:t>
            </a:r>
            <a:r>
              <a:rPr sz="1850" spc="60" dirty="0">
                <a:latin typeface="Calibri"/>
                <a:cs typeface="Calibri"/>
              </a:rPr>
              <a:t> </a:t>
            </a:r>
            <a:r>
              <a:rPr sz="1850" spc="10" dirty="0">
                <a:latin typeface="Calibri"/>
                <a:cs typeface="Calibri"/>
              </a:rPr>
              <a:t>occurrence</a:t>
            </a:r>
            <a:r>
              <a:rPr sz="1850" spc="-5" dirty="0">
                <a:latin typeface="Calibri"/>
                <a:cs typeface="Calibri"/>
              </a:rPr>
              <a:t> </a:t>
            </a:r>
            <a:r>
              <a:rPr sz="1850" dirty="0">
                <a:latin typeface="Calibri"/>
                <a:cs typeface="Calibri"/>
              </a:rPr>
              <a:t>of</a:t>
            </a:r>
            <a:r>
              <a:rPr sz="1850" spc="60" dirty="0">
                <a:latin typeface="Calibri"/>
                <a:cs typeface="Calibri"/>
              </a:rPr>
              <a:t> </a:t>
            </a:r>
            <a:r>
              <a:rPr sz="1850" spc="15" dirty="0">
                <a:latin typeface="Calibri"/>
                <a:cs typeface="Calibri"/>
              </a:rPr>
              <a:t>B</a:t>
            </a:r>
            <a:r>
              <a:rPr sz="1850" spc="-20" dirty="0">
                <a:latin typeface="Calibri"/>
                <a:cs typeface="Calibri"/>
              </a:rPr>
              <a:t> </a:t>
            </a:r>
            <a:r>
              <a:rPr sz="1850" spc="15" dirty="0">
                <a:latin typeface="Calibri"/>
                <a:cs typeface="Calibri"/>
              </a:rPr>
              <a:t>is</a:t>
            </a:r>
            <a:r>
              <a:rPr sz="1850" spc="40" dirty="0">
                <a:latin typeface="Calibri"/>
                <a:cs typeface="Calibri"/>
              </a:rPr>
              <a:t> </a:t>
            </a:r>
            <a:r>
              <a:rPr sz="1850" spc="20" dirty="0">
                <a:latin typeface="Calibri"/>
                <a:cs typeface="Calibri"/>
              </a:rPr>
              <a:t>30/100=0.3</a:t>
            </a:r>
            <a:endParaRPr sz="1850">
              <a:latin typeface="Calibri"/>
              <a:cs typeface="Calibri"/>
            </a:endParaRPr>
          </a:p>
          <a:p>
            <a:pPr lvl="1">
              <a:lnSpc>
                <a:spcPct val="100000"/>
              </a:lnSpc>
              <a:spcBef>
                <a:spcPts val="10"/>
              </a:spcBef>
              <a:buFont typeface="Arial MT"/>
              <a:buChar char="•"/>
            </a:pPr>
            <a:endParaRPr sz="2500">
              <a:latin typeface="Calibri"/>
              <a:cs typeface="Calibri"/>
            </a:endParaRPr>
          </a:p>
          <a:p>
            <a:pPr marL="241300" marR="5080" indent="-229235">
              <a:lnSpc>
                <a:spcPct val="72800"/>
              </a:lnSpc>
              <a:buFont typeface="Arial MT"/>
              <a:buChar char="•"/>
              <a:tabLst>
                <a:tab pos="241300" algn="l"/>
                <a:tab pos="241935" algn="l"/>
              </a:tabLst>
            </a:pPr>
            <a:r>
              <a:rPr sz="2150" spc="20" dirty="0">
                <a:solidFill>
                  <a:srgbClr val="FF0000"/>
                </a:solidFill>
                <a:latin typeface="Calibri"/>
                <a:cs typeface="Calibri"/>
              </a:rPr>
              <a:t>20 </a:t>
            </a:r>
            <a:r>
              <a:rPr sz="2150" spc="-5" dirty="0">
                <a:solidFill>
                  <a:srgbClr val="FF0000"/>
                </a:solidFill>
                <a:latin typeface="Calibri"/>
                <a:cs typeface="Calibri"/>
              </a:rPr>
              <a:t>Students </a:t>
            </a:r>
            <a:r>
              <a:rPr sz="2150" spc="-10" dirty="0">
                <a:solidFill>
                  <a:srgbClr val="FF0000"/>
                </a:solidFill>
                <a:latin typeface="Calibri"/>
                <a:cs typeface="Calibri"/>
              </a:rPr>
              <a:t>likes </a:t>
            </a:r>
            <a:r>
              <a:rPr sz="2150" spc="10" dirty="0">
                <a:solidFill>
                  <a:srgbClr val="FF0000"/>
                </a:solidFill>
                <a:latin typeface="Calibri"/>
                <a:cs typeface="Calibri"/>
              </a:rPr>
              <a:t>Both Apple and </a:t>
            </a:r>
            <a:r>
              <a:rPr sz="2150" spc="-10" dirty="0">
                <a:solidFill>
                  <a:srgbClr val="FF0000"/>
                </a:solidFill>
                <a:latin typeface="Calibri"/>
                <a:cs typeface="Calibri"/>
              </a:rPr>
              <a:t>Orange,</a:t>
            </a:r>
            <a:r>
              <a:rPr sz="2150" spc="-5" dirty="0">
                <a:solidFill>
                  <a:srgbClr val="FF0000"/>
                </a:solidFill>
                <a:latin typeface="Calibri"/>
                <a:cs typeface="Calibri"/>
              </a:rPr>
              <a:t> So </a:t>
            </a:r>
            <a:r>
              <a:rPr sz="2150" spc="5" dirty="0">
                <a:solidFill>
                  <a:srgbClr val="FF0000"/>
                </a:solidFill>
                <a:latin typeface="Calibri"/>
                <a:cs typeface="Calibri"/>
              </a:rPr>
              <a:t>probability </a:t>
            </a:r>
            <a:r>
              <a:rPr sz="2150" dirty="0">
                <a:solidFill>
                  <a:srgbClr val="FF0000"/>
                </a:solidFill>
                <a:latin typeface="Calibri"/>
                <a:cs typeface="Calibri"/>
              </a:rPr>
              <a:t>of </a:t>
            </a:r>
            <a:r>
              <a:rPr sz="2150" spc="10" dirty="0">
                <a:solidFill>
                  <a:srgbClr val="FF0000"/>
                </a:solidFill>
                <a:latin typeface="Calibri"/>
                <a:cs typeface="Calibri"/>
              </a:rPr>
              <a:t>Both </a:t>
            </a:r>
            <a:r>
              <a:rPr sz="2150" spc="15" dirty="0">
                <a:solidFill>
                  <a:srgbClr val="FF0000"/>
                </a:solidFill>
                <a:latin typeface="Calibri"/>
                <a:cs typeface="Calibri"/>
              </a:rPr>
              <a:t>A </a:t>
            </a:r>
            <a:r>
              <a:rPr sz="2150" spc="10" dirty="0">
                <a:solidFill>
                  <a:srgbClr val="FF0000"/>
                </a:solidFill>
                <a:latin typeface="Calibri"/>
                <a:cs typeface="Calibri"/>
              </a:rPr>
              <a:t>and </a:t>
            </a:r>
            <a:r>
              <a:rPr sz="2150" spc="15" dirty="0">
                <a:solidFill>
                  <a:srgbClr val="FF0000"/>
                </a:solidFill>
                <a:latin typeface="Calibri"/>
                <a:cs typeface="Calibri"/>
              </a:rPr>
              <a:t>B </a:t>
            </a:r>
            <a:r>
              <a:rPr sz="2150" spc="-5" dirty="0">
                <a:solidFill>
                  <a:srgbClr val="FF0000"/>
                </a:solidFill>
                <a:latin typeface="Calibri"/>
                <a:cs typeface="Calibri"/>
              </a:rPr>
              <a:t>occurring</a:t>
            </a:r>
            <a:r>
              <a:rPr sz="2150" dirty="0">
                <a:solidFill>
                  <a:srgbClr val="FF0000"/>
                </a:solidFill>
                <a:latin typeface="Calibri"/>
                <a:cs typeface="Calibri"/>
              </a:rPr>
              <a:t> </a:t>
            </a:r>
            <a:r>
              <a:rPr sz="2150" spc="15" dirty="0">
                <a:solidFill>
                  <a:srgbClr val="FF0000"/>
                </a:solidFill>
                <a:latin typeface="Calibri"/>
                <a:cs typeface="Calibri"/>
              </a:rPr>
              <a:t>is </a:t>
            </a:r>
            <a:r>
              <a:rPr sz="2150" spc="10" dirty="0">
                <a:solidFill>
                  <a:srgbClr val="FF0000"/>
                </a:solidFill>
                <a:latin typeface="Calibri"/>
                <a:cs typeface="Calibri"/>
              </a:rPr>
              <a:t>= </a:t>
            </a:r>
            <a:r>
              <a:rPr sz="2150" spc="15" dirty="0">
                <a:solidFill>
                  <a:srgbClr val="FF0000"/>
                </a:solidFill>
                <a:latin typeface="Calibri"/>
                <a:cs typeface="Calibri"/>
              </a:rPr>
              <a:t>A </a:t>
            </a:r>
            <a:r>
              <a:rPr sz="2150" spc="-475" dirty="0">
                <a:solidFill>
                  <a:srgbClr val="FF0000"/>
                </a:solidFill>
                <a:latin typeface="Calibri"/>
                <a:cs typeface="Calibri"/>
              </a:rPr>
              <a:t> </a:t>
            </a:r>
            <a:r>
              <a:rPr sz="2150" spc="-5" dirty="0">
                <a:solidFill>
                  <a:srgbClr val="FF0000"/>
                </a:solidFill>
                <a:latin typeface="Calibri"/>
                <a:cs typeface="Calibri"/>
              </a:rPr>
              <a:t>intersect</a:t>
            </a:r>
            <a:r>
              <a:rPr sz="2150" spc="120" dirty="0">
                <a:solidFill>
                  <a:srgbClr val="FF0000"/>
                </a:solidFill>
                <a:latin typeface="Calibri"/>
                <a:cs typeface="Calibri"/>
              </a:rPr>
              <a:t> </a:t>
            </a:r>
            <a:r>
              <a:rPr sz="2150" spc="15" dirty="0">
                <a:solidFill>
                  <a:srgbClr val="FF0000"/>
                </a:solidFill>
                <a:latin typeface="Calibri"/>
                <a:cs typeface="Calibri"/>
              </a:rPr>
              <a:t>B</a:t>
            </a:r>
            <a:r>
              <a:rPr sz="2150" spc="-30" dirty="0">
                <a:solidFill>
                  <a:srgbClr val="FF0000"/>
                </a:solidFill>
                <a:latin typeface="Calibri"/>
                <a:cs typeface="Calibri"/>
              </a:rPr>
              <a:t> </a:t>
            </a:r>
            <a:r>
              <a:rPr sz="2150" spc="10" dirty="0">
                <a:solidFill>
                  <a:srgbClr val="FF0000"/>
                </a:solidFill>
                <a:latin typeface="Calibri"/>
                <a:cs typeface="Calibri"/>
              </a:rPr>
              <a:t>=</a:t>
            </a:r>
            <a:r>
              <a:rPr sz="2150" spc="75" dirty="0">
                <a:solidFill>
                  <a:srgbClr val="FF0000"/>
                </a:solidFill>
                <a:latin typeface="Calibri"/>
                <a:cs typeface="Calibri"/>
              </a:rPr>
              <a:t> </a:t>
            </a:r>
            <a:r>
              <a:rPr sz="2150" spc="20" dirty="0">
                <a:solidFill>
                  <a:srgbClr val="FF0000"/>
                </a:solidFill>
                <a:latin typeface="Calibri"/>
                <a:cs typeface="Calibri"/>
              </a:rPr>
              <a:t>20/100</a:t>
            </a:r>
            <a:r>
              <a:rPr sz="2150" spc="-20" dirty="0">
                <a:solidFill>
                  <a:srgbClr val="FF0000"/>
                </a:solidFill>
                <a:latin typeface="Calibri"/>
                <a:cs typeface="Calibri"/>
              </a:rPr>
              <a:t> </a:t>
            </a:r>
            <a:r>
              <a:rPr sz="2150" spc="10" dirty="0">
                <a:solidFill>
                  <a:srgbClr val="FF0000"/>
                </a:solidFill>
                <a:latin typeface="Calibri"/>
                <a:cs typeface="Calibri"/>
              </a:rPr>
              <a:t>=</a:t>
            </a:r>
            <a:r>
              <a:rPr sz="2150" dirty="0">
                <a:solidFill>
                  <a:srgbClr val="FF0000"/>
                </a:solidFill>
                <a:latin typeface="Calibri"/>
                <a:cs typeface="Calibri"/>
              </a:rPr>
              <a:t> </a:t>
            </a:r>
            <a:r>
              <a:rPr sz="2150" spc="5" dirty="0">
                <a:solidFill>
                  <a:srgbClr val="FF0000"/>
                </a:solidFill>
                <a:latin typeface="Calibri"/>
                <a:cs typeface="Calibri"/>
              </a:rPr>
              <a:t>0.2</a:t>
            </a:r>
            <a:endParaRPr sz="2150">
              <a:latin typeface="Calibri"/>
              <a:cs typeface="Calibri"/>
            </a:endParaRPr>
          </a:p>
          <a:p>
            <a:pPr>
              <a:lnSpc>
                <a:spcPct val="100000"/>
              </a:lnSpc>
              <a:spcBef>
                <a:spcPts val="15"/>
              </a:spcBef>
              <a:buChar char="•"/>
            </a:pPr>
            <a:endParaRPr sz="2550">
              <a:latin typeface="Calibri"/>
              <a:cs typeface="Calibri"/>
            </a:endParaRPr>
          </a:p>
          <a:p>
            <a:pPr marL="241300" indent="-229235">
              <a:lnSpc>
                <a:spcPct val="100000"/>
              </a:lnSpc>
              <a:spcBef>
                <a:spcPts val="5"/>
              </a:spcBef>
              <a:buFont typeface="Arial MT"/>
              <a:buChar char="•"/>
              <a:tabLst>
                <a:tab pos="241300" algn="l"/>
                <a:tab pos="241935" algn="l"/>
                <a:tab pos="1563370" algn="l"/>
              </a:tabLst>
            </a:pPr>
            <a:r>
              <a:rPr sz="2150" dirty="0">
                <a:latin typeface="Calibri"/>
                <a:cs typeface="Calibri"/>
              </a:rPr>
              <a:t>Remaining	Students</a:t>
            </a:r>
            <a:r>
              <a:rPr sz="2150" spc="155" dirty="0">
                <a:latin typeface="Calibri"/>
                <a:cs typeface="Calibri"/>
              </a:rPr>
              <a:t> </a:t>
            </a:r>
            <a:r>
              <a:rPr sz="2150" spc="-10" dirty="0">
                <a:latin typeface="Calibri"/>
                <a:cs typeface="Calibri"/>
              </a:rPr>
              <a:t>does</a:t>
            </a:r>
            <a:r>
              <a:rPr sz="2150" spc="80" dirty="0">
                <a:latin typeface="Calibri"/>
                <a:cs typeface="Calibri"/>
              </a:rPr>
              <a:t> </a:t>
            </a:r>
            <a:r>
              <a:rPr sz="2150" spc="-5" dirty="0">
                <a:latin typeface="Calibri"/>
                <a:cs typeface="Calibri"/>
              </a:rPr>
              <a:t>not</a:t>
            </a:r>
            <a:r>
              <a:rPr sz="2150" spc="125" dirty="0">
                <a:latin typeface="Calibri"/>
                <a:cs typeface="Calibri"/>
              </a:rPr>
              <a:t> </a:t>
            </a:r>
            <a:r>
              <a:rPr sz="2150" spc="-5" dirty="0">
                <a:latin typeface="Calibri"/>
                <a:cs typeface="Calibri"/>
              </a:rPr>
              <a:t>like </a:t>
            </a:r>
            <a:r>
              <a:rPr sz="2150" dirty="0">
                <a:latin typeface="Calibri"/>
                <a:cs typeface="Calibri"/>
              </a:rPr>
              <a:t>either</a:t>
            </a:r>
            <a:r>
              <a:rPr sz="2150" spc="95" dirty="0">
                <a:latin typeface="Calibri"/>
                <a:cs typeface="Calibri"/>
              </a:rPr>
              <a:t> </a:t>
            </a:r>
            <a:r>
              <a:rPr sz="2150" spc="10" dirty="0">
                <a:latin typeface="Calibri"/>
                <a:cs typeface="Calibri"/>
              </a:rPr>
              <a:t>Apple</a:t>
            </a:r>
            <a:r>
              <a:rPr sz="2150" dirty="0">
                <a:latin typeface="Calibri"/>
                <a:cs typeface="Calibri"/>
              </a:rPr>
              <a:t> </a:t>
            </a:r>
            <a:r>
              <a:rPr sz="2150" spc="-5" dirty="0">
                <a:latin typeface="Calibri"/>
                <a:cs typeface="Calibri"/>
              </a:rPr>
              <a:t>nor</a:t>
            </a:r>
            <a:r>
              <a:rPr sz="2150" spc="95" dirty="0">
                <a:latin typeface="Calibri"/>
                <a:cs typeface="Calibri"/>
              </a:rPr>
              <a:t> </a:t>
            </a:r>
            <a:r>
              <a:rPr sz="2150" spc="-5" dirty="0">
                <a:latin typeface="Calibri"/>
                <a:cs typeface="Calibri"/>
              </a:rPr>
              <a:t>Orange</a:t>
            </a:r>
            <a:endParaRPr sz="2150">
              <a:latin typeface="Calibri"/>
              <a:cs typeface="Calibri"/>
            </a:endParaRPr>
          </a:p>
          <a:p>
            <a:pPr>
              <a:lnSpc>
                <a:spcPct val="100000"/>
              </a:lnSpc>
              <a:spcBef>
                <a:spcPts val="55"/>
              </a:spcBef>
              <a:buChar char="•"/>
            </a:pPr>
            <a:endParaRPr sz="3150">
              <a:latin typeface="Calibri"/>
              <a:cs typeface="Calibri"/>
            </a:endParaRPr>
          </a:p>
          <a:p>
            <a:pPr marL="241300" marR="5080" indent="-229235">
              <a:lnSpc>
                <a:spcPct val="69900"/>
              </a:lnSpc>
              <a:buFont typeface="Arial MT"/>
              <a:buChar char="•"/>
              <a:tabLst>
                <a:tab pos="241300" algn="l"/>
                <a:tab pos="241935" algn="l"/>
                <a:tab pos="6148070" algn="l"/>
              </a:tabLst>
            </a:pPr>
            <a:r>
              <a:rPr sz="2150" spc="10" dirty="0">
                <a:latin typeface="Calibri"/>
                <a:cs typeface="Calibri"/>
              </a:rPr>
              <a:t>What</a:t>
            </a:r>
            <a:r>
              <a:rPr sz="2150" spc="55" dirty="0">
                <a:latin typeface="Calibri"/>
                <a:cs typeface="Calibri"/>
              </a:rPr>
              <a:t> </a:t>
            </a:r>
            <a:r>
              <a:rPr sz="2150" spc="15" dirty="0">
                <a:latin typeface="Calibri"/>
                <a:cs typeface="Calibri"/>
              </a:rPr>
              <a:t>is</a:t>
            </a:r>
            <a:r>
              <a:rPr sz="2150" spc="20" dirty="0">
                <a:latin typeface="Calibri"/>
                <a:cs typeface="Calibri"/>
              </a:rPr>
              <a:t> </a:t>
            </a:r>
            <a:r>
              <a:rPr sz="2150" spc="10" dirty="0">
                <a:latin typeface="Calibri"/>
                <a:cs typeface="Calibri"/>
              </a:rPr>
              <a:t>the</a:t>
            </a:r>
            <a:r>
              <a:rPr sz="2150" spc="5" dirty="0">
                <a:latin typeface="Calibri"/>
                <a:cs typeface="Calibri"/>
              </a:rPr>
              <a:t> probability</a:t>
            </a:r>
            <a:r>
              <a:rPr sz="2150" spc="35" dirty="0">
                <a:latin typeface="Calibri"/>
                <a:cs typeface="Calibri"/>
              </a:rPr>
              <a:t> </a:t>
            </a:r>
            <a:r>
              <a:rPr sz="2150" spc="-5" dirty="0">
                <a:latin typeface="Calibri"/>
                <a:cs typeface="Calibri"/>
              </a:rPr>
              <a:t>of</a:t>
            </a:r>
            <a:r>
              <a:rPr sz="2150" spc="45" dirty="0">
                <a:latin typeface="Calibri"/>
                <a:cs typeface="Calibri"/>
              </a:rPr>
              <a:t> </a:t>
            </a:r>
            <a:r>
              <a:rPr sz="2150" spc="15" dirty="0">
                <a:latin typeface="Calibri"/>
                <a:cs typeface="Calibri"/>
              </a:rPr>
              <a:t>A</a:t>
            </a:r>
            <a:r>
              <a:rPr sz="2150" spc="60" dirty="0">
                <a:latin typeface="Calibri"/>
                <a:cs typeface="Calibri"/>
              </a:rPr>
              <a:t> </a:t>
            </a:r>
            <a:r>
              <a:rPr sz="2150" spc="20" dirty="0">
                <a:latin typeface="Calibri"/>
                <a:cs typeface="Calibri"/>
              </a:rPr>
              <a:t>in </a:t>
            </a:r>
            <a:r>
              <a:rPr sz="2150" spc="15" dirty="0">
                <a:latin typeface="Calibri"/>
                <a:cs typeface="Calibri"/>
              </a:rPr>
              <a:t>B,</a:t>
            </a:r>
            <a:r>
              <a:rPr sz="2150" spc="-45" dirty="0">
                <a:latin typeface="Calibri"/>
                <a:cs typeface="Calibri"/>
              </a:rPr>
              <a:t> </a:t>
            </a:r>
            <a:r>
              <a:rPr sz="2150" dirty="0">
                <a:latin typeface="Calibri"/>
                <a:cs typeface="Calibri"/>
              </a:rPr>
              <a:t>means</a:t>
            </a:r>
            <a:r>
              <a:rPr sz="2150" spc="165" dirty="0">
                <a:latin typeface="Calibri"/>
                <a:cs typeface="Calibri"/>
              </a:rPr>
              <a:t> </a:t>
            </a:r>
            <a:r>
              <a:rPr sz="2150" spc="10" dirty="0">
                <a:latin typeface="Calibri"/>
                <a:cs typeface="Calibri"/>
              </a:rPr>
              <a:t>what</a:t>
            </a:r>
            <a:r>
              <a:rPr sz="2150" spc="-10" dirty="0">
                <a:latin typeface="Calibri"/>
                <a:cs typeface="Calibri"/>
              </a:rPr>
              <a:t> </a:t>
            </a:r>
            <a:r>
              <a:rPr sz="2150" spc="15" dirty="0">
                <a:latin typeface="Calibri"/>
                <a:cs typeface="Calibri"/>
              </a:rPr>
              <a:t>is </a:t>
            </a:r>
            <a:r>
              <a:rPr sz="2150" spc="10" dirty="0">
                <a:latin typeface="Calibri"/>
                <a:cs typeface="Calibri"/>
              </a:rPr>
              <a:t>the	</a:t>
            </a:r>
            <a:r>
              <a:rPr sz="2150" spc="5" dirty="0">
                <a:latin typeface="Calibri"/>
                <a:cs typeface="Calibri"/>
              </a:rPr>
              <a:t>probability</a:t>
            </a:r>
            <a:r>
              <a:rPr sz="2150" spc="25" dirty="0">
                <a:latin typeface="Calibri"/>
                <a:cs typeface="Calibri"/>
              </a:rPr>
              <a:t> </a:t>
            </a:r>
            <a:r>
              <a:rPr sz="2150" spc="10" dirty="0">
                <a:latin typeface="Calibri"/>
                <a:cs typeface="Calibri"/>
              </a:rPr>
              <a:t>that</a:t>
            </a:r>
            <a:r>
              <a:rPr sz="2150" spc="45" dirty="0">
                <a:latin typeface="Calibri"/>
                <a:cs typeface="Calibri"/>
              </a:rPr>
              <a:t> </a:t>
            </a:r>
            <a:r>
              <a:rPr sz="2150" spc="15" dirty="0">
                <a:latin typeface="Calibri"/>
                <a:cs typeface="Calibri"/>
              </a:rPr>
              <a:t>A</a:t>
            </a:r>
            <a:r>
              <a:rPr sz="2150" spc="-30" dirty="0">
                <a:latin typeface="Calibri"/>
                <a:cs typeface="Calibri"/>
              </a:rPr>
              <a:t> </a:t>
            </a:r>
            <a:r>
              <a:rPr sz="2150" spc="15" dirty="0">
                <a:latin typeface="Calibri"/>
                <a:cs typeface="Calibri"/>
              </a:rPr>
              <a:t>is</a:t>
            </a:r>
            <a:r>
              <a:rPr sz="2150" spc="10" dirty="0">
                <a:latin typeface="Calibri"/>
                <a:cs typeface="Calibri"/>
              </a:rPr>
              <a:t> </a:t>
            </a:r>
            <a:r>
              <a:rPr sz="2150" spc="-5" dirty="0">
                <a:latin typeface="Calibri"/>
                <a:cs typeface="Calibri"/>
              </a:rPr>
              <a:t>occurring</a:t>
            </a:r>
            <a:r>
              <a:rPr sz="2150" spc="200" dirty="0">
                <a:latin typeface="Calibri"/>
                <a:cs typeface="Calibri"/>
              </a:rPr>
              <a:t> </a:t>
            </a:r>
            <a:r>
              <a:rPr sz="2150" spc="10" dirty="0">
                <a:latin typeface="Calibri"/>
                <a:cs typeface="Calibri"/>
              </a:rPr>
              <a:t>given </a:t>
            </a:r>
            <a:r>
              <a:rPr sz="2150" spc="-475" dirty="0">
                <a:latin typeface="Calibri"/>
                <a:cs typeface="Calibri"/>
              </a:rPr>
              <a:t> </a:t>
            </a:r>
            <a:r>
              <a:rPr sz="2150" spc="15" dirty="0">
                <a:latin typeface="Calibri"/>
                <a:cs typeface="Calibri"/>
              </a:rPr>
              <a:t>B</a:t>
            </a:r>
            <a:r>
              <a:rPr sz="2150" spc="40" dirty="0">
                <a:latin typeface="Calibri"/>
                <a:cs typeface="Calibri"/>
              </a:rPr>
              <a:t> </a:t>
            </a:r>
            <a:r>
              <a:rPr sz="2150" spc="5" dirty="0">
                <a:latin typeface="Calibri"/>
                <a:cs typeface="Calibri"/>
              </a:rPr>
              <a:t>:</a:t>
            </a:r>
            <a:endParaRPr sz="2150">
              <a:latin typeface="Calibri"/>
              <a:cs typeface="Calibri"/>
            </a:endParaRPr>
          </a:p>
        </p:txBody>
      </p:sp>
      <p:pic>
        <p:nvPicPr>
          <p:cNvPr id="4" name="object 4"/>
          <p:cNvPicPr/>
          <p:nvPr/>
        </p:nvPicPr>
        <p:blipFill>
          <a:blip r:embed="rId2" cstate="print"/>
          <a:stretch>
            <a:fillRect/>
          </a:stretch>
        </p:blipFill>
        <p:spPr>
          <a:xfrm>
            <a:off x="3819525" y="5248275"/>
            <a:ext cx="4095750" cy="13239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7725" y="1104900"/>
            <a:ext cx="4438650" cy="3676650"/>
          </a:xfrm>
          <a:prstGeom prst="rect">
            <a:avLst/>
          </a:prstGeom>
        </p:spPr>
      </p:pic>
      <p:sp>
        <p:nvSpPr>
          <p:cNvPr id="3" name="object 3"/>
          <p:cNvSpPr txBox="1"/>
          <p:nvPr/>
        </p:nvSpPr>
        <p:spPr>
          <a:xfrm>
            <a:off x="1656079" y="4799393"/>
            <a:ext cx="254000"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40</a:t>
            </a:r>
            <a:endParaRPr sz="1800">
              <a:latin typeface="Calibri"/>
              <a:cs typeface="Calibri"/>
            </a:endParaRPr>
          </a:p>
        </p:txBody>
      </p:sp>
      <p:sp>
        <p:nvSpPr>
          <p:cNvPr id="4" name="object 4"/>
          <p:cNvSpPr txBox="1"/>
          <p:nvPr/>
        </p:nvSpPr>
        <p:spPr>
          <a:xfrm>
            <a:off x="2931541" y="4799393"/>
            <a:ext cx="25463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20</a:t>
            </a:r>
            <a:endParaRPr sz="1800">
              <a:latin typeface="Calibri"/>
              <a:cs typeface="Calibri"/>
            </a:endParaRPr>
          </a:p>
        </p:txBody>
      </p:sp>
      <p:sp>
        <p:nvSpPr>
          <p:cNvPr id="5" name="object 5"/>
          <p:cNvSpPr txBox="1"/>
          <p:nvPr/>
        </p:nvSpPr>
        <p:spPr>
          <a:xfrm>
            <a:off x="4174109" y="4799393"/>
            <a:ext cx="254635" cy="300355"/>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30</a:t>
            </a:r>
            <a:endParaRPr sz="1800">
              <a:latin typeface="Calibri"/>
              <a:cs typeface="Calibri"/>
            </a:endParaRPr>
          </a:p>
        </p:txBody>
      </p:sp>
      <p:pic>
        <p:nvPicPr>
          <p:cNvPr id="6" name="object 6"/>
          <p:cNvPicPr/>
          <p:nvPr/>
        </p:nvPicPr>
        <p:blipFill>
          <a:blip r:embed="rId3" cstate="print"/>
          <a:stretch>
            <a:fillRect/>
          </a:stretch>
        </p:blipFill>
        <p:spPr>
          <a:xfrm>
            <a:off x="5895975" y="1257300"/>
            <a:ext cx="4991100" cy="1476375"/>
          </a:xfrm>
          <a:prstGeom prst="rect">
            <a:avLst/>
          </a:prstGeom>
        </p:spPr>
      </p:pic>
      <p:sp>
        <p:nvSpPr>
          <p:cNvPr id="7" name="object 7"/>
          <p:cNvSpPr txBox="1"/>
          <p:nvPr/>
        </p:nvSpPr>
        <p:spPr>
          <a:xfrm>
            <a:off x="5980684" y="3262630"/>
            <a:ext cx="4830445" cy="1334770"/>
          </a:xfrm>
          <a:prstGeom prst="rect">
            <a:avLst/>
          </a:prstGeom>
        </p:spPr>
        <p:txBody>
          <a:bodyPr vert="horz" wrap="square" lIns="0" tIns="13335" rIns="0" bIns="0" rtlCol="0">
            <a:spAutoFit/>
          </a:bodyPr>
          <a:lstStyle/>
          <a:p>
            <a:pPr marL="12700">
              <a:lnSpc>
                <a:spcPct val="100000"/>
              </a:lnSpc>
              <a:spcBef>
                <a:spcPts val="105"/>
              </a:spcBef>
            </a:pPr>
            <a:r>
              <a:rPr sz="2400" spc="25" dirty="0">
                <a:latin typeface="Calibri"/>
                <a:cs typeface="Calibri"/>
              </a:rPr>
              <a:t>P</a:t>
            </a:r>
            <a:r>
              <a:rPr sz="2400" spc="15" dirty="0">
                <a:latin typeface="Calibri"/>
                <a:cs typeface="Calibri"/>
              </a:rPr>
              <a:t>(</a:t>
            </a:r>
            <a:r>
              <a:rPr sz="2400" spc="30" dirty="0">
                <a:latin typeface="Calibri"/>
                <a:cs typeface="Calibri"/>
              </a:rPr>
              <a:t>A</a:t>
            </a:r>
            <a:r>
              <a:rPr sz="2400" spc="15" dirty="0">
                <a:latin typeface="Calibri"/>
                <a:cs typeface="Calibri"/>
              </a:rPr>
              <a:t>|</a:t>
            </a:r>
            <a:r>
              <a:rPr sz="2400" spc="-35" dirty="0">
                <a:latin typeface="Calibri"/>
                <a:cs typeface="Calibri"/>
              </a:rPr>
              <a:t>B</a:t>
            </a:r>
            <a:r>
              <a:rPr sz="2400" dirty="0">
                <a:latin typeface="Calibri"/>
                <a:cs typeface="Calibri"/>
              </a:rPr>
              <a:t>)</a:t>
            </a:r>
            <a:r>
              <a:rPr sz="2400" spc="-150" dirty="0">
                <a:latin typeface="Calibri"/>
                <a:cs typeface="Calibri"/>
              </a:rPr>
              <a:t> </a:t>
            </a:r>
            <a:r>
              <a:rPr sz="2400" dirty="0">
                <a:latin typeface="Calibri"/>
                <a:cs typeface="Calibri"/>
              </a:rPr>
              <a:t>=</a:t>
            </a:r>
            <a:r>
              <a:rPr sz="2400" spc="55" dirty="0">
                <a:latin typeface="Calibri"/>
                <a:cs typeface="Calibri"/>
              </a:rPr>
              <a:t> </a:t>
            </a:r>
            <a:r>
              <a:rPr sz="2400" spc="-20" dirty="0">
                <a:latin typeface="Calibri"/>
                <a:cs typeface="Calibri"/>
              </a:rPr>
              <a:t>0</a:t>
            </a:r>
            <a:r>
              <a:rPr sz="2400" spc="-5" dirty="0">
                <a:latin typeface="Calibri"/>
                <a:cs typeface="Calibri"/>
              </a:rPr>
              <a:t>.</a:t>
            </a:r>
            <a:r>
              <a:rPr sz="2400" spc="-30" dirty="0">
                <a:latin typeface="Calibri"/>
                <a:cs typeface="Calibri"/>
              </a:rPr>
              <a:t>2/</a:t>
            </a:r>
            <a:r>
              <a:rPr sz="2400" spc="-20" dirty="0">
                <a:latin typeface="Calibri"/>
                <a:cs typeface="Calibri"/>
              </a:rPr>
              <a:t>0</a:t>
            </a:r>
            <a:r>
              <a:rPr sz="2400" spc="-5" dirty="0">
                <a:latin typeface="Calibri"/>
                <a:cs typeface="Calibri"/>
              </a:rPr>
              <a:t>.</a:t>
            </a:r>
            <a:r>
              <a:rPr sz="2400" dirty="0">
                <a:latin typeface="Calibri"/>
                <a:cs typeface="Calibri"/>
              </a:rPr>
              <a:t>3</a:t>
            </a:r>
            <a:r>
              <a:rPr sz="2400" spc="25" dirty="0">
                <a:latin typeface="Calibri"/>
                <a:cs typeface="Calibri"/>
              </a:rPr>
              <a:t> </a:t>
            </a:r>
            <a:r>
              <a:rPr sz="2400" dirty="0">
                <a:latin typeface="Calibri"/>
                <a:cs typeface="Calibri"/>
              </a:rPr>
              <a:t>=</a:t>
            </a:r>
            <a:r>
              <a:rPr sz="2400" spc="-20" dirty="0">
                <a:latin typeface="Calibri"/>
                <a:cs typeface="Calibri"/>
              </a:rPr>
              <a:t> 0</a:t>
            </a:r>
            <a:r>
              <a:rPr sz="2400" spc="-5" dirty="0">
                <a:latin typeface="Calibri"/>
                <a:cs typeface="Calibri"/>
              </a:rPr>
              <a:t>.</a:t>
            </a:r>
            <a:r>
              <a:rPr sz="2400" spc="-30" dirty="0">
                <a:latin typeface="Calibri"/>
                <a:cs typeface="Calibri"/>
              </a:rPr>
              <a:t>6</a:t>
            </a:r>
            <a:r>
              <a:rPr sz="2400" dirty="0">
                <a:latin typeface="Calibri"/>
                <a:cs typeface="Calibri"/>
              </a:rPr>
              <a:t>7</a:t>
            </a:r>
            <a:endParaRPr sz="2400">
              <a:latin typeface="Calibri"/>
              <a:cs typeface="Calibri"/>
            </a:endParaRPr>
          </a:p>
          <a:p>
            <a:pPr>
              <a:lnSpc>
                <a:spcPct val="100000"/>
              </a:lnSpc>
              <a:spcBef>
                <a:spcPts val="10"/>
              </a:spcBef>
            </a:pPr>
            <a:endParaRPr sz="2500">
              <a:latin typeface="Calibri"/>
              <a:cs typeface="Calibri"/>
            </a:endParaRPr>
          </a:p>
          <a:p>
            <a:pPr marL="109220" marR="5080">
              <a:lnSpc>
                <a:spcPct val="100800"/>
              </a:lnSpc>
            </a:pPr>
            <a:r>
              <a:rPr sz="1800" spc="-15" dirty="0">
                <a:latin typeface="Calibri"/>
                <a:cs typeface="Calibri"/>
              </a:rPr>
              <a:t>P(A|B)</a:t>
            </a:r>
            <a:r>
              <a:rPr sz="1800" spc="15" dirty="0">
                <a:latin typeface="Calibri"/>
                <a:cs typeface="Calibri"/>
              </a:rPr>
              <a:t> </a:t>
            </a:r>
            <a:r>
              <a:rPr sz="1800" spc="5" dirty="0">
                <a:latin typeface="Calibri"/>
                <a:cs typeface="Calibri"/>
              </a:rPr>
              <a:t>indicates</a:t>
            </a:r>
            <a:r>
              <a:rPr sz="1800" spc="325" dirty="0">
                <a:latin typeface="Calibri"/>
                <a:cs typeface="Calibri"/>
              </a:rPr>
              <a:t> </a:t>
            </a:r>
            <a:r>
              <a:rPr sz="1800" spc="10" dirty="0">
                <a:latin typeface="Calibri"/>
                <a:cs typeface="Calibri"/>
              </a:rPr>
              <a:t>that</a:t>
            </a:r>
            <a:r>
              <a:rPr sz="1800" spc="345" dirty="0">
                <a:latin typeface="Calibri"/>
                <a:cs typeface="Calibri"/>
              </a:rPr>
              <a:t> </a:t>
            </a:r>
            <a:r>
              <a:rPr sz="1800" dirty="0">
                <a:latin typeface="Calibri"/>
                <a:cs typeface="Calibri"/>
              </a:rPr>
              <a:t>A</a:t>
            </a:r>
            <a:r>
              <a:rPr sz="1800" spc="355" dirty="0">
                <a:latin typeface="Calibri"/>
                <a:cs typeface="Calibri"/>
              </a:rPr>
              <a:t> </a:t>
            </a:r>
            <a:r>
              <a:rPr sz="1800" dirty="0">
                <a:latin typeface="Calibri"/>
                <a:cs typeface="Calibri"/>
              </a:rPr>
              <a:t>occurring</a:t>
            </a:r>
            <a:r>
              <a:rPr sz="1800" spc="330" dirty="0">
                <a:latin typeface="Calibri"/>
                <a:cs typeface="Calibri"/>
              </a:rPr>
              <a:t> </a:t>
            </a:r>
            <a:r>
              <a:rPr sz="1800" spc="15" dirty="0">
                <a:latin typeface="Calibri"/>
                <a:cs typeface="Calibri"/>
              </a:rPr>
              <a:t>in</a:t>
            </a:r>
            <a:r>
              <a:rPr sz="1800" spc="375" dirty="0">
                <a:latin typeface="Calibri"/>
                <a:cs typeface="Calibri"/>
              </a:rPr>
              <a:t> </a:t>
            </a:r>
            <a:r>
              <a:rPr sz="1800" spc="5" dirty="0">
                <a:latin typeface="Calibri"/>
                <a:cs typeface="Calibri"/>
              </a:rPr>
              <a:t>the</a:t>
            </a:r>
            <a:r>
              <a:rPr sz="1800" spc="15" dirty="0">
                <a:latin typeface="Calibri"/>
                <a:cs typeface="Calibri"/>
              </a:rPr>
              <a:t> </a:t>
            </a:r>
            <a:r>
              <a:rPr sz="1800" spc="5" dirty="0">
                <a:latin typeface="Calibri"/>
                <a:cs typeface="Calibri"/>
              </a:rPr>
              <a:t>sample </a:t>
            </a:r>
            <a:r>
              <a:rPr sz="1800" spc="-395" dirty="0">
                <a:latin typeface="Calibri"/>
                <a:cs typeface="Calibri"/>
              </a:rPr>
              <a:t> </a:t>
            </a:r>
            <a:r>
              <a:rPr sz="1800" dirty="0">
                <a:latin typeface="Calibri"/>
                <a:cs typeface="Calibri"/>
              </a:rPr>
              <a:t>space</a:t>
            </a:r>
            <a:r>
              <a:rPr sz="1800" spc="-25" dirty="0">
                <a:latin typeface="Calibri"/>
                <a:cs typeface="Calibri"/>
              </a:rPr>
              <a:t> </a:t>
            </a:r>
            <a:r>
              <a:rPr sz="1800" spc="10" dirty="0">
                <a:latin typeface="Calibri"/>
                <a:cs typeface="Calibri"/>
              </a:rPr>
              <a:t>of</a:t>
            </a:r>
            <a:r>
              <a:rPr sz="1800" spc="15" dirty="0">
                <a:latin typeface="Calibri"/>
                <a:cs typeface="Calibri"/>
              </a:rPr>
              <a:t> </a:t>
            </a:r>
            <a:r>
              <a:rPr sz="1800" spc="-5" dirty="0">
                <a:latin typeface="Calibri"/>
                <a:cs typeface="Calibri"/>
              </a:rPr>
              <a:t>B.</a:t>
            </a:r>
            <a:endParaRPr sz="1800">
              <a:latin typeface="Calibri"/>
              <a:cs typeface="Calibri"/>
            </a:endParaRPr>
          </a:p>
        </p:txBody>
      </p:sp>
      <p:sp>
        <p:nvSpPr>
          <p:cNvPr id="8" name="object 8"/>
          <p:cNvSpPr txBox="1"/>
          <p:nvPr/>
        </p:nvSpPr>
        <p:spPr>
          <a:xfrm>
            <a:off x="6077839" y="4850066"/>
            <a:ext cx="4742815" cy="577215"/>
          </a:xfrm>
          <a:prstGeom prst="rect">
            <a:avLst/>
          </a:prstGeom>
        </p:spPr>
        <p:txBody>
          <a:bodyPr vert="horz" wrap="square" lIns="0" tIns="10795" rIns="0" bIns="0" rtlCol="0">
            <a:spAutoFit/>
          </a:bodyPr>
          <a:lstStyle/>
          <a:p>
            <a:pPr marL="12700" marR="5080">
              <a:lnSpc>
                <a:spcPct val="100800"/>
              </a:lnSpc>
              <a:spcBef>
                <a:spcPts val="85"/>
              </a:spcBef>
              <a:tabLst>
                <a:tab pos="680085" algn="l"/>
                <a:tab pos="1003935" algn="l"/>
                <a:tab pos="1489710" algn="l"/>
                <a:tab pos="2490470" algn="l"/>
                <a:tab pos="2948305" algn="l"/>
                <a:tab pos="3491865" algn="l"/>
                <a:tab pos="3854450" algn="l"/>
              </a:tabLst>
            </a:pPr>
            <a:r>
              <a:rPr sz="1800" spc="-10" dirty="0">
                <a:latin typeface="Calibri"/>
                <a:cs typeface="Calibri"/>
              </a:rPr>
              <a:t>Here</a:t>
            </a:r>
            <a:r>
              <a:rPr sz="1800" spc="35" dirty="0">
                <a:latin typeface="Calibri"/>
                <a:cs typeface="Calibri"/>
              </a:rPr>
              <a:t> </a:t>
            </a:r>
            <a:r>
              <a:rPr sz="1800" spc="-10" dirty="0">
                <a:latin typeface="Calibri"/>
                <a:cs typeface="Calibri"/>
              </a:rPr>
              <a:t>we</a:t>
            </a:r>
            <a:r>
              <a:rPr sz="1800" spc="25" dirty="0">
                <a:latin typeface="Calibri"/>
                <a:cs typeface="Calibri"/>
              </a:rPr>
              <a:t> </a:t>
            </a:r>
            <a:r>
              <a:rPr sz="1800" dirty="0">
                <a:latin typeface="Calibri"/>
                <a:cs typeface="Calibri"/>
              </a:rPr>
              <a:t>are</a:t>
            </a:r>
            <a:r>
              <a:rPr sz="1800" spc="15" dirty="0">
                <a:latin typeface="Calibri"/>
                <a:cs typeface="Calibri"/>
              </a:rPr>
              <a:t> not</a:t>
            </a:r>
            <a:r>
              <a:rPr sz="1800" spc="420" dirty="0">
                <a:latin typeface="Calibri"/>
                <a:cs typeface="Calibri"/>
              </a:rPr>
              <a:t> </a:t>
            </a:r>
            <a:r>
              <a:rPr sz="1800" spc="5" dirty="0">
                <a:latin typeface="Calibri"/>
                <a:cs typeface="Calibri"/>
              </a:rPr>
              <a:t>considering</a:t>
            </a:r>
            <a:r>
              <a:rPr sz="1800" spc="390" dirty="0">
                <a:latin typeface="Calibri"/>
                <a:cs typeface="Calibri"/>
              </a:rPr>
              <a:t> </a:t>
            </a:r>
            <a:r>
              <a:rPr sz="1800" spc="5" dirty="0">
                <a:latin typeface="Calibri"/>
                <a:cs typeface="Calibri"/>
              </a:rPr>
              <a:t>the</a:t>
            </a:r>
            <a:r>
              <a:rPr sz="1800" spc="10" dirty="0">
                <a:latin typeface="Calibri"/>
                <a:cs typeface="Calibri"/>
              </a:rPr>
              <a:t> </a:t>
            </a:r>
            <a:r>
              <a:rPr sz="1800" spc="-10" dirty="0">
                <a:latin typeface="Calibri"/>
                <a:cs typeface="Calibri"/>
              </a:rPr>
              <a:t>entire</a:t>
            </a:r>
            <a:r>
              <a:rPr sz="1800" spc="20" dirty="0">
                <a:latin typeface="Calibri"/>
                <a:cs typeface="Calibri"/>
              </a:rPr>
              <a:t> </a:t>
            </a:r>
            <a:r>
              <a:rPr sz="1800" spc="5" dirty="0">
                <a:latin typeface="Calibri"/>
                <a:cs typeface="Calibri"/>
              </a:rPr>
              <a:t>sample </a:t>
            </a:r>
            <a:r>
              <a:rPr sz="1800" spc="-395" dirty="0">
                <a:latin typeface="Calibri"/>
                <a:cs typeface="Calibri"/>
              </a:rPr>
              <a:t> </a:t>
            </a:r>
            <a:r>
              <a:rPr sz="1800" spc="-35" dirty="0">
                <a:latin typeface="Calibri"/>
                <a:cs typeface="Calibri"/>
              </a:rPr>
              <a:t>s</a:t>
            </a:r>
            <a:r>
              <a:rPr sz="1800" spc="25" dirty="0">
                <a:latin typeface="Calibri"/>
                <a:cs typeface="Calibri"/>
              </a:rPr>
              <a:t>p</a:t>
            </a:r>
            <a:r>
              <a:rPr sz="1800" spc="30" dirty="0">
                <a:latin typeface="Calibri"/>
                <a:cs typeface="Calibri"/>
              </a:rPr>
              <a:t>a</a:t>
            </a:r>
            <a:r>
              <a:rPr sz="1800" spc="-15" dirty="0">
                <a:latin typeface="Calibri"/>
                <a:cs typeface="Calibri"/>
              </a:rPr>
              <a:t>c</a:t>
            </a:r>
            <a:r>
              <a:rPr sz="1800" dirty="0">
                <a:latin typeface="Calibri"/>
                <a:cs typeface="Calibri"/>
              </a:rPr>
              <a:t>e	</a:t>
            </a:r>
            <a:r>
              <a:rPr sz="1800" spc="20" dirty="0">
                <a:latin typeface="Calibri"/>
                <a:cs typeface="Calibri"/>
              </a:rPr>
              <a:t>o</a:t>
            </a:r>
            <a:r>
              <a:rPr sz="1800" dirty="0">
                <a:latin typeface="Calibri"/>
                <a:cs typeface="Calibri"/>
              </a:rPr>
              <a:t>f	</a:t>
            </a:r>
            <a:r>
              <a:rPr sz="1800" spc="-15" dirty="0">
                <a:latin typeface="Calibri"/>
                <a:cs typeface="Calibri"/>
              </a:rPr>
              <a:t>10</a:t>
            </a:r>
            <a:r>
              <a:rPr sz="1800" dirty="0">
                <a:latin typeface="Calibri"/>
                <a:cs typeface="Calibri"/>
              </a:rPr>
              <a:t>0	</a:t>
            </a:r>
            <a:r>
              <a:rPr sz="1800" spc="-35" dirty="0">
                <a:latin typeface="Calibri"/>
                <a:cs typeface="Calibri"/>
              </a:rPr>
              <a:t>s</a:t>
            </a:r>
            <a:r>
              <a:rPr sz="1800" dirty="0">
                <a:latin typeface="Calibri"/>
                <a:cs typeface="Calibri"/>
              </a:rPr>
              <a:t>t</a:t>
            </a:r>
            <a:r>
              <a:rPr sz="1800" spc="20" dirty="0">
                <a:latin typeface="Calibri"/>
                <a:cs typeface="Calibri"/>
              </a:rPr>
              <a:t>u</a:t>
            </a:r>
            <a:r>
              <a:rPr sz="1800" spc="25" dirty="0">
                <a:latin typeface="Calibri"/>
                <a:cs typeface="Calibri"/>
              </a:rPr>
              <a:t>d</a:t>
            </a:r>
            <a:r>
              <a:rPr sz="1800" dirty="0">
                <a:latin typeface="Calibri"/>
                <a:cs typeface="Calibri"/>
              </a:rPr>
              <a:t>e</a:t>
            </a:r>
            <a:r>
              <a:rPr sz="1800" spc="25" dirty="0">
                <a:latin typeface="Calibri"/>
                <a:cs typeface="Calibri"/>
              </a:rPr>
              <a:t>n</a:t>
            </a:r>
            <a:r>
              <a:rPr sz="1800" dirty="0">
                <a:latin typeface="Calibri"/>
                <a:cs typeface="Calibri"/>
              </a:rPr>
              <a:t>t</a:t>
            </a:r>
            <a:r>
              <a:rPr sz="1800" spc="-35" dirty="0">
                <a:latin typeface="Calibri"/>
                <a:cs typeface="Calibri"/>
              </a:rPr>
              <a:t>s</a:t>
            </a:r>
            <a:r>
              <a:rPr sz="1800" dirty="0">
                <a:latin typeface="Calibri"/>
                <a:cs typeface="Calibri"/>
              </a:rPr>
              <a:t>,	</a:t>
            </a:r>
            <a:r>
              <a:rPr sz="1800" spc="25" dirty="0">
                <a:latin typeface="Calibri"/>
                <a:cs typeface="Calibri"/>
              </a:rPr>
              <a:t>bu</a:t>
            </a:r>
            <a:r>
              <a:rPr sz="1800" dirty="0">
                <a:latin typeface="Calibri"/>
                <a:cs typeface="Calibri"/>
              </a:rPr>
              <a:t>t	</a:t>
            </a:r>
            <a:r>
              <a:rPr sz="1800" spc="20" dirty="0">
                <a:latin typeface="Calibri"/>
                <a:cs typeface="Calibri"/>
              </a:rPr>
              <a:t>o</a:t>
            </a:r>
            <a:r>
              <a:rPr sz="1800" spc="25" dirty="0">
                <a:latin typeface="Calibri"/>
                <a:cs typeface="Calibri"/>
              </a:rPr>
              <a:t>n</a:t>
            </a:r>
            <a:r>
              <a:rPr sz="1800" spc="35" dirty="0">
                <a:latin typeface="Calibri"/>
                <a:cs typeface="Calibri"/>
              </a:rPr>
              <a:t>l</a:t>
            </a:r>
            <a:r>
              <a:rPr sz="1800" dirty="0">
                <a:latin typeface="Calibri"/>
                <a:cs typeface="Calibri"/>
              </a:rPr>
              <a:t>y	</a:t>
            </a:r>
            <a:r>
              <a:rPr sz="1800" spc="-15" dirty="0">
                <a:latin typeface="Calibri"/>
                <a:cs typeface="Calibri"/>
              </a:rPr>
              <a:t>3</a:t>
            </a:r>
            <a:r>
              <a:rPr sz="1800" dirty="0">
                <a:latin typeface="Calibri"/>
                <a:cs typeface="Calibri"/>
              </a:rPr>
              <a:t>0	</a:t>
            </a:r>
            <a:r>
              <a:rPr sz="1800" spc="-35" dirty="0">
                <a:latin typeface="Calibri"/>
                <a:cs typeface="Calibri"/>
              </a:rPr>
              <a:t>s</a:t>
            </a:r>
            <a:r>
              <a:rPr sz="1800" dirty="0">
                <a:latin typeface="Calibri"/>
                <a:cs typeface="Calibri"/>
              </a:rPr>
              <a:t>t</a:t>
            </a:r>
            <a:r>
              <a:rPr sz="1800" spc="20" dirty="0">
                <a:latin typeface="Calibri"/>
                <a:cs typeface="Calibri"/>
              </a:rPr>
              <a:t>u</a:t>
            </a:r>
            <a:r>
              <a:rPr sz="1800" spc="25" dirty="0">
                <a:latin typeface="Calibri"/>
                <a:cs typeface="Calibri"/>
              </a:rPr>
              <a:t>d</a:t>
            </a:r>
            <a:r>
              <a:rPr sz="1800" dirty="0">
                <a:latin typeface="Calibri"/>
                <a:cs typeface="Calibri"/>
              </a:rPr>
              <a:t>e</a:t>
            </a:r>
            <a:r>
              <a:rPr sz="1800" spc="25" dirty="0">
                <a:latin typeface="Calibri"/>
                <a:cs typeface="Calibri"/>
              </a:rPr>
              <a:t>n</a:t>
            </a:r>
            <a:r>
              <a:rPr sz="1800" dirty="0">
                <a:latin typeface="Calibri"/>
                <a:cs typeface="Calibri"/>
              </a:rPr>
              <a:t>t</a:t>
            </a:r>
            <a:r>
              <a:rPr sz="1800" spc="-25" dirty="0">
                <a:latin typeface="Calibri"/>
                <a:cs typeface="Calibri"/>
              </a:rPr>
              <a:t>s</a:t>
            </a:r>
            <a:r>
              <a:rPr sz="1800" dirty="0">
                <a:latin typeface="Calibri"/>
                <a:cs typeface="Calibri"/>
              </a:rPr>
              <a:t>.</a:t>
            </a:r>
            <a:endParaRPr sz="1800">
              <a:latin typeface="Calibri"/>
              <a:cs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445" y="137794"/>
            <a:ext cx="10220960" cy="632460"/>
          </a:xfrm>
          <a:prstGeom prst="rect">
            <a:avLst/>
          </a:prstGeom>
        </p:spPr>
        <p:txBody>
          <a:bodyPr vert="horz" wrap="square" lIns="0" tIns="16510" rIns="0" bIns="0" rtlCol="0">
            <a:spAutoFit/>
          </a:bodyPr>
          <a:lstStyle/>
          <a:p>
            <a:pPr marL="12700">
              <a:lnSpc>
                <a:spcPct val="100000"/>
              </a:lnSpc>
              <a:spcBef>
                <a:spcPts val="130"/>
              </a:spcBef>
            </a:pPr>
            <a:r>
              <a:rPr sz="3950" spc="-5" dirty="0">
                <a:latin typeface="Calibri Light"/>
                <a:cs typeface="Calibri Light"/>
              </a:rPr>
              <a:t>More</a:t>
            </a:r>
            <a:r>
              <a:rPr sz="3950" spc="65" dirty="0">
                <a:latin typeface="Calibri Light"/>
                <a:cs typeface="Calibri Light"/>
              </a:rPr>
              <a:t> </a:t>
            </a:r>
            <a:r>
              <a:rPr sz="3950" spc="5" dirty="0">
                <a:latin typeface="Calibri Light"/>
                <a:cs typeface="Calibri Light"/>
              </a:rPr>
              <a:t>Example</a:t>
            </a:r>
            <a:r>
              <a:rPr sz="3950" spc="-5" dirty="0">
                <a:latin typeface="Calibri Light"/>
                <a:cs typeface="Calibri Light"/>
              </a:rPr>
              <a:t> Problem</a:t>
            </a:r>
            <a:r>
              <a:rPr sz="3950" spc="90" dirty="0">
                <a:latin typeface="Calibri Light"/>
                <a:cs typeface="Calibri Light"/>
              </a:rPr>
              <a:t> </a:t>
            </a:r>
            <a:r>
              <a:rPr sz="3950" spc="-5" dirty="0">
                <a:latin typeface="Calibri Light"/>
                <a:cs typeface="Calibri Light"/>
              </a:rPr>
              <a:t>for</a:t>
            </a:r>
            <a:r>
              <a:rPr sz="3950" spc="-15" dirty="0">
                <a:latin typeface="Calibri Light"/>
                <a:cs typeface="Calibri Light"/>
              </a:rPr>
              <a:t> </a:t>
            </a:r>
            <a:r>
              <a:rPr sz="3950" spc="15" dirty="0">
                <a:latin typeface="Calibri Light"/>
                <a:cs typeface="Calibri Light"/>
              </a:rPr>
              <a:t>Conditional</a:t>
            </a:r>
            <a:r>
              <a:rPr sz="3950" spc="-45" dirty="0">
                <a:latin typeface="Calibri Light"/>
                <a:cs typeface="Calibri Light"/>
              </a:rPr>
              <a:t> </a:t>
            </a:r>
            <a:r>
              <a:rPr sz="3950" dirty="0">
                <a:latin typeface="Calibri Light"/>
                <a:cs typeface="Calibri Light"/>
              </a:rPr>
              <a:t>Probability</a:t>
            </a:r>
            <a:endParaRPr sz="3950">
              <a:latin typeface="Calibri Light"/>
              <a:cs typeface="Calibri Light"/>
            </a:endParaRPr>
          </a:p>
        </p:txBody>
      </p:sp>
      <p:sp>
        <p:nvSpPr>
          <p:cNvPr id="3" name="object 3"/>
          <p:cNvSpPr txBox="1"/>
          <p:nvPr/>
        </p:nvSpPr>
        <p:spPr>
          <a:xfrm>
            <a:off x="78739" y="1016112"/>
            <a:ext cx="11788140" cy="4460240"/>
          </a:xfrm>
          <a:prstGeom prst="rect">
            <a:avLst/>
          </a:prstGeom>
        </p:spPr>
        <p:txBody>
          <a:bodyPr vert="horz" wrap="square" lIns="0" tIns="107315" rIns="0" bIns="0" rtlCol="0">
            <a:spAutoFit/>
          </a:bodyPr>
          <a:lstStyle/>
          <a:p>
            <a:pPr marL="12700" algn="just">
              <a:lnSpc>
                <a:spcPct val="100000"/>
              </a:lnSpc>
              <a:spcBef>
                <a:spcPts val="845"/>
              </a:spcBef>
            </a:pPr>
            <a:r>
              <a:rPr sz="2000" b="1" dirty="0">
                <a:latin typeface="Calibri"/>
                <a:cs typeface="Calibri"/>
              </a:rPr>
              <a:t>Example</a:t>
            </a:r>
            <a:r>
              <a:rPr sz="2000" b="1" spc="-50" dirty="0">
                <a:latin typeface="Calibri"/>
                <a:cs typeface="Calibri"/>
              </a:rPr>
              <a:t> </a:t>
            </a:r>
            <a:r>
              <a:rPr sz="2000" spc="5" dirty="0">
                <a:latin typeface="Calibri"/>
                <a:cs typeface="Calibri"/>
              </a:rPr>
              <a:t>:</a:t>
            </a:r>
            <a:r>
              <a:rPr sz="2000" spc="-15" dirty="0">
                <a:latin typeface="Calibri"/>
                <a:cs typeface="Calibri"/>
              </a:rPr>
              <a:t> </a:t>
            </a:r>
            <a:r>
              <a:rPr sz="2000" spc="-5" dirty="0">
                <a:solidFill>
                  <a:srgbClr val="FF0000"/>
                </a:solidFill>
                <a:latin typeface="Calibri"/>
                <a:cs typeface="Calibri"/>
              </a:rPr>
              <a:t>Calculating</a:t>
            </a:r>
            <a:r>
              <a:rPr sz="2000" spc="20" dirty="0">
                <a:solidFill>
                  <a:srgbClr val="FF0000"/>
                </a:solidFill>
                <a:latin typeface="Calibri"/>
                <a:cs typeface="Calibri"/>
              </a:rPr>
              <a:t> </a:t>
            </a:r>
            <a:r>
              <a:rPr sz="2000" spc="5" dirty="0">
                <a:solidFill>
                  <a:srgbClr val="FF0000"/>
                </a:solidFill>
                <a:latin typeface="Calibri"/>
                <a:cs typeface="Calibri"/>
              </a:rPr>
              <a:t>the</a:t>
            </a:r>
            <a:r>
              <a:rPr sz="2000" spc="-35" dirty="0">
                <a:solidFill>
                  <a:srgbClr val="FF0000"/>
                </a:solidFill>
                <a:latin typeface="Calibri"/>
                <a:cs typeface="Calibri"/>
              </a:rPr>
              <a:t> </a:t>
            </a:r>
            <a:r>
              <a:rPr sz="2000" spc="-5" dirty="0">
                <a:solidFill>
                  <a:srgbClr val="FF0000"/>
                </a:solidFill>
                <a:latin typeface="Calibri"/>
                <a:cs typeface="Calibri"/>
              </a:rPr>
              <a:t>conditional</a:t>
            </a:r>
            <a:r>
              <a:rPr sz="2000" spc="65" dirty="0">
                <a:solidFill>
                  <a:srgbClr val="FF0000"/>
                </a:solidFill>
                <a:latin typeface="Calibri"/>
                <a:cs typeface="Calibri"/>
              </a:rPr>
              <a:t> </a:t>
            </a:r>
            <a:r>
              <a:rPr sz="2000" spc="-5" dirty="0">
                <a:solidFill>
                  <a:srgbClr val="FF0000"/>
                </a:solidFill>
                <a:latin typeface="Calibri"/>
                <a:cs typeface="Calibri"/>
              </a:rPr>
              <a:t>probability</a:t>
            </a:r>
            <a:r>
              <a:rPr sz="2000" spc="-20" dirty="0">
                <a:solidFill>
                  <a:srgbClr val="FF0000"/>
                </a:solidFill>
                <a:latin typeface="Calibri"/>
                <a:cs typeface="Calibri"/>
              </a:rPr>
              <a:t> </a:t>
            </a:r>
            <a:r>
              <a:rPr sz="2000" dirty="0">
                <a:solidFill>
                  <a:srgbClr val="FF0000"/>
                </a:solidFill>
                <a:latin typeface="Calibri"/>
                <a:cs typeface="Calibri"/>
              </a:rPr>
              <a:t>of</a:t>
            </a:r>
            <a:r>
              <a:rPr sz="2000" spc="-25" dirty="0">
                <a:solidFill>
                  <a:srgbClr val="FF0000"/>
                </a:solidFill>
                <a:latin typeface="Calibri"/>
                <a:cs typeface="Calibri"/>
              </a:rPr>
              <a:t> rain</a:t>
            </a:r>
            <a:r>
              <a:rPr sz="2000" spc="65" dirty="0">
                <a:solidFill>
                  <a:srgbClr val="FF0000"/>
                </a:solidFill>
                <a:latin typeface="Calibri"/>
                <a:cs typeface="Calibri"/>
              </a:rPr>
              <a:t> </a:t>
            </a:r>
            <a:r>
              <a:rPr sz="2000" dirty="0">
                <a:solidFill>
                  <a:srgbClr val="FF0000"/>
                </a:solidFill>
                <a:latin typeface="Calibri"/>
                <a:cs typeface="Calibri"/>
              </a:rPr>
              <a:t>given</a:t>
            </a:r>
            <a:r>
              <a:rPr sz="2000" spc="-15" dirty="0">
                <a:solidFill>
                  <a:srgbClr val="FF0000"/>
                </a:solidFill>
                <a:latin typeface="Calibri"/>
                <a:cs typeface="Calibri"/>
              </a:rPr>
              <a:t> </a:t>
            </a:r>
            <a:r>
              <a:rPr sz="2000" spc="5" dirty="0">
                <a:solidFill>
                  <a:srgbClr val="FF0000"/>
                </a:solidFill>
                <a:latin typeface="Calibri"/>
                <a:cs typeface="Calibri"/>
              </a:rPr>
              <a:t>that</a:t>
            </a:r>
            <a:r>
              <a:rPr sz="2000" spc="-80" dirty="0">
                <a:solidFill>
                  <a:srgbClr val="FF0000"/>
                </a:solidFill>
                <a:latin typeface="Calibri"/>
                <a:cs typeface="Calibri"/>
              </a:rPr>
              <a:t> </a:t>
            </a:r>
            <a:r>
              <a:rPr sz="2000" spc="5" dirty="0">
                <a:solidFill>
                  <a:srgbClr val="FF0000"/>
                </a:solidFill>
                <a:latin typeface="Calibri"/>
                <a:cs typeface="Calibri"/>
              </a:rPr>
              <a:t>the</a:t>
            </a:r>
            <a:r>
              <a:rPr sz="2000" spc="45" dirty="0">
                <a:solidFill>
                  <a:srgbClr val="FF0000"/>
                </a:solidFill>
                <a:latin typeface="Calibri"/>
                <a:cs typeface="Calibri"/>
              </a:rPr>
              <a:t> </a:t>
            </a:r>
            <a:r>
              <a:rPr sz="2000" spc="-5" dirty="0">
                <a:solidFill>
                  <a:srgbClr val="FF0000"/>
                </a:solidFill>
                <a:latin typeface="Calibri"/>
                <a:cs typeface="Calibri"/>
              </a:rPr>
              <a:t>biometric</a:t>
            </a:r>
            <a:r>
              <a:rPr sz="2000" spc="-35" dirty="0">
                <a:solidFill>
                  <a:srgbClr val="FF0000"/>
                </a:solidFill>
                <a:latin typeface="Calibri"/>
                <a:cs typeface="Calibri"/>
              </a:rPr>
              <a:t> </a:t>
            </a:r>
            <a:r>
              <a:rPr sz="2000" dirty="0">
                <a:solidFill>
                  <a:srgbClr val="FF0000"/>
                </a:solidFill>
                <a:latin typeface="Calibri"/>
                <a:cs typeface="Calibri"/>
              </a:rPr>
              <a:t>pressure</a:t>
            </a:r>
            <a:r>
              <a:rPr sz="2000" spc="-35" dirty="0">
                <a:solidFill>
                  <a:srgbClr val="FF0000"/>
                </a:solidFill>
                <a:latin typeface="Calibri"/>
                <a:cs typeface="Calibri"/>
              </a:rPr>
              <a:t> </a:t>
            </a:r>
            <a:r>
              <a:rPr sz="2000" spc="-5" dirty="0">
                <a:solidFill>
                  <a:srgbClr val="FF0000"/>
                </a:solidFill>
                <a:latin typeface="Calibri"/>
                <a:cs typeface="Calibri"/>
              </a:rPr>
              <a:t>is</a:t>
            </a:r>
            <a:r>
              <a:rPr sz="2000" spc="35" dirty="0">
                <a:solidFill>
                  <a:srgbClr val="FF0000"/>
                </a:solidFill>
                <a:latin typeface="Calibri"/>
                <a:cs typeface="Calibri"/>
              </a:rPr>
              <a:t> </a:t>
            </a:r>
            <a:r>
              <a:rPr sz="2000" dirty="0">
                <a:solidFill>
                  <a:srgbClr val="FF0000"/>
                </a:solidFill>
                <a:latin typeface="Calibri"/>
                <a:cs typeface="Calibri"/>
              </a:rPr>
              <a:t>high.</a:t>
            </a:r>
            <a:endParaRPr sz="2000">
              <a:latin typeface="Calibri"/>
              <a:cs typeface="Calibri"/>
            </a:endParaRPr>
          </a:p>
          <a:p>
            <a:pPr marL="12700" marR="5080" algn="just">
              <a:lnSpc>
                <a:spcPct val="89700"/>
              </a:lnSpc>
              <a:spcBef>
                <a:spcPts val="1000"/>
              </a:spcBef>
            </a:pPr>
            <a:r>
              <a:rPr sz="2000" spc="-10" dirty="0">
                <a:latin typeface="Calibri"/>
                <a:cs typeface="Calibri"/>
              </a:rPr>
              <a:t>Weather </a:t>
            </a:r>
            <a:r>
              <a:rPr sz="2000" spc="-15" dirty="0">
                <a:latin typeface="Calibri"/>
                <a:cs typeface="Calibri"/>
              </a:rPr>
              <a:t>record </a:t>
            </a:r>
            <a:r>
              <a:rPr sz="2000" spc="5" dirty="0">
                <a:latin typeface="Calibri"/>
                <a:cs typeface="Calibri"/>
              </a:rPr>
              <a:t>shows that high </a:t>
            </a:r>
            <a:r>
              <a:rPr sz="2000" dirty="0">
                <a:latin typeface="Calibri"/>
                <a:cs typeface="Calibri"/>
              </a:rPr>
              <a:t>barometric pressure </a:t>
            </a:r>
            <a:r>
              <a:rPr sz="2000" spc="-10" dirty="0">
                <a:latin typeface="Calibri"/>
                <a:cs typeface="Calibri"/>
              </a:rPr>
              <a:t>(defined </a:t>
            </a:r>
            <a:r>
              <a:rPr sz="2000" spc="10" dirty="0">
                <a:latin typeface="Calibri"/>
                <a:cs typeface="Calibri"/>
              </a:rPr>
              <a:t>as </a:t>
            </a:r>
            <a:r>
              <a:rPr sz="2000" spc="-5" dirty="0">
                <a:latin typeface="Calibri"/>
                <a:cs typeface="Calibri"/>
              </a:rPr>
              <a:t>being over </a:t>
            </a:r>
            <a:r>
              <a:rPr sz="2000" spc="25" dirty="0">
                <a:latin typeface="Calibri"/>
                <a:cs typeface="Calibri"/>
              </a:rPr>
              <a:t>760 </a:t>
            </a:r>
            <a:r>
              <a:rPr sz="2000" spc="35" dirty="0">
                <a:latin typeface="Calibri"/>
                <a:cs typeface="Calibri"/>
              </a:rPr>
              <a:t>mm </a:t>
            </a:r>
            <a:r>
              <a:rPr sz="2000" dirty="0">
                <a:latin typeface="Calibri"/>
                <a:cs typeface="Calibri"/>
              </a:rPr>
              <a:t>of </a:t>
            </a:r>
            <a:r>
              <a:rPr sz="2000" spc="-5" dirty="0">
                <a:latin typeface="Calibri"/>
                <a:cs typeface="Calibri"/>
              </a:rPr>
              <a:t>mercury) </a:t>
            </a:r>
            <a:r>
              <a:rPr sz="2000" spc="-15" dirty="0">
                <a:latin typeface="Calibri"/>
                <a:cs typeface="Calibri"/>
              </a:rPr>
              <a:t>occurred </a:t>
            </a:r>
            <a:r>
              <a:rPr sz="2000" spc="5" dirty="0">
                <a:latin typeface="Calibri"/>
                <a:cs typeface="Calibri"/>
              </a:rPr>
              <a:t>on </a:t>
            </a:r>
            <a:r>
              <a:rPr sz="2000" spc="25" dirty="0">
                <a:latin typeface="Calibri"/>
                <a:cs typeface="Calibri"/>
              </a:rPr>
              <a:t>160 </a:t>
            </a:r>
            <a:r>
              <a:rPr sz="2000" spc="-440" dirty="0">
                <a:latin typeface="Calibri"/>
                <a:cs typeface="Calibri"/>
              </a:rPr>
              <a:t> </a:t>
            </a:r>
            <a:r>
              <a:rPr sz="2000" dirty="0">
                <a:latin typeface="Calibri"/>
                <a:cs typeface="Calibri"/>
              </a:rPr>
              <a:t>of </a:t>
            </a:r>
            <a:r>
              <a:rPr sz="2000" spc="5" dirty="0">
                <a:latin typeface="Calibri"/>
                <a:cs typeface="Calibri"/>
              </a:rPr>
              <a:t>the </a:t>
            </a:r>
            <a:r>
              <a:rPr sz="2000" spc="25" dirty="0">
                <a:latin typeface="Calibri"/>
                <a:cs typeface="Calibri"/>
              </a:rPr>
              <a:t>200 </a:t>
            </a:r>
            <a:r>
              <a:rPr sz="2000" dirty="0">
                <a:latin typeface="Calibri"/>
                <a:cs typeface="Calibri"/>
              </a:rPr>
              <a:t>days in </a:t>
            </a:r>
            <a:r>
              <a:rPr sz="2000" spc="10" dirty="0">
                <a:latin typeface="Calibri"/>
                <a:cs typeface="Calibri"/>
              </a:rPr>
              <a:t>a </a:t>
            </a:r>
            <a:r>
              <a:rPr sz="2000" spc="5" dirty="0">
                <a:latin typeface="Calibri"/>
                <a:cs typeface="Calibri"/>
              </a:rPr>
              <a:t>data set, and </a:t>
            </a:r>
            <a:r>
              <a:rPr sz="2000" spc="-5" dirty="0">
                <a:latin typeface="Calibri"/>
                <a:cs typeface="Calibri"/>
              </a:rPr>
              <a:t>it </a:t>
            </a:r>
            <a:r>
              <a:rPr sz="2000" spc="-20" dirty="0">
                <a:latin typeface="Calibri"/>
                <a:cs typeface="Calibri"/>
              </a:rPr>
              <a:t>rained </a:t>
            </a:r>
            <a:r>
              <a:rPr sz="2000" dirty="0">
                <a:latin typeface="Calibri"/>
                <a:cs typeface="Calibri"/>
              </a:rPr>
              <a:t>on </a:t>
            </a:r>
            <a:r>
              <a:rPr sz="2000" spc="20" dirty="0">
                <a:latin typeface="Calibri"/>
                <a:cs typeface="Calibri"/>
              </a:rPr>
              <a:t>20 </a:t>
            </a:r>
            <a:r>
              <a:rPr sz="2000" dirty="0">
                <a:latin typeface="Calibri"/>
                <a:cs typeface="Calibri"/>
              </a:rPr>
              <a:t>of </a:t>
            </a:r>
            <a:r>
              <a:rPr sz="2000" spc="5" dirty="0">
                <a:latin typeface="Calibri"/>
                <a:cs typeface="Calibri"/>
              </a:rPr>
              <a:t>the </a:t>
            </a:r>
            <a:r>
              <a:rPr sz="2000" spc="25" dirty="0">
                <a:latin typeface="Calibri"/>
                <a:cs typeface="Calibri"/>
              </a:rPr>
              <a:t>160 </a:t>
            </a:r>
            <a:r>
              <a:rPr sz="2000" dirty="0">
                <a:latin typeface="Calibri"/>
                <a:cs typeface="Calibri"/>
              </a:rPr>
              <a:t>days with </a:t>
            </a:r>
            <a:r>
              <a:rPr sz="2000" spc="5" dirty="0">
                <a:latin typeface="Calibri"/>
                <a:cs typeface="Calibri"/>
              </a:rPr>
              <a:t>high </a:t>
            </a:r>
            <a:r>
              <a:rPr sz="2000" spc="-5" dirty="0">
                <a:latin typeface="Calibri"/>
                <a:cs typeface="Calibri"/>
              </a:rPr>
              <a:t>barometric pressure. </a:t>
            </a:r>
            <a:r>
              <a:rPr sz="2000" spc="10" dirty="0">
                <a:latin typeface="Calibri"/>
                <a:cs typeface="Calibri"/>
              </a:rPr>
              <a:t>If </a:t>
            </a:r>
            <a:r>
              <a:rPr sz="2000" dirty="0">
                <a:latin typeface="Calibri"/>
                <a:cs typeface="Calibri"/>
              </a:rPr>
              <a:t>we </a:t>
            </a:r>
            <a:r>
              <a:rPr sz="2000" spc="-10" dirty="0">
                <a:latin typeface="Calibri"/>
                <a:cs typeface="Calibri"/>
              </a:rPr>
              <a:t>let </a:t>
            </a:r>
            <a:r>
              <a:rPr sz="2000" spc="10" dirty="0">
                <a:latin typeface="Calibri"/>
                <a:cs typeface="Calibri"/>
              </a:rPr>
              <a:t>R </a:t>
            </a:r>
            <a:r>
              <a:rPr sz="2000" spc="-5" dirty="0">
                <a:latin typeface="Calibri"/>
                <a:cs typeface="Calibri"/>
              </a:rPr>
              <a:t>denote </a:t>
            </a:r>
            <a:r>
              <a:rPr sz="2000" spc="-445" dirty="0">
                <a:latin typeface="Calibri"/>
                <a:cs typeface="Calibri"/>
              </a:rPr>
              <a:t> </a:t>
            </a:r>
            <a:r>
              <a:rPr sz="2000" spc="5" dirty="0">
                <a:latin typeface="Calibri"/>
                <a:cs typeface="Calibri"/>
              </a:rPr>
              <a:t>the </a:t>
            </a:r>
            <a:r>
              <a:rPr sz="2000" spc="-10" dirty="0">
                <a:latin typeface="Calibri"/>
                <a:cs typeface="Calibri"/>
              </a:rPr>
              <a:t>event </a:t>
            </a:r>
            <a:r>
              <a:rPr sz="2000" spc="-20" dirty="0">
                <a:latin typeface="Calibri"/>
                <a:cs typeface="Calibri"/>
              </a:rPr>
              <a:t>“rain </a:t>
            </a:r>
            <a:r>
              <a:rPr sz="2000" spc="-15" dirty="0">
                <a:latin typeface="Calibri"/>
                <a:cs typeface="Calibri"/>
              </a:rPr>
              <a:t>occurred” </a:t>
            </a:r>
            <a:r>
              <a:rPr sz="2000" spc="5" dirty="0">
                <a:latin typeface="Calibri"/>
                <a:cs typeface="Calibri"/>
              </a:rPr>
              <a:t>and </a:t>
            </a:r>
            <a:r>
              <a:rPr sz="2000" spc="15" dirty="0">
                <a:latin typeface="Calibri"/>
                <a:cs typeface="Calibri"/>
              </a:rPr>
              <a:t>H </a:t>
            </a:r>
            <a:r>
              <a:rPr sz="2000" spc="5" dirty="0">
                <a:latin typeface="Calibri"/>
                <a:cs typeface="Calibri"/>
              </a:rPr>
              <a:t>the </a:t>
            </a:r>
            <a:r>
              <a:rPr sz="2000" spc="-10" dirty="0">
                <a:latin typeface="Calibri"/>
                <a:cs typeface="Calibri"/>
              </a:rPr>
              <a:t>event </a:t>
            </a:r>
            <a:r>
              <a:rPr sz="2000" spc="10" dirty="0">
                <a:latin typeface="Calibri"/>
                <a:cs typeface="Calibri"/>
              </a:rPr>
              <a:t>“ </a:t>
            </a:r>
            <a:r>
              <a:rPr sz="2000" spc="15" dirty="0">
                <a:latin typeface="Calibri"/>
                <a:cs typeface="Calibri"/>
              </a:rPr>
              <a:t>High </a:t>
            </a:r>
            <a:r>
              <a:rPr sz="2000" spc="-5" dirty="0">
                <a:latin typeface="Calibri"/>
                <a:cs typeface="Calibri"/>
              </a:rPr>
              <a:t>barometric </a:t>
            </a:r>
            <a:r>
              <a:rPr sz="2000" dirty="0">
                <a:latin typeface="Calibri"/>
                <a:cs typeface="Calibri"/>
              </a:rPr>
              <a:t>pressure </a:t>
            </a:r>
            <a:r>
              <a:rPr sz="2000" spc="-15" dirty="0">
                <a:latin typeface="Calibri"/>
                <a:cs typeface="Calibri"/>
              </a:rPr>
              <a:t>occurred” </a:t>
            </a:r>
            <a:r>
              <a:rPr sz="2000" spc="5" dirty="0">
                <a:latin typeface="Calibri"/>
                <a:cs typeface="Calibri"/>
              </a:rPr>
              <a:t>and </a:t>
            </a:r>
            <a:r>
              <a:rPr sz="2000" spc="15" dirty="0">
                <a:latin typeface="Calibri"/>
                <a:cs typeface="Calibri"/>
              </a:rPr>
              <a:t>use </a:t>
            </a:r>
            <a:r>
              <a:rPr sz="2000" spc="5" dirty="0">
                <a:latin typeface="Calibri"/>
                <a:cs typeface="Calibri"/>
              </a:rPr>
              <a:t>the </a:t>
            </a:r>
            <a:r>
              <a:rPr sz="2000" spc="-5" dirty="0">
                <a:latin typeface="Calibri"/>
                <a:cs typeface="Calibri"/>
              </a:rPr>
              <a:t>frequentist approach </a:t>
            </a:r>
            <a:r>
              <a:rPr sz="2000" spc="-440" dirty="0">
                <a:latin typeface="Calibri"/>
                <a:cs typeface="Calibri"/>
              </a:rPr>
              <a:t> </a:t>
            </a:r>
            <a:r>
              <a:rPr sz="2000" spc="10" dirty="0">
                <a:latin typeface="Calibri"/>
                <a:cs typeface="Calibri"/>
              </a:rPr>
              <a:t>to</a:t>
            </a:r>
            <a:r>
              <a:rPr sz="2000" spc="-30" dirty="0">
                <a:latin typeface="Calibri"/>
                <a:cs typeface="Calibri"/>
              </a:rPr>
              <a:t> </a:t>
            </a:r>
            <a:r>
              <a:rPr sz="2000" spc="-10" dirty="0">
                <a:latin typeface="Calibri"/>
                <a:cs typeface="Calibri"/>
              </a:rPr>
              <a:t>define</a:t>
            </a:r>
            <a:r>
              <a:rPr sz="2000" spc="35" dirty="0">
                <a:latin typeface="Calibri"/>
                <a:cs typeface="Calibri"/>
              </a:rPr>
              <a:t> </a:t>
            </a:r>
            <a:r>
              <a:rPr sz="2000" spc="-5" dirty="0">
                <a:latin typeface="Calibri"/>
                <a:cs typeface="Calibri"/>
              </a:rPr>
              <a:t>probabilities.</a:t>
            </a:r>
            <a:endParaRPr sz="2000">
              <a:latin typeface="Calibri"/>
              <a:cs typeface="Calibri"/>
            </a:endParaRPr>
          </a:p>
          <a:p>
            <a:pPr marL="927735" algn="just">
              <a:lnSpc>
                <a:spcPct val="100000"/>
              </a:lnSpc>
              <a:spcBef>
                <a:spcPts val="750"/>
              </a:spcBef>
            </a:pPr>
            <a:r>
              <a:rPr sz="2000" spc="10" dirty="0">
                <a:latin typeface="Calibri"/>
                <a:cs typeface="Calibri"/>
              </a:rPr>
              <a:t>P</a:t>
            </a:r>
            <a:r>
              <a:rPr sz="2000" spc="-10" dirty="0">
                <a:latin typeface="Calibri"/>
                <a:cs typeface="Calibri"/>
              </a:rPr>
              <a:t>(</a:t>
            </a:r>
            <a:r>
              <a:rPr sz="2000" spc="25" dirty="0">
                <a:latin typeface="Calibri"/>
                <a:cs typeface="Calibri"/>
              </a:rPr>
              <a:t>H</a:t>
            </a:r>
            <a:r>
              <a:rPr sz="2000" spc="5" dirty="0">
                <a:latin typeface="Calibri"/>
                <a:cs typeface="Calibri"/>
              </a:rPr>
              <a:t>)</a:t>
            </a:r>
            <a:r>
              <a:rPr sz="2000" spc="-20" dirty="0">
                <a:latin typeface="Calibri"/>
                <a:cs typeface="Calibri"/>
              </a:rPr>
              <a:t> </a:t>
            </a:r>
            <a:r>
              <a:rPr sz="2000" spc="10" dirty="0">
                <a:latin typeface="Calibri"/>
                <a:cs typeface="Calibri"/>
              </a:rPr>
              <a:t>=</a:t>
            </a:r>
            <a:r>
              <a:rPr sz="2000" spc="-40" dirty="0">
                <a:latin typeface="Calibri"/>
                <a:cs typeface="Calibri"/>
              </a:rPr>
              <a:t> </a:t>
            </a:r>
            <a:r>
              <a:rPr sz="2000" spc="30" dirty="0">
                <a:latin typeface="Calibri"/>
                <a:cs typeface="Calibri"/>
              </a:rPr>
              <a:t>160</a:t>
            </a:r>
            <a:r>
              <a:rPr sz="2000" spc="-25" dirty="0">
                <a:latin typeface="Calibri"/>
                <a:cs typeface="Calibri"/>
              </a:rPr>
              <a:t>/</a:t>
            </a:r>
            <a:r>
              <a:rPr sz="2000" spc="30" dirty="0">
                <a:latin typeface="Calibri"/>
                <a:cs typeface="Calibri"/>
              </a:rPr>
              <a:t>20</a:t>
            </a:r>
            <a:r>
              <a:rPr sz="2000" spc="10" dirty="0">
                <a:latin typeface="Calibri"/>
                <a:cs typeface="Calibri"/>
              </a:rPr>
              <a:t>0</a:t>
            </a:r>
            <a:r>
              <a:rPr sz="2000" spc="-135" dirty="0">
                <a:latin typeface="Calibri"/>
                <a:cs typeface="Calibri"/>
              </a:rPr>
              <a:t> </a:t>
            </a:r>
            <a:r>
              <a:rPr sz="2000" spc="10" dirty="0">
                <a:latin typeface="Calibri"/>
                <a:cs typeface="Calibri"/>
              </a:rPr>
              <a:t>=</a:t>
            </a:r>
            <a:r>
              <a:rPr sz="2000" spc="-40" dirty="0">
                <a:latin typeface="Calibri"/>
                <a:cs typeface="Calibri"/>
              </a:rPr>
              <a:t> </a:t>
            </a:r>
            <a:r>
              <a:rPr sz="2000" spc="30" dirty="0">
                <a:latin typeface="Calibri"/>
                <a:cs typeface="Calibri"/>
              </a:rPr>
              <a:t>0</a:t>
            </a:r>
            <a:r>
              <a:rPr sz="2000" spc="15" dirty="0">
                <a:latin typeface="Calibri"/>
                <a:cs typeface="Calibri"/>
              </a:rPr>
              <a:t>.</a:t>
            </a:r>
            <a:r>
              <a:rPr sz="2000" spc="10" dirty="0">
                <a:latin typeface="Calibri"/>
                <a:cs typeface="Calibri"/>
              </a:rPr>
              <a:t>8</a:t>
            </a:r>
            <a:endParaRPr sz="2000">
              <a:latin typeface="Calibri"/>
              <a:cs typeface="Calibri"/>
            </a:endParaRPr>
          </a:p>
          <a:p>
            <a:pPr marL="12700" algn="just">
              <a:lnSpc>
                <a:spcPct val="100000"/>
              </a:lnSpc>
              <a:spcBef>
                <a:spcPts val="835"/>
              </a:spcBef>
            </a:pPr>
            <a:r>
              <a:rPr sz="2000" spc="5" dirty="0">
                <a:latin typeface="Calibri"/>
                <a:cs typeface="Calibri"/>
              </a:rPr>
              <a:t>and       </a:t>
            </a:r>
            <a:r>
              <a:rPr sz="2000" spc="60" dirty="0">
                <a:latin typeface="Calibri"/>
                <a:cs typeface="Calibri"/>
              </a:rPr>
              <a:t> </a:t>
            </a:r>
            <a:r>
              <a:rPr sz="2000" spc="5" dirty="0">
                <a:latin typeface="Calibri"/>
                <a:cs typeface="Calibri"/>
              </a:rPr>
              <a:t>P(R</a:t>
            </a:r>
            <a:r>
              <a:rPr sz="2000" spc="-55" dirty="0">
                <a:latin typeface="Calibri"/>
                <a:cs typeface="Calibri"/>
              </a:rPr>
              <a:t> </a:t>
            </a:r>
            <a:r>
              <a:rPr sz="2000" spc="5" dirty="0">
                <a:latin typeface="Calibri"/>
                <a:cs typeface="Calibri"/>
              </a:rPr>
              <a:t>and</a:t>
            </a:r>
            <a:r>
              <a:rPr sz="2000" spc="-10" dirty="0">
                <a:latin typeface="Calibri"/>
                <a:cs typeface="Calibri"/>
              </a:rPr>
              <a:t> </a:t>
            </a:r>
            <a:r>
              <a:rPr sz="2000" spc="15" dirty="0">
                <a:latin typeface="Calibri"/>
                <a:cs typeface="Calibri"/>
              </a:rPr>
              <a:t>H)</a:t>
            </a:r>
            <a:r>
              <a:rPr sz="2000" spc="-15" dirty="0">
                <a:latin typeface="Calibri"/>
                <a:cs typeface="Calibri"/>
              </a:rPr>
              <a:t> </a:t>
            </a:r>
            <a:r>
              <a:rPr sz="2000" spc="10" dirty="0">
                <a:latin typeface="Calibri"/>
                <a:cs typeface="Calibri"/>
              </a:rPr>
              <a:t>=</a:t>
            </a:r>
            <a:r>
              <a:rPr sz="2000" spc="-35" dirty="0">
                <a:latin typeface="Calibri"/>
                <a:cs typeface="Calibri"/>
              </a:rPr>
              <a:t> </a:t>
            </a:r>
            <a:r>
              <a:rPr sz="2000" spc="20" dirty="0">
                <a:latin typeface="Calibri"/>
                <a:cs typeface="Calibri"/>
              </a:rPr>
              <a:t>20/200</a:t>
            </a:r>
            <a:r>
              <a:rPr sz="2000" spc="-135" dirty="0">
                <a:latin typeface="Calibri"/>
                <a:cs typeface="Calibri"/>
              </a:rPr>
              <a:t> </a:t>
            </a:r>
            <a:r>
              <a:rPr sz="2000" spc="10" dirty="0">
                <a:latin typeface="Calibri"/>
                <a:cs typeface="Calibri"/>
              </a:rPr>
              <a:t>=</a:t>
            </a:r>
            <a:r>
              <a:rPr sz="2000" spc="45" dirty="0">
                <a:latin typeface="Calibri"/>
                <a:cs typeface="Calibri"/>
              </a:rPr>
              <a:t> </a:t>
            </a:r>
            <a:r>
              <a:rPr sz="2000" spc="20" dirty="0">
                <a:latin typeface="Calibri"/>
                <a:cs typeface="Calibri"/>
              </a:rPr>
              <a:t>0.10</a:t>
            </a:r>
            <a:r>
              <a:rPr sz="2000" spc="325" dirty="0">
                <a:latin typeface="Calibri"/>
                <a:cs typeface="Calibri"/>
              </a:rPr>
              <a:t> </a:t>
            </a:r>
            <a:r>
              <a:rPr sz="2000" spc="-20" dirty="0">
                <a:latin typeface="Calibri"/>
                <a:cs typeface="Calibri"/>
              </a:rPr>
              <a:t>(rain</a:t>
            </a:r>
            <a:r>
              <a:rPr sz="2000" spc="60" dirty="0">
                <a:latin typeface="Calibri"/>
                <a:cs typeface="Calibri"/>
              </a:rPr>
              <a:t> </a:t>
            </a:r>
            <a:r>
              <a:rPr sz="2000" spc="5" dirty="0">
                <a:latin typeface="Calibri"/>
                <a:cs typeface="Calibri"/>
              </a:rPr>
              <a:t>and</a:t>
            </a:r>
            <a:r>
              <a:rPr sz="2000" spc="-15" dirty="0">
                <a:latin typeface="Calibri"/>
                <a:cs typeface="Calibri"/>
              </a:rPr>
              <a:t> </a:t>
            </a:r>
            <a:r>
              <a:rPr sz="2000" spc="5" dirty="0">
                <a:latin typeface="Calibri"/>
                <a:cs typeface="Calibri"/>
              </a:rPr>
              <a:t>high</a:t>
            </a:r>
            <a:r>
              <a:rPr sz="2000" spc="-90" dirty="0">
                <a:latin typeface="Calibri"/>
                <a:cs typeface="Calibri"/>
              </a:rPr>
              <a:t> </a:t>
            </a:r>
            <a:r>
              <a:rPr sz="2000" spc="-5" dirty="0">
                <a:latin typeface="Calibri"/>
                <a:cs typeface="Calibri"/>
              </a:rPr>
              <a:t>barometric</a:t>
            </a:r>
            <a:r>
              <a:rPr sz="2000" spc="-30" dirty="0">
                <a:latin typeface="Calibri"/>
                <a:cs typeface="Calibri"/>
              </a:rPr>
              <a:t> </a:t>
            </a:r>
            <a:r>
              <a:rPr sz="2000" dirty="0">
                <a:latin typeface="Calibri"/>
                <a:cs typeface="Calibri"/>
              </a:rPr>
              <a:t>pressure</a:t>
            </a:r>
            <a:r>
              <a:rPr sz="2000" spc="-35" dirty="0">
                <a:latin typeface="Calibri"/>
                <a:cs typeface="Calibri"/>
              </a:rPr>
              <a:t> </a:t>
            </a:r>
            <a:r>
              <a:rPr sz="2000" spc="-10" dirty="0">
                <a:latin typeface="Calibri"/>
                <a:cs typeface="Calibri"/>
              </a:rPr>
              <a:t>intersection)</a:t>
            </a:r>
            <a:endParaRPr sz="2000">
              <a:latin typeface="Calibri"/>
              <a:cs typeface="Calibri"/>
            </a:endParaRPr>
          </a:p>
          <a:p>
            <a:pPr>
              <a:lnSpc>
                <a:spcPct val="100000"/>
              </a:lnSpc>
            </a:pPr>
            <a:endParaRPr sz="2000">
              <a:latin typeface="Calibri"/>
              <a:cs typeface="Calibri"/>
            </a:endParaRPr>
          </a:p>
          <a:p>
            <a:pPr marL="12700">
              <a:lnSpc>
                <a:spcPct val="100000"/>
              </a:lnSpc>
              <a:spcBef>
                <a:spcPts val="1465"/>
              </a:spcBef>
            </a:pPr>
            <a:r>
              <a:rPr sz="2000" spc="-25" dirty="0">
                <a:latin typeface="Calibri"/>
                <a:cs typeface="Calibri"/>
              </a:rPr>
              <a:t>We</a:t>
            </a:r>
            <a:r>
              <a:rPr sz="2000" spc="-30" dirty="0">
                <a:latin typeface="Calibri"/>
                <a:cs typeface="Calibri"/>
              </a:rPr>
              <a:t> </a:t>
            </a:r>
            <a:r>
              <a:rPr sz="2000" dirty="0">
                <a:latin typeface="Calibri"/>
                <a:cs typeface="Calibri"/>
              </a:rPr>
              <a:t>can</a:t>
            </a:r>
            <a:r>
              <a:rPr sz="2000" spc="-10" dirty="0">
                <a:latin typeface="Calibri"/>
                <a:cs typeface="Calibri"/>
              </a:rPr>
              <a:t> </a:t>
            </a:r>
            <a:r>
              <a:rPr sz="2000" dirty="0">
                <a:latin typeface="Calibri"/>
                <a:cs typeface="Calibri"/>
              </a:rPr>
              <a:t>obtain</a:t>
            </a:r>
            <a:r>
              <a:rPr sz="2000" spc="-5" dirty="0">
                <a:latin typeface="Calibri"/>
                <a:cs typeface="Calibri"/>
              </a:rPr>
              <a:t> </a:t>
            </a:r>
            <a:r>
              <a:rPr sz="2000" spc="5" dirty="0">
                <a:latin typeface="Calibri"/>
                <a:cs typeface="Calibri"/>
              </a:rPr>
              <a:t>the</a:t>
            </a:r>
            <a:r>
              <a:rPr sz="2000" spc="-30" dirty="0">
                <a:latin typeface="Calibri"/>
                <a:cs typeface="Calibri"/>
              </a:rPr>
              <a:t> </a:t>
            </a:r>
            <a:r>
              <a:rPr sz="2000" spc="-5" dirty="0">
                <a:latin typeface="Calibri"/>
                <a:cs typeface="Calibri"/>
              </a:rPr>
              <a:t>probability</a:t>
            </a:r>
            <a:r>
              <a:rPr sz="2000" spc="-15" dirty="0">
                <a:latin typeface="Calibri"/>
                <a:cs typeface="Calibri"/>
              </a:rPr>
              <a:t> </a:t>
            </a:r>
            <a:r>
              <a:rPr sz="2000" dirty="0">
                <a:latin typeface="Calibri"/>
                <a:cs typeface="Calibri"/>
              </a:rPr>
              <a:t>of</a:t>
            </a:r>
            <a:r>
              <a:rPr sz="2000" spc="-20" dirty="0">
                <a:latin typeface="Calibri"/>
                <a:cs typeface="Calibri"/>
              </a:rPr>
              <a:t> </a:t>
            </a:r>
            <a:r>
              <a:rPr sz="2000" spc="-25" dirty="0">
                <a:latin typeface="Calibri"/>
                <a:cs typeface="Calibri"/>
              </a:rPr>
              <a:t>rain</a:t>
            </a:r>
            <a:r>
              <a:rPr sz="2000" spc="65" dirty="0">
                <a:latin typeface="Calibri"/>
                <a:cs typeface="Calibri"/>
              </a:rPr>
              <a:t> </a:t>
            </a:r>
            <a:r>
              <a:rPr sz="2000" dirty="0">
                <a:latin typeface="Calibri"/>
                <a:cs typeface="Calibri"/>
              </a:rPr>
              <a:t>given</a:t>
            </a:r>
            <a:r>
              <a:rPr sz="2000" spc="-5" dirty="0">
                <a:latin typeface="Calibri"/>
                <a:cs typeface="Calibri"/>
              </a:rPr>
              <a:t> </a:t>
            </a:r>
            <a:r>
              <a:rPr sz="2000" spc="5" dirty="0">
                <a:latin typeface="Calibri"/>
                <a:cs typeface="Calibri"/>
              </a:rPr>
              <a:t>high</a:t>
            </a:r>
            <a:r>
              <a:rPr sz="2000" spc="-85" dirty="0">
                <a:latin typeface="Calibri"/>
                <a:cs typeface="Calibri"/>
              </a:rPr>
              <a:t> </a:t>
            </a:r>
            <a:r>
              <a:rPr sz="2000" spc="-5" dirty="0">
                <a:latin typeface="Calibri"/>
                <a:cs typeface="Calibri"/>
              </a:rPr>
              <a:t>pressure,</a:t>
            </a:r>
            <a:r>
              <a:rPr sz="2000" spc="20" dirty="0">
                <a:latin typeface="Calibri"/>
                <a:cs typeface="Calibri"/>
              </a:rPr>
              <a:t> </a:t>
            </a:r>
            <a:r>
              <a:rPr sz="2000" spc="-15" dirty="0">
                <a:latin typeface="Calibri"/>
                <a:cs typeface="Calibri"/>
              </a:rPr>
              <a:t>directly</a:t>
            </a:r>
            <a:r>
              <a:rPr sz="2000" spc="65" dirty="0">
                <a:latin typeface="Calibri"/>
                <a:cs typeface="Calibri"/>
              </a:rPr>
              <a:t> </a:t>
            </a:r>
            <a:r>
              <a:rPr sz="2000" spc="-10" dirty="0">
                <a:latin typeface="Calibri"/>
                <a:cs typeface="Calibri"/>
              </a:rPr>
              <a:t>from</a:t>
            </a:r>
            <a:r>
              <a:rPr sz="2000" spc="-40" dirty="0">
                <a:latin typeface="Calibri"/>
                <a:cs typeface="Calibri"/>
              </a:rPr>
              <a:t> </a:t>
            </a:r>
            <a:r>
              <a:rPr sz="2000" spc="5" dirty="0">
                <a:latin typeface="Calibri"/>
                <a:cs typeface="Calibri"/>
              </a:rPr>
              <a:t>the</a:t>
            </a:r>
            <a:r>
              <a:rPr sz="2000" spc="-30" dirty="0">
                <a:latin typeface="Calibri"/>
                <a:cs typeface="Calibri"/>
              </a:rPr>
              <a:t> </a:t>
            </a:r>
            <a:r>
              <a:rPr sz="2000" spc="5" dirty="0">
                <a:latin typeface="Calibri"/>
                <a:cs typeface="Calibri"/>
              </a:rPr>
              <a:t>data.</a:t>
            </a:r>
            <a:endParaRPr sz="2000">
              <a:latin typeface="Calibri"/>
              <a:cs typeface="Calibri"/>
            </a:endParaRPr>
          </a:p>
          <a:p>
            <a:pPr marL="927735">
              <a:lnSpc>
                <a:spcPct val="100000"/>
              </a:lnSpc>
              <a:spcBef>
                <a:spcPts val="755"/>
              </a:spcBef>
            </a:pPr>
            <a:r>
              <a:rPr sz="2000" spc="10" dirty="0">
                <a:latin typeface="Calibri"/>
                <a:cs typeface="Calibri"/>
              </a:rPr>
              <a:t>P</a:t>
            </a:r>
            <a:r>
              <a:rPr sz="2000" spc="-10" dirty="0">
                <a:latin typeface="Calibri"/>
                <a:cs typeface="Calibri"/>
              </a:rPr>
              <a:t>(</a:t>
            </a:r>
            <a:r>
              <a:rPr sz="2000" spc="30" dirty="0">
                <a:latin typeface="Calibri"/>
                <a:cs typeface="Calibri"/>
              </a:rPr>
              <a:t>R</a:t>
            </a:r>
            <a:r>
              <a:rPr sz="2000" spc="-25" dirty="0">
                <a:latin typeface="Calibri"/>
                <a:cs typeface="Calibri"/>
              </a:rPr>
              <a:t>|</a:t>
            </a:r>
            <a:r>
              <a:rPr sz="2000" spc="25" dirty="0">
                <a:latin typeface="Calibri"/>
                <a:cs typeface="Calibri"/>
              </a:rPr>
              <a:t>H</a:t>
            </a:r>
            <a:r>
              <a:rPr sz="2000" spc="5" dirty="0">
                <a:latin typeface="Calibri"/>
                <a:cs typeface="Calibri"/>
              </a:rPr>
              <a:t>)</a:t>
            </a:r>
            <a:r>
              <a:rPr sz="2000" spc="-20" dirty="0">
                <a:latin typeface="Calibri"/>
                <a:cs typeface="Calibri"/>
              </a:rPr>
              <a:t> </a:t>
            </a:r>
            <a:r>
              <a:rPr sz="2000" spc="10" dirty="0">
                <a:latin typeface="Calibri"/>
                <a:cs typeface="Calibri"/>
              </a:rPr>
              <a:t>=</a:t>
            </a:r>
            <a:r>
              <a:rPr sz="2000" spc="-40" dirty="0">
                <a:latin typeface="Calibri"/>
                <a:cs typeface="Calibri"/>
              </a:rPr>
              <a:t> </a:t>
            </a:r>
            <a:r>
              <a:rPr sz="2000" spc="30" dirty="0">
                <a:latin typeface="Calibri"/>
                <a:cs typeface="Calibri"/>
              </a:rPr>
              <a:t>20</a:t>
            </a:r>
            <a:r>
              <a:rPr sz="2000" spc="-25" dirty="0">
                <a:latin typeface="Calibri"/>
                <a:cs typeface="Calibri"/>
              </a:rPr>
              <a:t>/</a:t>
            </a:r>
            <a:r>
              <a:rPr sz="2000" spc="30" dirty="0">
                <a:latin typeface="Calibri"/>
                <a:cs typeface="Calibri"/>
              </a:rPr>
              <a:t>16</a:t>
            </a:r>
            <a:r>
              <a:rPr sz="2000" spc="10" dirty="0">
                <a:latin typeface="Calibri"/>
                <a:cs typeface="Calibri"/>
              </a:rPr>
              <a:t>0</a:t>
            </a:r>
            <a:r>
              <a:rPr sz="2000" spc="-135" dirty="0">
                <a:latin typeface="Calibri"/>
                <a:cs typeface="Calibri"/>
              </a:rPr>
              <a:t> </a:t>
            </a:r>
            <a:r>
              <a:rPr sz="2000" spc="10" dirty="0">
                <a:latin typeface="Calibri"/>
                <a:cs typeface="Calibri"/>
              </a:rPr>
              <a:t>=</a:t>
            </a:r>
            <a:r>
              <a:rPr sz="2000" dirty="0">
                <a:latin typeface="Calibri"/>
                <a:cs typeface="Calibri"/>
              </a:rPr>
              <a:t> </a:t>
            </a:r>
            <a:r>
              <a:rPr sz="2000" spc="-40" dirty="0">
                <a:latin typeface="Calibri"/>
                <a:cs typeface="Calibri"/>
              </a:rPr>
              <a:t> </a:t>
            </a:r>
            <a:r>
              <a:rPr sz="2000" spc="30" dirty="0">
                <a:latin typeface="Calibri"/>
                <a:cs typeface="Calibri"/>
              </a:rPr>
              <a:t>0</a:t>
            </a:r>
            <a:r>
              <a:rPr sz="2000" spc="15" dirty="0">
                <a:latin typeface="Calibri"/>
                <a:cs typeface="Calibri"/>
              </a:rPr>
              <a:t>.</a:t>
            </a:r>
            <a:r>
              <a:rPr sz="2000" spc="30" dirty="0">
                <a:latin typeface="Calibri"/>
                <a:cs typeface="Calibri"/>
              </a:rPr>
              <a:t>10</a:t>
            </a:r>
            <a:r>
              <a:rPr sz="2000" spc="-25" dirty="0">
                <a:latin typeface="Calibri"/>
                <a:cs typeface="Calibri"/>
              </a:rPr>
              <a:t>/</a:t>
            </a:r>
            <a:r>
              <a:rPr sz="2000" spc="30" dirty="0">
                <a:latin typeface="Calibri"/>
                <a:cs typeface="Calibri"/>
              </a:rPr>
              <a:t>0</a:t>
            </a:r>
            <a:r>
              <a:rPr sz="2000" spc="15" dirty="0">
                <a:latin typeface="Calibri"/>
                <a:cs typeface="Calibri"/>
              </a:rPr>
              <a:t>.</a:t>
            </a:r>
            <a:r>
              <a:rPr sz="2000" spc="30" dirty="0">
                <a:latin typeface="Calibri"/>
                <a:cs typeface="Calibri"/>
              </a:rPr>
              <a:t>8</a:t>
            </a:r>
            <a:r>
              <a:rPr sz="2000" spc="10" dirty="0">
                <a:latin typeface="Calibri"/>
                <a:cs typeface="Calibri"/>
              </a:rPr>
              <a:t>0</a:t>
            </a:r>
            <a:r>
              <a:rPr sz="2000" spc="-135" dirty="0">
                <a:latin typeface="Calibri"/>
                <a:cs typeface="Calibri"/>
              </a:rPr>
              <a:t> </a:t>
            </a:r>
            <a:r>
              <a:rPr sz="2000" spc="10" dirty="0">
                <a:latin typeface="Calibri"/>
                <a:cs typeface="Calibri"/>
              </a:rPr>
              <a:t>=</a:t>
            </a:r>
            <a:r>
              <a:rPr sz="2000" spc="-114" dirty="0">
                <a:latin typeface="Calibri"/>
                <a:cs typeface="Calibri"/>
              </a:rPr>
              <a:t> </a:t>
            </a:r>
            <a:r>
              <a:rPr sz="2000" spc="30" dirty="0">
                <a:latin typeface="Calibri"/>
                <a:cs typeface="Calibri"/>
              </a:rPr>
              <a:t>0</a:t>
            </a:r>
            <a:r>
              <a:rPr sz="2000" spc="15" dirty="0">
                <a:latin typeface="Calibri"/>
                <a:cs typeface="Calibri"/>
              </a:rPr>
              <a:t>.</a:t>
            </a:r>
            <a:r>
              <a:rPr sz="2000" spc="30" dirty="0">
                <a:latin typeface="Calibri"/>
                <a:cs typeface="Calibri"/>
              </a:rPr>
              <a:t>12</a:t>
            </a:r>
            <a:r>
              <a:rPr sz="2000" spc="10" dirty="0">
                <a:latin typeface="Calibri"/>
                <a:cs typeface="Calibri"/>
              </a:rPr>
              <a:t>5</a:t>
            </a:r>
            <a:endParaRPr sz="2000">
              <a:latin typeface="Calibri"/>
              <a:cs typeface="Calibri"/>
            </a:endParaRPr>
          </a:p>
          <a:p>
            <a:pPr marL="12700">
              <a:lnSpc>
                <a:spcPct val="100000"/>
              </a:lnSpc>
              <a:spcBef>
                <a:spcPts val="755"/>
              </a:spcBef>
            </a:pPr>
            <a:r>
              <a:rPr sz="2000" spc="-5" dirty="0">
                <a:latin typeface="Calibri"/>
                <a:cs typeface="Calibri"/>
              </a:rPr>
              <a:t>Representing</a:t>
            </a:r>
            <a:r>
              <a:rPr sz="2000" spc="-65" dirty="0">
                <a:latin typeface="Calibri"/>
                <a:cs typeface="Calibri"/>
              </a:rPr>
              <a:t> </a:t>
            </a:r>
            <a:r>
              <a:rPr sz="2000" dirty="0">
                <a:latin typeface="Calibri"/>
                <a:cs typeface="Calibri"/>
              </a:rPr>
              <a:t>in</a:t>
            </a:r>
            <a:r>
              <a:rPr sz="2000" spc="425" dirty="0">
                <a:latin typeface="Calibri"/>
                <a:cs typeface="Calibri"/>
              </a:rPr>
              <a:t> </a:t>
            </a:r>
            <a:r>
              <a:rPr sz="2000" spc="-5" dirty="0">
                <a:latin typeface="Calibri"/>
                <a:cs typeface="Calibri"/>
              </a:rPr>
              <a:t>conditional</a:t>
            </a:r>
            <a:r>
              <a:rPr sz="2000" spc="50" dirty="0">
                <a:latin typeface="Calibri"/>
                <a:cs typeface="Calibri"/>
              </a:rPr>
              <a:t> </a:t>
            </a:r>
            <a:r>
              <a:rPr sz="2000" spc="-5" dirty="0">
                <a:latin typeface="Calibri"/>
                <a:cs typeface="Calibri"/>
              </a:rPr>
              <a:t>probability</a:t>
            </a:r>
            <a:endParaRPr sz="2000">
              <a:latin typeface="Calibri"/>
              <a:cs typeface="Calibri"/>
            </a:endParaRPr>
          </a:p>
          <a:p>
            <a:pPr marL="984885">
              <a:lnSpc>
                <a:spcPct val="100000"/>
              </a:lnSpc>
              <a:spcBef>
                <a:spcPts val="755"/>
              </a:spcBef>
            </a:pPr>
            <a:r>
              <a:rPr sz="2000" spc="5" dirty="0">
                <a:latin typeface="Calibri"/>
                <a:cs typeface="Calibri"/>
              </a:rPr>
              <a:t>P(R|H)</a:t>
            </a:r>
            <a:r>
              <a:rPr sz="2000" spc="-20" dirty="0">
                <a:latin typeface="Calibri"/>
                <a:cs typeface="Calibri"/>
              </a:rPr>
              <a:t> </a:t>
            </a:r>
            <a:r>
              <a:rPr sz="2000" spc="10" dirty="0">
                <a:latin typeface="Calibri"/>
                <a:cs typeface="Calibri"/>
              </a:rPr>
              <a:t>=</a:t>
            </a:r>
            <a:r>
              <a:rPr sz="2000" spc="-40" dirty="0">
                <a:latin typeface="Calibri"/>
                <a:cs typeface="Calibri"/>
              </a:rPr>
              <a:t> </a:t>
            </a:r>
            <a:r>
              <a:rPr sz="2000" spc="5" dirty="0">
                <a:latin typeface="Calibri"/>
                <a:cs typeface="Calibri"/>
              </a:rPr>
              <a:t>P(R</a:t>
            </a:r>
            <a:r>
              <a:rPr sz="2000" spc="-55" dirty="0">
                <a:latin typeface="Calibri"/>
                <a:cs typeface="Calibri"/>
              </a:rPr>
              <a:t> </a:t>
            </a:r>
            <a:r>
              <a:rPr sz="2000" spc="5" dirty="0">
                <a:latin typeface="Calibri"/>
                <a:cs typeface="Calibri"/>
              </a:rPr>
              <a:t>and</a:t>
            </a:r>
            <a:r>
              <a:rPr sz="2000" spc="-20" dirty="0">
                <a:latin typeface="Calibri"/>
                <a:cs typeface="Calibri"/>
              </a:rPr>
              <a:t> </a:t>
            </a:r>
            <a:r>
              <a:rPr sz="2000" spc="5" dirty="0">
                <a:latin typeface="Calibri"/>
                <a:cs typeface="Calibri"/>
              </a:rPr>
              <a:t>H)/P(H)</a:t>
            </a:r>
            <a:r>
              <a:rPr sz="2000" spc="-20" dirty="0">
                <a:latin typeface="Calibri"/>
                <a:cs typeface="Calibri"/>
              </a:rPr>
              <a:t> </a:t>
            </a:r>
            <a:r>
              <a:rPr sz="2000" spc="10" dirty="0">
                <a:latin typeface="Calibri"/>
                <a:cs typeface="Calibri"/>
              </a:rPr>
              <a:t>=</a:t>
            </a:r>
            <a:r>
              <a:rPr sz="2000" spc="40" dirty="0">
                <a:latin typeface="Calibri"/>
                <a:cs typeface="Calibri"/>
              </a:rPr>
              <a:t> </a:t>
            </a:r>
            <a:r>
              <a:rPr sz="2000" spc="15" dirty="0">
                <a:latin typeface="Calibri"/>
                <a:cs typeface="Calibri"/>
              </a:rPr>
              <a:t>0.10/0.8</a:t>
            </a:r>
            <a:r>
              <a:rPr sz="2000" spc="-135" dirty="0">
                <a:latin typeface="Calibri"/>
                <a:cs typeface="Calibri"/>
              </a:rPr>
              <a:t> </a:t>
            </a:r>
            <a:r>
              <a:rPr sz="2000" spc="10" dirty="0">
                <a:latin typeface="Calibri"/>
                <a:cs typeface="Calibri"/>
              </a:rPr>
              <a:t>=</a:t>
            </a:r>
            <a:r>
              <a:rPr sz="2000" spc="-114" dirty="0">
                <a:latin typeface="Calibri"/>
                <a:cs typeface="Calibri"/>
              </a:rPr>
              <a:t> </a:t>
            </a:r>
            <a:r>
              <a:rPr sz="2000" spc="25" dirty="0">
                <a:latin typeface="Calibri"/>
                <a:cs typeface="Calibri"/>
              </a:rPr>
              <a:t>0.125.</a:t>
            </a:r>
            <a:endParaRPr sz="2000">
              <a:latin typeface="Calibri"/>
              <a:cs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34962" y="73152"/>
            <a:ext cx="10942955" cy="5128895"/>
          </a:xfrm>
          <a:prstGeom prst="rect">
            <a:avLst/>
          </a:prstGeom>
        </p:spPr>
        <p:txBody>
          <a:bodyPr vert="horz" wrap="square" lIns="0" tIns="104139" rIns="0" bIns="0" rtlCol="0">
            <a:spAutoFit/>
          </a:bodyPr>
          <a:lstStyle/>
          <a:p>
            <a:pPr marL="12700">
              <a:lnSpc>
                <a:spcPct val="100000"/>
              </a:lnSpc>
              <a:spcBef>
                <a:spcPts val="819"/>
              </a:spcBef>
            </a:pPr>
            <a:r>
              <a:rPr sz="2400" dirty="0">
                <a:solidFill>
                  <a:srgbClr val="FF0000"/>
                </a:solidFill>
                <a:latin typeface="Calibri"/>
                <a:cs typeface="Calibri"/>
              </a:rPr>
              <a:t>In</a:t>
            </a:r>
            <a:r>
              <a:rPr sz="2400" spc="-15" dirty="0">
                <a:solidFill>
                  <a:srgbClr val="FF0000"/>
                </a:solidFill>
                <a:latin typeface="Calibri"/>
                <a:cs typeface="Calibri"/>
              </a:rPr>
              <a:t> </a:t>
            </a:r>
            <a:r>
              <a:rPr sz="2400" spc="-45" dirty="0">
                <a:solidFill>
                  <a:srgbClr val="FF0000"/>
                </a:solidFill>
                <a:latin typeface="Calibri"/>
                <a:cs typeface="Calibri"/>
              </a:rPr>
              <a:t>m</a:t>
            </a:r>
            <a:r>
              <a:rPr sz="2400" dirty="0">
                <a:solidFill>
                  <a:srgbClr val="FF0000"/>
                </a:solidFill>
                <a:latin typeface="Calibri"/>
                <a:cs typeface="Calibri"/>
              </a:rPr>
              <a:t>y</a:t>
            </a:r>
            <a:r>
              <a:rPr sz="2400" spc="15" dirty="0">
                <a:solidFill>
                  <a:srgbClr val="FF0000"/>
                </a:solidFill>
                <a:latin typeface="Calibri"/>
                <a:cs typeface="Calibri"/>
              </a:rPr>
              <a:t> t</a:t>
            </a:r>
            <a:r>
              <a:rPr sz="2400" spc="5" dirty="0">
                <a:solidFill>
                  <a:srgbClr val="FF0000"/>
                </a:solidFill>
                <a:latin typeface="Calibri"/>
                <a:cs typeface="Calibri"/>
              </a:rPr>
              <a:t>ow</a:t>
            </a:r>
            <a:r>
              <a:rPr sz="2400" spc="10" dirty="0">
                <a:solidFill>
                  <a:srgbClr val="FF0000"/>
                </a:solidFill>
                <a:latin typeface="Calibri"/>
                <a:cs typeface="Calibri"/>
              </a:rPr>
              <a:t>n</a:t>
            </a:r>
            <a:r>
              <a:rPr sz="2400" dirty="0">
                <a:solidFill>
                  <a:srgbClr val="FF0000"/>
                </a:solidFill>
                <a:latin typeface="Calibri"/>
                <a:cs typeface="Calibri"/>
              </a:rPr>
              <a:t>,</a:t>
            </a:r>
            <a:r>
              <a:rPr sz="2400" spc="-170" dirty="0">
                <a:solidFill>
                  <a:srgbClr val="FF0000"/>
                </a:solidFill>
                <a:latin typeface="Calibri"/>
                <a:cs typeface="Calibri"/>
              </a:rPr>
              <a:t> </a:t>
            </a:r>
            <a:r>
              <a:rPr sz="2400" spc="-30" dirty="0">
                <a:solidFill>
                  <a:srgbClr val="FF0000"/>
                </a:solidFill>
                <a:latin typeface="Calibri"/>
                <a:cs typeface="Calibri"/>
              </a:rPr>
              <a:t>i</a:t>
            </a:r>
            <a:r>
              <a:rPr sz="2400" spc="15" dirty="0">
                <a:solidFill>
                  <a:srgbClr val="FF0000"/>
                </a:solidFill>
                <a:latin typeface="Calibri"/>
                <a:cs typeface="Calibri"/>
              </a:rPr>
              <a:t>t</a:t>
            </a:r>
            <a:r>
              <a:rPr sz="2400" dirty="0">
                <a:solidFill>
                  <a:srgbClr val="FF0000"/>
                </a:solidFill>
                <a:latin typeface="Calibri"/>
                <a:cs typeface="Calibri"/>
              </a:rPr>
              <a:t>'s</a:t>
            </a:r>
            <a:r>
              <a:rPr sz="2400" spc="10" dirty="0">
                <a:solidFill>
                  <a:srgbClr val="FF0000"/>
                </a:solidFill>
                <a:latin typeface="Calibri"/>
                <a:cs typeface="Calibri"/>
              </a:rPr>
              <a:t> </a:t>
            </a:r>
            <a:r>
              <a:rPr sz="2400" spc="-90" dirty="0">
                <a:solidFill>
                  <a:srgbClr val="FF0000"/>
                </a:solidFill>
                <a:latin typeface="Calibri"/>
                <a:cs typeface="Calibri"/>
              </a:rPr>
              <a:t>r</a:t>
            </a:r>
            <a:r>
              <a:rPr sz="2400" spc="-25" dirty="0">
                <a:solidFill>
                  <a:srgbClr val="FF0000"/>
                </a:solidFill>
                <a:latin typeface="Calibri"/>
                <a:cs typeface="Calibri"/>
              </a:rPr>
              <a:t>a</a:t>
            </a:r>
            <a:r>
              <a:rPr sz="2400" spc="-30" dirty="0">
                <a:solidFill>
                  <a:srgbClr val="FF0000"/>
                </a:solidFill>
                <a:latin typeface="Calibri"/>
                <a:cs typeface="Calibri"/>
              </a:rPr>
              <a:t>i</a:t>
            </a:r>
            <a:r>
              <a:rPr sz="2400" spc="-65" dirty="0">
                <a:solidFill>
                  <a:srgbClr val="FF0000"/>
                </a:solidFill>
                <a:latin typeface="Calibri"/>
                <a:cs typeface="Calibri"/>
              </a:rPr>
              <a:t>n</a:t>
            </a:r>
            <a:r>
              <a:rPr sz="2400" dirty="0">
                <a:solidFill>
                  <a:srgbClr val="FF0000"/>
                </a:solidFill>
                <a:latin typeface="Calibri"/>
                <a:cs typeface="Calibri"/>
              </a:rPr>
              <a:t>y</a:t>
            </a:r>
            <a:r>
              <a:rPr sz="2400" spc="95" dirty="0">
                <a:solidFill>
                  <a:srgbClr val="FF0000"/>
                </a:solidFill>
                <a:latin typeface="Calibri"/>
                <a:cs typeface="Calibri"/>
              </a:rPr>
              <a:t> </a:t>
            </a:r>
            <a:r>
              <a:rPr sz="2400" spc="5" dirty="0">
                <a:solidFill>
                  <a:srgbClr val="FF0000"/>
                </a:solidFill>
                <a:latin typeface="Calibri"/>
                <a:cs typeface="Calibri"/>
              </a:rPr>
              <a:t>o</a:t>
            </a:r>
            <a:r>
              <a:rPr sz="2400" spc="10" dirty="0">
                <a:solidFill>
                  <a:srgbClr val="FF0000"/>
                </a:solidFill>
                <a:latin typeface="Calibri"/>
                <a:cs typeface="Calibri"/>
              </a:rPr>
              <a:t>n</a:t>
            </a:r>
            <a:r>
              <a:rPr sz="2400" dirty="0">
                <a:solidFill>
                  <a:srgbClr val="FF0000"/>
                </a:solidFill>
                <a:latin typeface="Calibri"/>
                <a:cs typeface="Calibri"/>
              </a:rPr>
              <a:t>e</a:t>
            </a:r>
            <a:r>
              <a:rPr sz="2400" spc="-15" dirty="0">
                <a:solidFill>
                  <a:srgbClr val="FF0000"/>
                </a:solidFill>
                <a:latin typeface="Calibri"/>
                <a:cs typeface="Calibri"/>
              </a:rPr>
              <a:t> </a:t>
            </a:r>
            <a:r>
              <a:rPr sz="2400" spc="15" dirty="0">
                <a:solidFill>
                  <a:srgbClr val="FF0000"/>
                </a:solidFill>
                <a:latin typeface="Calibri"/>
                <a:cs typeface="Calibri"/>
              </a:rPr>
              <a:t>t</a:t>
            </a:r>
            <a:r>
              <a:rPr sz="2400" spc="10" dirty="0">
                <a:solidFill>
                  <a:srgbClr val="FF0000"/>
                </a:solidFill>
                <a:latin typeface="Calibri"/>
                <a:cs typeface="Calibri"/>
              </a:rPr>
              <a:t>h</a:t>
            </a:r>
            <a:r>
              <a:rPr sz="2400" spc="-30" dirty="0">
                <a:solidFill>
                  <a:srgbClr val="FF0000"/>
                </a:solidFill>
                <a:latin typeface="Calibri"/>
                <a:cs typeface="Calibri"/>
              </a:rPr>
              <a:t>i</a:t>
            </a:r>
            <a:r>
              <a:rPr sz="2400" spc="-15" dirty="0">
                <a:solidFill>
                  <a:srgbClr val="FF0000"/>
                </a:solidFill>
                <a:latin typeface="Calibri"/>
                <a:cs typeface="Calibri"/>
              </a:rPr>
              <a:t>r</a:t>
            </a:r>
            <a:r>
              <a:rPr sz="2400" dirty="0">
                <a:solidFill>
                  <a:srgbClr val="FF0000"/>
                </a:solidFill>
                <a:latin typeface="Calibri"/>
                <a:cs typeface="Calibri"/>
              </a:rPr>
              <a:t>d</a:t>
            </a:r>
            <a:r>
              <a:rPr sz="2400" spc="-10" dirty="0">
                <a:solidFill>
                  <a:srgbClr val="FF0000"/>
                </a:solidFill>
                <a:latin typeface="Calibri"/>
                <a:cs typeface="Calibri"/>
              </a:rPr>
              <a:t> </a:t>
            </a:r>
            <a:r>
              <a:rPr sz="2400" spc="15" dirty="0">
                <a:solidFill>
                  <a:srgbClr val="FF0000"/>
                </a:solidFill>
                <a:latin typeface="Calibri"/>
                <a:cs typeface="Calibri"/>
              </a:rPr>
              <a:t>(</a:t>
            </a:r>
            <a:r>
              <a:rPr sz="2400" spc="-20" dirty="0">
                <a:solidFill>
                  <a:srgbClr val="FF0000"/>
                </a:solidFill>
                <a:latin typeface="Calibri"/>
                <a:cs typeface="Calibri"/>
              </a:rPr>
              <a:t>1</a:t>
            </a:r>
            <a:r>
              <a:rPr sz="2400" spc="-30" dirty="0">
                <a:solidFill>
                  <a:srgbClr val="FF0000"/>
                </a:solidFill>
                <a:latin typeface="Calibri"/>
                <a:cs typeface="Calibri"/>
              </a:rPr>
              <a:t>/</a:t>
            </a:r>
            <a:r>
              <a:rPr sz="2400" spc="-20" dirty="0">
                <a:solidFill>
                  <a:srgbClr val="FF0000"/>
                </a:solidFill>
                <a:latin typeface="Calibri"/>
                <a:cs typeface="Calibri"/>
              </a:rPr>
              <a:t>3</a:t>
            </a:r>
            <a:r>
              <a:rPr sz="2400" dirty="0">
                <a:solidFill>
                  <a:srgbClr val="FF0000"/>
                </a:solidFill>
                <a:latin typeface="Calibri"/>
                <a:cs typeface="Calibri"/>
              </a:rPr>
              <a:t>) </a:t>
            </a:r>
            <a:r>
              <a:rPr sz="2400" spc="5" dirty="0">
                <a:solidFill>
                  <a:srgbClr val="FF0000"/>
                </a:solidFill>
                <a:latin typeface="Calibri"/>
                <a:cs typeface="Calibri"/>
              </a:rPr>
              <a:t>o</a:t>
            </a:r>
            <a:r>
              <a:rPr sz="2400" dirty="0">
                <a:solidFill>
                  <a:srgbClr val="FF0000"/>
                </a:solidFill>
                <a:latin typeface="Calibri"/>
                <a:cs typeface="Calibri"/>
              </a:rPr>
              <a:t>f</a:t>
            </a:r>
            <a:r>
              <a:rPr sz="2400" spc="-5" dirty="0">
                <a:solidFill>
                  <a:srgbClr val="FF0000"/>
                </a:solidFill>
                <a:latin typeface="Calibri"/>
                <a:cs typeface="Calibri"/>
              </a:rPr>
              <a:t> </a:t>
            </a:r>
            <a:r>
              <a:rPr sz="2400" spc="15" dirty="0">
                <a:solidFill>
                  <a:srgbClr val="FF0000"/>
                </a:solidFill>
                <a:latin typeface="Calibri"/>
                <a:cs typeface="Calibri"/>
              </a:rPr>
              <a:t>t</a:t>
            </a:r>
            <a:r>
              <a:rPr sz="2400" spc="10" dirty="0">
                <a:solidFill>
                  <a:srgbClr val="FF0000"/>
                </a:solidFill>
                <a:latin typeface="Calibri"/>
                <a:cs typeface="Calibri"/>
              </a:rPr>
              <a:t>h</a:t>
            </a:r>
            <a:r>
              <a:rPr sz="2400" dirty="0">
                <a:solidFill>
                  <a:srgbClr val="FF0000"/>
                </a:solidFill>
                <a:latin typeface="Calibri"/>
                <a:cs typeface="Calibri"/>
              </a:rPr>
              <a:t>e</a:t>
            </a:r>
            <a:r>
              <a:rPr sz="2400" spc="-90" dirty="0">
                <a:solidFill>
                  <a:srgbClr val="FF0000"/>
                </a:solidFill>
                <a:latin typeface="Calibri"/>
                <a:cs typeface="Calibri"/>
              </a:rPr>
              <a:t> </a:t>
            </a:r>
            <a:r>
              <a:rPr sz="2400" spc="10" dirty="0">
                <a:solidFill>
                  <a:srgbClr val="FF0000"/>
                </a:solidFill>
                <a:latin typeface="Calibri"/>
                <a:cs typeface="Calibri"/>
              </a:rPr>
              <a:t>d</a:t>
            </a:r>
            <a:r>
              <a:rPr sz="2400" spc="-100" dirty="0">
                <a:solidFill>
                  <a:srgbClr val="FF0000"/>
                </a:solidFill>
                <a:latin typeface="Calibri"/>
                <a:cs typeface="Calibri"/>
              </a:rPr>
              <a:t>a</a:t>
            </a:r>
            <a:r>
              <a:rPr sz="2400" spc="-40" dirty="0">
                <a:solidFill>
                  <a:srgbClr val="FF0000"/>
                </a:solidFill>
                <a:latin typeface="Calibri"/>
                <a:cs typeface="Calibri"/>
              </a:rPr>
              <a:t>y</a:t>
            </a:r>
            <a:r>
              <a:rPr sz="2400" spc="30" dirty="0">
                <a:solidFill>
                  <a:srgbClr val="FF0000"/>
                </a:solidFill>
                <a:latin typeface="Calibri"/>
                <a:cs typeface="Calibri"/>
              </a:rPr>
              <a:t>s</a:t>
            </a:r>
            <a:r>
              <a:rPr sz="2400" dirty="0">
                <a:solidFill>
                  <a:srgbClr val="FF0000"/>
                </a:solidFill>
                <a:latin typeface="Calibri"/>
                <a:cs typeface="Calibri"/>
              </a:rPr>
              <a:t>.</a:t>
            </a:r>
            <a:endParaRPr sz="2400">
              <a:latin typeface="Calibri"/>
              <a:cs typeface="Calibri"/>
            </a:endParaRPr>
          </a:p>
          <a:p>
            <a:pPr marL="12700">
              <a:lnSpc>
                <a:spcPts val="2755"/>
              </a:lnSpc>
              <a:spcBef>
                <a:spcPts val="725"/>
              </a:spcBef>
            </a:pPr>
            <a:r>
              <a:rPr sz="2400" spc="-15" dirty="0">
                <a:solidFill>
                  <a:srgbClr val="FF0000"/>
                </a:solidFill>
                <a:latin typeface="Calibri"/>
                <a:cs typeface="Calibri"/>
              </a:rPr>
              <a:t>Given</a:t>
            </a:r>
            <a:r>
              <a:rPr sz="2400" spc="75" dirty="0">
                <a:solidFill>
                  <a:srgbClr val="FF0000"/>
                </a:solidFill>
                <a:latin typeface="Calibri"/>
                <a:cs typeface="Calibri"/>
              </a:rPr>
              <a:t> </a:t>
            </a:r>
            <a:r>
              <a:rPr sz="2400" dirty="0">
                <a:solidFill>
                  <a:srgbClr val="FF0000"/>
                </a:solidFill>
                <a:latin typeface="Calibri"/>
                <a:cs typeface="Calibri"/>
              </a:rPr>
              <a:t>that</a:t>
            </a:r>
            <a:r>
              <a:rPr sz="2400" spc="-75" dirty="0">
                <a:solidFill>
                  <a:srgbClr val="FF0000"/>
                </a:solidFill>
                <a:latin typeface="Calibri"/>
                <a:cs typeface="Calibri"/>
              </a:rPr>
              <a:t> </a:t>
            </a:r>
            <a:r>
              <a:rPr sz="2400" spc="-15" dirty="0">
                <a:solidFill>
                  <a:srgbClr val="FF0000"/>
                </a:solidFill>
                <a:latin typeface="Calibri"/>
                <a:cs typeface="Calibri"/>
              </a:rPr>
              <a:t>it</a:t>
            </a:r>
            <a:r>
              <a:rPr sz="2400" spc="5" dirty="0">
                <a:solidFill>
                  <a:srgbClr val="FF0000"/>
                </a:solidFill>
                <a:latin typeface="Calibri"/>
                <a:cs typeface="Calibri"/>
              </a:rPr>
              <a:t> </a:t>
            </a:r>
            <a:r>
              <a:rPr sz="2400" spc="-15" dirty="0">
                <a:solidFill>
                  <a:srgbClr val="FF0000"/>
                </a:solidFill>
                <a:latin typeface="Calibri"/>
                <a:cs typeface="Calibri"/>
              </a:rPr>
              <a:t>is</a:t>
            </a:r>
            <a:r>
              <a:rPr sz="2400" spc="20" dirty="0">
                <a:solidFill>
                  <a:srgbClr val="FF0000"/>
                </a:solidFill>
                <a:latin typeface="Calibri"/>
                <a:cs typeface="Calibri"/>
              </a:rPr>
              <a:t> </a:t>
            </a:r>
            <a:r>
              <a:rPr sz="2400" spc="-65" dirty="0">
                <a:solidFill>
                  <a:srgbClr val="FF0000"/>
                </a:solidFill>
                <a:latin typeface="Calibri"/>
                <a:cs typeface="Calibri"/>
              </a:rPr>
              <a:t>rainy,</a:t>
            </a:r>
            <a:r>
              <a:rPr sz="2400" spc="135" dirty="0">
                <a:solidFill>
                  <a:srgbClr val="FF0000"/>
                </a:solidFill>
                <a:latin typeface="Calibri"/>
                <a:cs typeface="Calibri"/>
              </a:rPr>
              <a:t> </a:t>
            </a:r>
            <a:r>
              <a:rPr sz="2400" spc="5" dirty="0">
                <a:solidFill>
                  <a:srgbClr val="FF0000"/>
                </a:solidFill>
                <a:latin typeface="Calibri"/>
                <a:cs typeface="Calibri"/>
              </a:rPr>
              <a:t>there</a:t>
            </a:r>
            <a:r>
              <a:rPr sz="2400" spc="-90" dirty="0">
                <a:solidFill>
                  <a:srgbClr val="FF0000"/>
                </a:solidFill>
                <a:latin typeface="Calibri"/>
                <a:cs typeface="Calibri"/>
              </a:rPr>
              <a:t> </a:t>
            </a:r>
            <a:r>
              <a:rPr sz="2400" spc="-15" dirty="0">
                <a:solidFill>
                  <a:srgbClr val="FF0000"/>
                </a:solidFill>
                <a:latin typeface="Calibri"/>
                <a:cs typeface="Calibri"/>
              </a:rPr>
              <a:t>will</a:t>
            </a:r>
            <a:r>
              <a:rPr sz="2400" spc="30" dirty="0">
                <a:solidFill>
                  <a:srgbClr val="FF0000"/>
                </a:solidFill>
                <a:latin typeface="Calibri"/>
                <a:cs typeface="Calibri"/>
              </a:rPr>
              <a:t> </a:t>
            </a:r>
            <a:r>
              <a:rPr sz="2400" spc="5" dirty="0">
                <a:solidFill>
                  <a:srgbClr val="FF0000"/>
                </a:solidFill>
                <a:latin typeface="Calibri"/>
                <a:cs typeface="Calibri"/>
              </a:rPr>
              <a:t>be</a:t>
            </a:r>
            <a:r>
              <a:rPr sz="2400" spc="-10" dirty="0">
                <a:solidFill>
                  <a:srgbClr val="FF0000"/>
                </a:solidFill>
                <a:latin typeface="Calibri"/>
                <a:cs typeface="Calibri"/>
              </a:rPr>
              <a:t> </a:t>
            </a:r>
            <a:r>
              <a:rPr sz="2400" spc="-25" dirty="0">
                <a:solidFill>
                  <a:srgbClr val="FF0000"/>
                </a:solidFill>
                <a:latin typeface="Calibri"/>
                <a:cs typeface="Calibri"/>
              </a:rPr>
              <a:t>heavy</a:t>
            </a:r>
            <a:r>
              <a:rPr sz="2400" spc="100" dirty="0">
                <a:solidFill>
                  <a:srgbClr val="FF0000"/>
                </a:solidFill>
                <a:latin typeface="Calibri"/>
                <a:cs typeface="Calibri"/>
              </a:rPr>
              <a:t> </a:t>
            </a:r>
            <a:r>
              <a:rPr sz="2400" spc="-15" dirty="0">
                <a:solidFill>
                  <a:srgbClr val="FF0000"/>
                </a:solidFill>
                <a:latin typeface="Calibri"/>
                <a:cs typeface="Calibri"/>
              </a:rPr>
              <a:t>traffic</a:t>
            </a:r>
            <a:r>
              <a:rPr sz="2400" spc="20" dirty="0">
                <a:solidFill>
                  <a:srgbClr val="FF0000"/>
                </a:solidFill>
                <a:latin typeface="Calibri"/>
                <a:cs typeface="Calibri"/>
              </a:rPr>
              <a:t> </a:t>
            </a:r>
            <a:r>
              <a:rPr sz="2400" spc="-5" dirty="0">
                <a:solidFill>
                  <a:srgbClr val="FF0000"/>
                </a:solidFill>
                <a:latin typeface="Calibri"/>
                <a:cs typeface="Calibri"/>
              </a:rPr>
              <a:t>with </a:t>
            </a:r>
            <a:r>
              <a:rPr sz="2400" spc="-15" dirty="0">
                <a:solidFill>
                  <a:srgbClr val="FF0000"/>
                </a:solidFill>
                <a:latin typeface="Calibri"/>
                <a:cs typeface="Calibri"/>
              </a:rPr>
              <a:t>probability</a:t>
            </a:r>
            <a:r>
              <a:rPr sz="2400" spc="125" dirty="0">
                <a:solidFill>
                  <a:srgbClr val="FF0000"/>
                </a:solidFill>
                <a:latin typeface="Calibri"/>
                <a:cs typeface="Calibri"/>
              </a:rPr>
              <a:t> </a:t>
            </a:r>
            <a:r>
              <a:rPr sz="2400" spc="-20" dirty="0">
                <a:solidFill>
                  <a:srgbClr val="FF0000"/>
                </a:solidFill>
                <a:latin typeface="Calibri"/>
                <a:cs typeface="Calibri"/>
              </a:rPr>
              <a:t>1/2,</a:t>
            </a:r>
            <a:r>
              <a:rPr sz="2400" spc="-15" dirty="0">
                <a:solidFill>
                  <a:srgbClr val="FF0000"/>
                </a:solidFill>
                <a:latin typeface="Calibri"/>
                <a:cs typeface="Calibri"/>
              </a:rPr>
              <a:t> </a:t>
            </a:r>
            <a:r>
              <a:rPr sz="2400" spc="-10" dirty="0">
                <a:solidFill>
                  <a:srgbClr val="FF0000"/>
                </a:solidFill>
                <a:latin typeface="Calibri"/>
                <a:cs typeface="Calibri"/>
              </a:rPr>
              <a:t>and</a:t>
            </a:r>
            <a:r>
              <a:rPr sz="2400" spc="65" dirty="0">
                <a:solidFill>
                  <a:srgbClr val="FF0000"/>
                </a:solidFill>
                <a:latin typeface="Calibri"/>
                <a:cs typeface="Calibri"/>
              </a:rPr>
              <a:t> </a:t>
            </a:r>
            <a:r>
              <a:rPr sz="2400" spc="-15" dirty="0">
                <a:solidFill>
                  <a:srgbClr val="FF0000"/>
                </a:solidFill>
                <a:latin typeface="Calibri"/>
                <a:cs typeface="Calibri"/>
              </a:rPr>
              <a:t>given</a:t>
            </a:r>
            <a:r>
              <a:rPr sz="2400" spc="-5" dirty="0">
                <a:solidFill>
                  <a:srgbClr val="FF0000"/>
                </a:solidFill>
                <a:latin typeface="Calibri"/>
                <a:cs typeface="Calibri"/>
              </a:rPr>
              <a:t> that</a:t>
            </a:r>
            <a:r>
              <a:rPr sz="2400" spc="-80" dirty="0">
                <a:solidFill>
                  <a:srgbClr val="FF0000"/>
                </a:solidFill>
                <a:latin typeface="Calibri"/>
                <a:cs typeface="Calibri"/>
              </a:rPr>
              <a:t> </a:t>
            </a:r>
            <a:r>
              <a:rPr sz="2400" spc="-15" dirty="0">
                <a:solidFill>
                  <a:srgbClr val="FF0000"/>
                </a:solidFill>
                <a:latin typeface="Calibri"/>
                <a:cs typeface="Calibri"/>
              </a:rPr>
              <a:t>it</a:t>
            </a:r>
            <a:r>
              <a:rPr sz="2400" spc="75" dirty="0">
                <a:solidFill>
                  <a:srgbClr val="FF0000"/>
                </a:solidFill>
                <a:latin typeface="Calibri"/>
                <a:cs typeface="Calibri"/>
              </a:rPr>
              <a:t> </a:t>
            </a:r>
            <a:r>
              <a:rPr sz="2400" spc="-15" dirty="0">
                <a:solidFill>
                  <a:srgbClr val="FF0000"/>
                </a:solidFill>
                <a:latin typeface="Calibri"/>
                <a:cs typeface="Calibri"/>
              </a:rPr>
              <a:t>is</a:t>
            </a:r>
            <a:endParaRPr sz="2400">
              <a:latin typeface="Calibri"/>
              <a:cs typeface="Calibri"/>
            </a:endParaRPr>
          </a:p>
          <a:p>
            <a:pPr marL="12700">
              <a:lnSpc>
                <a:spcPts val="2755"/>
              </a:lnSpc>
            </a:pPr>
            <a:r>
              <a:rPr sz="2400" spc="5" dirty="0">
                <a:solidFill>
                  <a:srgbClr val="FF0000"/>
                </a:solidFill>
                <a:latin typeface="Calibri"/>
                <a:cs typeface="Calibri"/>
              </a:rPr>
              <a:t>not</a:t>
            </a:r>
            <a:r>
              <a:rPr sz="2400" spc="-80" dirty="0">
                <a:solidFill>
                  <a:srgbClr val="FF0000"/>
                </a:solidFill>
                <a:latin typeface="Calibri"/>
                <a:cs typeface="Calibri"/>
              </a:rPr>
              <a:t> </a:t>
            </a:r>
            <a:r>
              <a:rPr sz="2400" spc="-65" dirty="0">
                <a:solidFill>
                  <a:srgbClr val="FF0000"/>
                </a:solidFill>
                <a:latin typeface="Calibri"/>
                <a:cs typeface="Calibri"/>
              </a:rPr>
              <a:t>rainy,</a:t>
            </a:r>
            <a:r>
              <a:rPr sz="2400" spc="130" dirty="0">
                <a:solidFill>
                  <a:srgbClr val="FF0000"/>
                </a:solidFill>
                <a:latin typeface="Calibri"/>
                <a:cs typeface="Calibri"/>
              </a:rPr>
              <a:t> </a:t>
            </a:r>
            <a:r>
              <a:rPr sz="2400" spc="5" dirty="0">
                <a:solidFill>
                  <a:srgbClr val="FF0000"/>
                </a:solidFill>
                <a:latin typeface="Calibri"/>
                <a:cs typeface="Calibri"/>
              </a:rPr>
              <a:t>there</a:t>
            </a:r>
            <a:r>
              <a:rPr sz="2400" spc="-20" dirty="0">
                <a:solidFill>
                  <a:srgbClr val="FF0000"/>
                </a:solidFill>
                <a:latin typeface="Calibri"/>
                <a:cs typeface="Calibri"/>
              </a:rPr>
              <a:t> </a:t>
            </a:r>
            <a:r>
              <a:rPr sz="2400" spc="-15" dirty="0">
                <a:solidFill>
                  <a:srgbClr val="FF0000"/>
                </a:solidFill>
                <a:latin typeface="Calibri"/>
                <a:cs typeface="Calibri"/>
              </a:rPr>
              <a:t>will</a:t>
            </a:r>
            <a:r>
              <a:rPr sz="2400" spc="30" dirty="0">
                <a:solidFill>
                  <a:srgbClr val="FF0000"/>
                </a:solidFill>
                <a:latin typeface="Calibri"/>
                <a:cs typeface="Calibri"/>
              </a:rPr>
              <a:t> </a:t>
            </a:r>
            <a:r>
              <a:rPr sz="2400" spc="5" dirty="0">
                <a:solidFill>
                  <a:srgbClr val="FF0000"/>
                </a:solidFill>
                <a:latin typeface="Calibri"/>
                <a:cs typeface="Calibri"/>
              </a:rPr>
              <a:t>be</a:t>
            </a:r>
            <a:r>
              <a:rPr sz="2400" spc="-15" dirty="0">
                <a:solidFill>
                  <a:srgbClr val="FF0000"/>
                </a:solidFill>
                <a:latin typeface="Calibri"/>
                <a:cs typeface="Calibri"/>
              </a:rPr>
              <a:t> </a:t>
            </a:r>
            <a:r>
              <a:rPr sz="2400" spc="-25" dirty="0">
                <a:solidFill>
                  <a:srgbClr val="FF0000"/>
                </a:solidFill>
                <a:latin typeface="Calibri"/>
                <a:cs typeface="Calibri"/>
              </a:rPr>
              <a:t>heavy</a:t>
            </a:r>
            <a:r>
              <a:rPr sz="2400" spc="95" dirty="0">
                <a:solidFill>
                  <a:srgbClr val="FF0000"/>
                </a:solidFill>
                <a:latin typeface="Calibri"/>
                <a:cs typeface="Calibri"/>
              </a:rPr>
              <a:t> </a:t>
            </a:r>
            <a:r>
              <a:rPr sz="2400" spc="-15" dirty="0">
                <a:solidFill>
                  <a:srgbClr val="FF0000"/>
                </a:solidFill>
                <a:latin typeface="Calibri"/>
                <a:cs typeface="Calibri"/>
              </a:rPr>
              <a:t>traffic</a:t>
            </a:r>
            <a:r>
              <a:rPr sz="2400" spc="-60" dirty="0">
                <a:solidFill>
                  <a:srgbClr val="FF0000"/>
                </a:solidFill>
                <a:latin typeface="Calibri"/>
                <a:cs typeface="Calibri"/>
              </a:rPr>
              <a:t> </a:t>
            </a:r>
            <a:r>
              <a:rPr sz="2400" spc="-5" dirty="0">
                <a:solidFill>
                  <a:srgbClr val="FF0000"/>
                </a:solidFill>
                <a:latin typeface="Calibri"/>
                <a:cs typeface="Calibri"/>
              </a:rPr>
              <a:t>with</a:t>
            </a:r>
            <a:r>
              <a:rPr sz="2400" spc="-10" dirty="0">
                <a:solidFill>
                  <a:srgbClr val="FF0000"/>
                </a:solidFill>
                <a:latin typeface="Calibri"/>
                <a:cs typeface="Calibri"/>
              </a:rPr>
              <a:t> </a:t>
            </a:r>
            <a:r>
              <a:rPr sz="2400" spc="-15" dirty="0">
                <a:solidFill>
                  <a:srgbClr val="FF0000"/>
                </a:solidFill>
                <a:latin typeface="Calibri"/>
                <a:cs typeface="Calibri"/>
              </a:rPr>
              <a:t>probability</a:t>
            </a:r>
            <a:r>
              <a:rPr sz="2400" spc="95" dirty="0">
                <a:solidFill>
                  <a:srgbClr val="FF0000"/>
                </a:solidFill>
                <a:latin typeface="Calibri"/>
                <a:cs typeface="Calibri"/>
              </a:rPr>
              <a:t> </a:t>
            </a:r>
            <a:r>
              <a:rPr sz="2400" spc="-15" dirty="0">
                <a:solidFill>
                  <a:srgbClr val="FF0000"/>
                </a:solidFill>
                <a:latin typeface="Calibri"/>
                <a:cs typeface="Calibri"/>
              </a:rPr>
              <a:t>1/4.</a:t>
            </a:r>
            <a:endParaRPr sz="2400">
              <a:latin typeface="Calibri"/>
              <a:cs typeface="Calibri"/>
            </a:endParaRPr>
          </a:p>
          <a:p>
            <a:pPr marL="79375">
              <a:lnSpc>
                <a:spcPct val="100000"/>
              </a:lnSpc>
              <a:spcBef>
                <a:spcPts val="650"/>
              </a:spcBef>
            </a:pPr>
            <a:r>
              <a:rPr sz="2400" dirty="0">
                <a:solidFill>
                  <a:srgbClr val="FF0000"/>
                </a:solidFill>
                <a:latin typeface="Calibri"/>
                <a:cs typeface="Calibri"/>
              </a:rPr>
              <a:t>If </a:t>
            </a:r>
            <a:r>
              <a:rPr sz="2400" spc="-5" dirty="0">
                <a:solidFill>
                  <a:srgbClr val="FF0000"/>
                </a:solidFill>
                <a:latin typeface="Calibri"/>
                <a:cs typeface="Calibri"/>
              </a:rPr>
              <a:t>it's</a:t>
            </a:r>
            <a:r>
              <a:rPr sz="2400" spc="20" dirty="0">
                <a:solidFill>
                  <a:srgbClr val="FF0000"/>
                </a:solidFill>
                <a:latin typeface="Calibri"/>
                <a:cs typeface="Calibri"/>
              </a:rPr>
              <a:t> </a:t>
            </a:r>
            <a:r>
              <a:rPr sz="2400" spc="-40" dirty="0">
                <a:solidFill>
                  <a:srgbClr val="FF0000"/>
                </a:solidFill>
                <a:latin typeface="Calibri"/>
                <a:cs typeface="Calibri"/>
              </a:rPr>
              <a:t>rainy</a:t>
            </a:r>
            <a:r>
              <a:rPr sz="2400" spc="100" dirty="0">
                <a:solidFill>
                  <a:srgbClr val="FF0000"/>
                </a:solidFill>
                <a:latin typeface="Calibri"/>
                <a:cs typeface="Calibri"/>
              </a:rPr>
              <a:t> </a:t>
            </a:r>
            <a:r>
              <a:rPr sz="2400" spc="-5" dirty="0">
                <a:solidFill>
                  <a:srgbClr val="FF0000"/>
                </a:solidFill>
                <a:latin typeface="Calibri"/>
                <a:cs typeface="Calibri"/>
              </a:rPr>
              <a:t>and</a:t>
            </a:r>
            <a:r>
              <a:rPr sz="2400" dirty="0">
                <a:solidFill>
                  <a:srgbClr val="FF0000"/>
                </a:solidFill>
                <a:latin typeface="Calibri"/>
                <a:cs typeface="Calibri"/>
              </a:rPr>
              <a:t> </a:t>
            </a:r>
            <a:r>
              <a:rPr sz="2400" spc="5" dirty="0">
                <a:solidFill>
                  <a:srgbClr val="FF0000"/>
                </a:solidFill>
                <a:latin typeface="Calibri"/>
                <a:cs typeface="Calibri"/>
              </a:rPr>
              <a:t>there</a:t>
            </a:r>
            <a:r>
              <a:rPr sz="2400" spc="-90" dirty="0">
                <a:solidFill>
                  <a:srgbClr val="FF0000"/>
                </a:solidFill>
                <a:latin typeface="Calibri"/>
                <a:cs typeface="Calibri"/>
              </a:rPr>
              <a:t> </a:t>
            </a:r>
            <a:r>
              <a:rPr sz="2400" spc="-15" dirty="0">
                <a:solidFill>
                  <a:srgbClr val="FF0000"/>
                </a:solidFill>
                <a:latin typeface="Calibri"/>
                <a:cs typeface="Calibri"/>
              </a:rPr>
              <a:t>is</a:t>
            </a:r>
            <a:r>
              <a:rPr sz="2400" spc="25" dirty="0">
                <a:solidFill>
                  <a:srgbClr val="FF0000"/>
                </a:solidFill>
                <a:latin typeface="Calibri"/>
                <a:cs typeface="Calibri"/>
              </a:rPr>
              <a:t> </a:t>
            </a:r>
            <a:r>
              <a:rPr sz="2400" spc="-25" dirty="0">
                <a:solidFill>
                  <a:srgbClr val="FF0000"/>
                </a:solidFill>
                <a:latin typeface="Calibri"/>
                <a:cs typeface="Calibri"/>
              </a:rPr>
              <a:t>heavy</a:t>
            </a:r>
            <a:r>
              <a:rPr sz="2400" spc="100" dirty="0">
                <a:solidFill>
                  <a:srgbClr val="FF0000"/>
                </a:solidFill>
                <a:latin typeface="Calibri"/>
                <a:cs typeface="Calibri"/>
              </a:rPr>
              <a:t> </a:t>
            </a:r>
            <a:r>
              <a:rPr sz="2400" spc="-10" dirty="0">
                <a:solidFill>
                  <a:srgbClr val="FF0000"/>
                </a:solidFill>
                <a:latin typeface="Calibri"/>
                <a:cs typeface="Calibri"/>
              </a:rPr>
              <a:t>traffic, </a:t>
            </a:r>
            <a:r>
              <a:rPr sz="2400" dirty="0">
                <a:solidFill>
                  <a:srgbClr val="FF0000"/>
                </a:solidFill>
                <a:latin typeface="Calibri"/>
                <a:cs typeface="Calibri"/>
              </a:rPr>
              <a:t>I</a:t>
            </a:r>
            <a:r>
              <a:rPr sz="2400" spc="-15" dirty="0">
                <a:solidFill>
                  <a:srgbClr val="FF0000"/>
                </a:solidFill>
                <a:latin typeface="Calibri"/>
                <a:cs typeface="Calibri"/>
              </a:rPr>
              <a:t> </a:t>
            </a:r>
            <a:r>
              <a:rPr sz="2400" spc="-20" dirty="0">
                <a:solidFill>
                  <a:srgbClr val="FF0000"/>
                </a:solidFill>
                <a:latin typeface="Calibri"/>
                <a:cs typeface="Calibri"/>
              </a:rPr>
              <a:t>arrive</a:t>
            </a:r>
            <a:r>
              <a:rPr sz="2400" spc="145" dirty="0">
                <a:solidFill>
                  <a:srgbClr val="FF0000"/>
                </a:solidFill>
                <a:latin typeface="Calibri"/>
                <a:cs typeface="Calibri"/>
              </a:rPr>
              <a:t> </a:t>
            </a:r>
            <a:r>
              <a:rPr sz="2400" spc="-10" dirty="0">
                <a:solidFill>
                  <a:srgbClr val="FF0000"/>
                </a:solidFill>
                <a:latin typeface="Calibri"/>
                <a:cs typeface="Calibri"/>
              </a:rPr>
              <a:t>late</a:t>
            </a:r>
            <a:r>
              <a:rPr sz="2400" spc="-5" dirty="0">
                <a:solidFill>
                  <a:srgbClr val="FF0000"/>
                </a:solidFill>
                <a:latin typeface="Calibri"/>
                <a:cs typeface="Calibri"/>
              </a:rPr>
              <a:t> </a:t>
            </a:r>
            <a:r>
              <a:rPr sz="2400" spc="-20" dirty="0">
                <a:solidFill>
                  <a:srgbClr val="FF0000"/>
                </a:solidFill>
                <a:latin typeface="Calibri"/>
                <a:cs typeface="Calibri"/>
              </a:rPr>
              <a:t>for</a:t>
            </a:r>
            <a:r>
              <a:rPr sz="2400" spc="-30" dirty="0">
                <a:solidFill>
                  <a:srgbClr val="FF0000"/>
                </a:solidFill>
                <a:latin typeface="Calibri"/>
                <a:cs typeface="Calibri"/>
              </a:rPr>
              <a:t> </a:t>
            </a:r>
            <a:r>
              <a:rPr sz="2400" dirty="0">
                <a:solidFill>
                  <a:srgbClr val="FF0000"/>
                </a:solidFill>
                <a:latin typeface="Calibri"/>
                <a:cs typeface="Calibri"/>
              </a:rPr>
              <a:t>work</a:t>
            </a:r>
            <a:r>
              <a:rPr sz="2400" spc="-55" dirty="0">
                <a:solidFill>
                  <a:srgbClr val="FF0000"/>
                </a:solidFill>
                <a:latin typeface="Calibri"/>
                <a:cs typeface="Calibri"/>
              </a:rPr>
              <a:t> </a:t>
            </a:r>
            <a:r>
              <a:rPr sz="2400" spc="-5" dirty="0">
                <a:solidFill>
                  <a:srgbClr val="FF0000"/>
                </a:solidFill>
                <a:latin typeface="Calibri"/>
                <a:cs typeface="Calibri"/>
              </a:rPr>
              <a:t>with</a:t>
            </a:r>
            <a:r>
              <a:rPr sz="2400" dirty="0">
                <a:solidFill>
                  <a:srgbClr val="FF0000"/>
                </a:solidFill>
                <a:latin typeface="Calibri"/>
                <a:cs typeface="Calibri"/>
              </a:rPr>
              <a:t> </a:t>
            </a:r>
            <a:r>
              <a:rPr sz="2400" spc="-15" dirty="0">
                <a:solidFill>
                  <a:srgbClr val="FF0000"/>
                </a:solidFill>
                <a:latin typeface="Calibri"/>
                <a:cs typeface="Calibri"/>
              </a:rPr>
              <a:t>probability</a:t>
            </a:r>
            <a:r>
              <a:rPr sz="2400" spc="10" dirty="0">
                <a:solidFill>
                  <a:srgbClr val="FF0000"/>
                </a:solidFill>
                <a:latin typeface="Calibri"/>
                <a:cs typeface="Calibri"/>
              </a:rPr>
              <a:t> </a:t>
            </a:r>
            <a:r>
              <a:rPr sz="2400" spc="-20" dirty="0">
                <a:solidFill>
                  <a:srgbClr val="FF0000"/>
                </a:solidFill>
                <a:latin typeface="Calibri"/>
                <a:cs typeface="Calibri"/>
              </a:rPr>
              <a:t>1/2.</a:t>
            </a:r>
            <a:endParaRPr sz="2400">
              <a:latin typeface="Calibri"/>
              <a:cs typeface="Calibri"/>
            </a:endParaRPr>
          </a:p>
          <a:p>
            <a:pPr marL="12700">
              <a:lnSpc>
                <a:spcPts val="2755"/>
              </a:lnSpc>
              <a:spcBef>
                <a:spcPts val="725"/>
              </a:spcBef>
            </a:pPr>
            <a:r>
              <a:rPr sz="2400" spc="-10" dirty="0">
                <a:solidFill>
                  <a:srgbClr val="FF0000"/>
                </a:solidFill>
                <a:latin typeface="Calibri"/>
                <a:cs typeface="Calibri"/>
              </a:rPr>
              <a:t>On</a:t>
            </a:r>
            <a:r>
              <a:rPr sz="2400" spc="-5" dirty="0">
                <a:solidFill>
                  <a:srgbClr val="FF0000"/>
                </a:solidFill>
                <a:latin typeface="Calibri"/>
                <a:cs typeface="Calibri"/>
              </a:rPr>
              <a:t> </a:t>
            </a:r>
            <a:r>
              <a:rPr sz="2400" spc="5" dirty="0">
                <a:solidFill>
                  <a:srgbClr val="FF0000"/>
                </a:solidFill>
                <a:latin typeface="Calibri"/>
                <a:cs typeface="Calibri"/>
              </a:rPr>
              <a:t>the</a:t>
            </a:r>
            <a:r>
              <a:rPr sz="2400" spc="-10" dirty="0">
                <a:solidFill>
                  <a:srgbClr val="FF0000"/>
                </a:solidFill>
                <a:latin typeface="Calibri"/>
                <a:cs typeface="Calibri"/>
              </a:rPr>
              <a:t> </a:t>
            </a:r>
            <a:r>
              <a:rPr sz="2400" spc="5" dirty="0">
                <a:solidFill>
                  <a:srgbClr val="FF0000"/>
                </a:solidFill>
                <a:latin typeface="Calibri"/>
                <a:cs typeface="Calibri"/>
              </a:rPr>
              <a:t>other</a:t>
            </a:r>
            <a:r>
              <a:rPr sz="2400" spc="-95" dirty="0">
                <a:solidFill>
                  <a:srgbClr val="FF0000"/>
                </a:solidFill>
                <a:latin typeface="Calibri"/>
                <a:cs typeface="Calibri"/>
              </a:rPr>
              <a:t> </a:t>
            </a:r>
            <a:r>
              <a:rPr sz="2400" dirty="0">
                <a:solidFill>
                  <a:srgbClr val="FF0000"/>
                </a:solidFill>
                <a:latin typeface="Calibri"/>
                <a:cs typeface="Calibri"/>
              </a:rPr>
              <a:t>hand,</a:t>
            </a:r>
            <a:r>
              <a:rPr sz="2400" spc="-20" dirty="0">
                <a:solidFill>
                  <a:srgbClr val="FF0000"/>
                </a:solidFill>
                <a:latin typeface="Calibri"/>
                <a:cs typeface="Calibri"/>
              </a:rPr>
              <a:t> </a:t>
            </a:r>
            <a:r>
              <a:rPr sz="2400" spc="5" dirty="0">
                <a:solidFill>
                  <a:srgbClr val="FF0000"/>
                </a:solidFill>
                <a:latin typeface="Calibri"/>
                <a:cs typeface="Calibri"/>
              </a:rPr>
              <a:t>the</a:t>
            </a:r>
            <a:r>
              <a:rPr sz="2400" spc="-5" dirty="0">
                <a:solidFill>
                  <a:srgbClr val="FF0000"/>
                </a:solidFill>
                <a:latin typeface="Calibri"/>
                <a:cs typeface="Calibri"/>
              </a:rPr>
              <a:t> </a:t>
            </a:r>
            <a:r>
              <a:rPr sz="2400" spc="-15" dirty="0">
                <a:solidFill>
                  <a:srgbClr val="FF0000"/>
                </a:solidFill>
                <a:latin typeface="Calibri"/>
                <a:cs typeface="Calibri"/>
              </a:rPr>
              <a:t>probability</a:t>
            </a:r>
            <a:r>
              <a:rPr sz="2400" spc="95" dirty="0">
                <a:solidFill>
                  <a:srgbClr val="FF0000"/>
                </a:solidFill>
                <a:latin typeface="Calibri"/>
                <a:cs typeface="Calibri"/>
              </a:rPr>
              <a:t> </a:t>
            </a:r>
            <a:r>
              <a:rPr sz="2400" dirty="0">
                <a:solidFill>
                  <a:srgbClr val="FF0000"/>
                </a:solidFill>
                <a:latin typeface="Calibri"/>
                <a:cs typeface="Calibri"/>
              </a:rPr>
              <a:t>of</a:t>
            </a:r>
            <a:r>
              <a:rPr sz="2400" spc="-5" dirty="0">
                <a:solidFill>
                  <a:srgbClr val="FF0000"/>
                </a:solidFill>
                <a:latin typeface="Calibri"/>
                <a:cs typeface="Calibri"/>
              </a:rPr>
              <a:t> </a:t>
            </a:r>
            <a:r>
              <a:rPr sz="2400" dirty="0">
                <a:solidFill>
                  <a:srgbClr val="FF0000"/>
                </a:solidFill>
                <a:latin typeface="Calibri"/>
                <a:cs typeface="Calibri"/>
              </a:rPr>
              <a:t>being</a:t>
            </a:r>
            <a:r>
              <a:rPr sz="2400" spc="-15" dirty="0">
                <a:solidFill>
                  <a:srgbClr val="FF0000"/>
                </a:solidFill>
                <a:latin typeface="Calibri"/>
                <a:cs typeface="Calibri"/>
              </a:rPr>
              <a:t> </a:t>
            </a:r>
            <a:r>
              <a:rPr sz="2400" spc="-10" dirty="0">
                <a:solidFill>
                  <a:srgbClr val="FF0000"/>
                </a:solidFill>
                <a:latin typeface="Calibri"/>
                <a:cs typeface="Calibri"/>
              </a:rPr>
              <a:t>late </a:t>
            </a:r>
            <a:r>
              <a:rPr sz="2400" spc="-15" dirty="0">
                <a:solidFill>
                  <a:srgbClr val="FF0000"/>
                </a:solidFill>
                <a:latin typeface="Calibri"/>
                <a:cs typeface="Calibri"/>
              </a:rPr>
              <a:t>is</a:t>
            </a:r>
            <a:r>
              <a:rPr sz="2400" spc="20" dirty="0">
                <a:solidFill>
                  <a:srgbClr val="FF0000"/>
                </a:solidFill>
                <a:latin typeface="Calibri"/>
                <a:cs typeface="Calibri"/>
              </a:rPr>
              <a:t> </a:t>
            </a:r>
            <a:r>
              <a:rPr sz="2400" spc="5" dirty="0">
                <a:solidFill>
                  <a:srgbClr val="FF0000"/>
                </a:solidFill>
                <a:latin typeface="Calibri"/>
                <a:cs typeface="Calibri"/>
              </a:rPr>
              <a:t>reduced</a:t>
            </a:r>
            <a:r>
              <a:rPr sz="2400" spc="-75" dirty="0">
                <a:solidFill>
                  <a:srgbClr val="FF0000"/>
                </a:solidFill>
                <a:latin typeface="Calibri"/>
                <a:cs typeface="Calibri"/>
              </a:rPr>
              <a:t> </a:t>
            </a:r>
            <a:r>
              <a:rPr sz="2400" spc="5" dirty="0">
                <a:solidFill>
                  <a:srgbClr val="FF0000"/>
                </a:solidFill>
                <a:latin typeface="Calibri"/>
                <a:cs typeface="Calibri"/>
              </a:rPr>
              <a:t>to</a:t>
            </a:r>
            <a:r>
              <a:rPr sz="2400" spc="-95" dirty="0">
                <a:solidFill>
                  <a:srgbClr val="FF0000"/>
                </a:solidFill>
                <a:latin typeface="Calibri"/>
                <a:cs typeface="Calibri"/>
              </a:rPr>
              <a:t> </a:t>
            </a:r>
            <a:r>
              <a:rPr sz="2400" spc="-20" dirty="0">
                <a:solidFill>
                  <a:srgbClr val="FF0000"/>
                </a:solidFill>
                <a:latin typeface="Calibri"/>
                <a:cs typeface="Calibri"/>
              </a:rPr>
              <a:t>1/8</a:t>
            </a:r>
            <a:r>
              <a:rPr sz="2400" spc="45" dirty="0">
                <a:solidFill>
                  <a:srgbClr val="FF0000"/>
                </a:solidFill>
                <a:latin typeface="Calibri"/>
                <a:cs typeface="Calibri"/>
              </a:rPr>
              <a:t> </a:t>
            </a:r>
            <a:r>
              <a:rPr sz="2400" spc="-15" dirty="0">
                <a:solidFill>
                  <a:srgbClr val="FF0000"/>
                </a:solidFill>
                <a:latin typeface="Calibri"/>
                <a:cs typeface="Calibri"/>
              </a:rPr>
              <a:t>if</a:t>
            </a:r>
            <a:r>
              <a:rPr sz="2400" spc="-5" dirty="0">
                <a:solidFill>
                  <a:srgbClr val="FF0000"/>
                </a:solidFill>
                <a:latin typeface="Calibri"/>
                <a:cs typeface="Calibri"/>
              </a:rPr>
              <a:t> </a:t>
            </a:r>
            <a:r>
              <a:rPr sz="2400" spc="-15" dirty="0">
                <a:solidFill>
                  <a:srgbClr val="FF0000"/>
                </a:solidFill>
                <a:latin typeface="Calibri"/>
                <a:cs typeface="Calibri"/>
              </a:rPr>
              <a:t>it</a:t>
            </a:r>
            <a:r>
              <a:rPr sz="2400" spc="5" dirty="0">
                <a:solidFill>
                  <a:srgbClr val="FF0000"/>
                </a:solidFill>
                <a:latin typeface="Calibri"/>
                <a:cs typeface="Calibri"/>
              </a:rPr>
              <a:t> </a:t>
            </a:r>
            <a:r>
              <a:rPr sz="2400" spc="-15" dirty="0">
                <a:solidFill>
                  <a:srgbClr val="FF0000"/>
                </a:solidFill>
                <a:latin typeface="Calibri"/>
                <a:cs typeface="Calibri"/>
              </a:rPr>
              <a:t>is</a:t>
            </a:r>
            <a:r>
              <a:rPr sz="2400" spc="15" dirty="0">
                <a:solidFill>
                  <a:srgbClr val="FF0000"/>
                </a:solidFill>
                <a:latin typeface="Calibri"/>
                <a:cs typeface="Calibri"/>
              </a:rPr>
              <a:t> </a:t>
            </a:r>
            <a:r>
              <a:rPr sz="2400" spc="5" dirty="0">
                <a:solidFill>
                  <a:srgbClr val="FF0000"/>
                </a:solidFill>
                <a:latin typeface="Calibri"/>
                <a:cs typeface="Calibri"/>
              </a:rPr>
              <a:t>not </a:t>
            </a:r>
            <a:r>
              <a:rPr sz="2400" spc="-40" dirty="0">
                <a:solidFill>
                  <a:srgbClr val="FF0000"/>
                </a:solidFill>
                <a:latin typeface="Calibri"/>
                <a:cs typeface="Calibri"/>
              </a:rPr>
              <a:t>rainy</a:t>
            </a:r>
            <a:r>
              <a:rPr sz="2400" spc="95" dirty="0">
                <a:solidFill>
                  <a:srgbClr val="FF0000"/>
                </a:solidFill>
                <a:latin typeface="Calibri"/>
                <a:cs typeface="Calibri"/>
              </a:rPr>
              <a:t> </a:t>
            </a:r>
            <a:r>
              <a:rPr sz="2400" spc="-5" dirty="0">
                <a:solidFill>
                  <a:srgbClr val="FF0000"/>
                </a:solidFill>
                <a:latin typeface="Calibri"/>
                <a:cs typeface="Calibri"/>
              </a:rPr>
              <a:t>and</a:t>
            </a:r>
            <a:endParaRPr sz="2400">
              <a:latin typeface="Calibri"/>
              <a:cs typeface="Calibri"/>
            </a:endParaRPr>
          </a:p>
          <a:p>
            <a:pPr marL="12700">
              <a:lnSpc>
                <a:spcPts val="2755"/>
              </a:lnSpc>
            </a:pPr>
            <a:r>
              <a:rPr sz="2400" spc="5" dirty="0">
                <a:solidFill>
                  <a:srgbClr val="FF0000"/>
                </a:solidFill>
                <a:latin typeface="Calibri"/>
                <a:cs typeface="Calibri"/>
              </a:rPr>
              <a:t>there</a:t>
            </a:r>
            <a:r>
              <a:rPr sz="2400" spc="-105" dirty="0">
                <a:solidFill>
                  <a:srgbClr val="FF0000"/>
                </a:solidFill>
                <a:latin typeface="Calibri"/>
                <a:cs typeface="Calibri"/>
              </a:rPr>
              <a:t> </a:t>
            </a:r>
            <a:r>
              <a:rPr sz="2400" spc="-15" dirty="0">
                <a:solidFill>
                  <a:srgbClr val="FF0000"/>
                </a:solidFill>
                <a:latin typeface="Calibri"/>
                <a:cs typeface="Calibri"/>
              </a:rPr>
              <a:t>is</a:t>
            </a:r>
            <a:r>
              <a:rPr sz="2400" spc="5" dirty="0">
                <a:solidFill>
                  <a:srgbClr val="FF0000"/>
                </a:solidFill>
                <a:latin typeface="Calibri"/>
                <a:cs typeface="Calibri"/>
              </a:rPr>
              <a:t> no</a:t>
            </a:r>
            <a:r>
              <a:rPr sz="2400" spc="-25" dirty="0">
                <a:solidFill>
                  <a:srgbClr val="FF0000"/>
                </a:solidFill>
                <a:latin typeface="Calibri"/>
                <a:cs typeface="Calibri"/>
              </a:rPr>
              <a:t> heavy</a:t>
            </a:r>
            <a:r>
              <a:rPr sz="2400" spc="85" dirty="0">
                <a:solidFill>
                  <a:srgbClr val="FF0000"/>
                </a:solidFill>
                <a:latin typeface="Calibri"/>
                <a:cs typeface="Calibri"/>
              </a:rPr>
              <a:t> </a:t>
            </a:r>
            <a:r>
              <a:rPr sz="2400" spc="-10" dirty="0">
                <a:solidFill>
                  <a:srgbClr val="FF0000"/>
                </a:solidFill>
                <a:latin typeface="Calibri"/>
                <a:cs typeface="Calibri"/>
              </a:rPr>
              <a:t>traffic.</a:t>
            </a:r>
            <a:endParaRPr sz="2400">
              <a:latin typeface="Calibri"/>
              <a:cs typeface="Calibri"/>
            </a:endParaRPr>
          </a:p>
          <a:p>
            <a:pPr marL="12700">
              <a:lnSpc>
                <a:spcPts val="2720"/>
              </a:lnSpc>
              <a:spcBef>
                <a:spcPts val="725"/>
              </a:spcBef>
            </a:pPr>
            <a:r>
              <a:rPr sz="2400" dirty="0">
                <a:solidFill>
                  <a:srgbClr val="FF0000"/>
                </a:solidFill>
                <a:latin typeface="Calibri"/>
                <a:cs typeface="Calibri"/>
              </a:rPr>
              <a:t>In</a:t>
            </a:r>
            <a:r>
              <a:rPr sz="2400" spc="-10" dirty="0">
                <a:solidFill>
                  <a:srgbClr val="FF0000"/>
                </a:solidFill>
                <a:latin typeface="Calibri"/>
                <a:cs typeface="Calibri"/>
              </a:rPr>
              <a:t> </a:t>
            </a:r>
            <a:r>
              <a:rPr sz="2400" spc="5" dirty="0">
                <a:solidFill>
                  <a:srgbClr val="FF0000"/>
                </a:solidFill>
                <a:latin typeface="Calibri"/>
                <a:cs typeface="Calibri"/>
              </a:rPr>
              <a:t>other</a:t>
            </a:r>
            <a:r>
              <a:rPr sz="2400" spc="-25" dirty="0">
                <a:solidFill>
                  <a:srgbClr val="FF0000"/>
                </a:solidFill>
                <a:latin typeface="Calibri"/>
                <a:cs typeface="Calibri"/>
              </a:rPr>
              <a:t> </a:t>
            </a:r>
            <a:r>
              <a:rPr sz="2400" dirty="0">
                <a:solidFill>
                  <a:srgbClr val="FF0000"/>
                </a:solidFill>
                <a:latin typeface="Calibri"/>
                <a:cs typeface="Calibri"/>
              </a:rPr>
              <a:t>situations</a:t>
            </a:r>
            <a:r>
              <a:rPr sz="2400" spc="-130" dirty="0">
                <a:solidFill>
                  <a:srgbClr val="FF0000"/>
                </a:solidFill>
                <a:latin typeface="Calibri"/>
                <a:cs typeface="Calibri"/>
              </a:rPr>
              <a:t> </a:t>
            </a:r>
            <a:r>
              <a:rPr sz="2400" spc="-35" dirty="0">
                <a:solidFill>
                  <a:srgbClr val="FF0000"/>
                </a:solidFill>
                <a:latin typeface="Calibri"/>
                <a:cs typeface="Calibri"/>
              </a:rPr>
              <a:t>(rainy</a:t>
            </a:r>
            <a:r>
              <a:rPr sz="2400" spc="100" dirty="0">
                <a:solidFill>
                  <a:srgbClr val="FF0000"/>
                </a:solidFill>
                <a:latin typeface="Calibri"/>
                <a:cs typeface="Calibri"/>
              </a:rPr>
              <a:t> </a:t>
            </a:r>
            <a:r>
              <a:rPr sz="2400" spc="-5" dirty="0">
                <a:solidFill>
                  <a:srgbClr val="FF0000"/>
                </a:solidFill>
                <a:latin typeface="Calibri"/>
                <a:cs typeface="Calibri"/>
              </a:rPr>
              <a:t>and </a:t>
            </a:r>
            <a:r>
              <a:rPr sz="2400" spc="5" dirty="0">
                <a:solidFill>
                  <a:srgbClr val="FF0000"/>
                </a:solidFill>
                <a:latin typeface="Calibri"/>
                <a:cs typeface="Calibri"/>
              </a:rPr>
              <a:t>no</a:t>
            </a:r>
            <a:r>
              <a:rPr sz="2400" spc="-10" dirty="0">
                <a:solidFill>
                  <a:srgbClr val="FF0000"/>
                </a:solidFill>
                <a:latin typeface="Calibri"/>
                <a:cs typeface="Calibri"/>
              </a:rPr>
              <a:t> traffic,</a:t>
            </a:r>
            <a:r>
              <a:rPr sz="2400" spc="-15" dirty="0">
                <a:solidFill>
                  <a:srgbClr val="FF0000"/>
                </a:solidFill>
                <a:latin typeface="Calibri"/>
                <a:cs typeface="Calibri"/>
              </a:rPr>
              <a:t> </a:t>
            </a:r>
            <a:r>
              <a:rPr sz="2400" spc="5" dirty="0">
                <a:solidFill>
                  <a:srgbClr val="FF0000"/>
                </a:solidFill>
                <a:latin typeface="Calibri"/>
                <a:cs typeface="Calibri"/>
              </a:rPr>
              <a:t>not</a:t>
            </a:r>
            <a:r>
              <a:rPr sz="2400" spc="-70" dirty="0">
                <a:solidFill>
                  <a:srgbClr val="FF0000"/>
                </a:solidFill>
                <a:latin typeface="Calibri"/>
                <a:cs typeface="Calibri"/>
              </a:rPr>
              <a:t> </a:t>
            </a:r>
            <a:r>
              <a:rPr sz="2400" spc="-40" dirty="0">
                <a:solidFill>
                  <a:srgbClr val="FF0000"/>
                </a:solidFill>
                <a:latin typeface="Calibri"/>
                <a:cs typeface="Calibri"/>
              </a:rPr>
              <a:t>rainy</a:t>
            </a:r>
            <a:r>
              <a:rPr sz="2400" spc="105" dirty="0">
                <a:solidFill>
                  <a:srgbClr val="FF0000"/>
                </a:solidFill>
                <a:latin typeface="Calibri"/>
                <a:cs typeface="Calibri"/>
              </a:rPr>
              <a:t> </a:t>
            </a:r>
            <a:r>
              <a:rPr sz="2400" spc="-5" dirty="0">
                <a:solidFill>
                  <a:srgbClr val="FF0000"/>
                </a:solidFill>
                <a:latin typeface="Calibri"/>
                <a:cs typeface="Calibri"/>
              </a:rPr>
              <a:t>and</a:t>
            </a:r>
            <a:r>
              <a:rPr sz="2400" spc="65" dirty="0">
                <a:solidFill>
                  <a:srgbClr val="FF0000"/>
                </a:solidFill>
                <a:latin typeface="Calibri"/>
                <a:cs typeface="Calibri"/>
              </a:rPr>
              <a:t> </a:t>
            </a:r>
            <a:r>
              <a:rPr sz="2400" spc="-10" dirty="0">
                <a:solidFill>
                  <a:srgbClr val="FF0000"/>
                </a:solidFill>
                <a:latin typeface="Calibri"/>
                <a:cs typeface="Calibri"/>
              </a:rPr>
              <a:t>traffic)</a:t>
            </a:r>
            <a:r>
              <a:rPr sz="2400" spc="-70" dirty="0">
                <a:solidFill>
                  <a:srgbClr val="FF0000"/>
                </a:solidFill>
                <a:latin typeface="Calibri"/>
                <a:cs typeface="Calibri"/>
              </a:rPr>
              <a:t> </a:t>
            </a:r>
            <a:r>
              <a:rPr sz="2400" spc="10" dirty="0">
                <a:solidFill>
                  <a:srgbClr val="FF0000"/>
                </a:solidFill>
                <a:latin typeface="Calibri"/>
                <a:cs typeface="Calibri"/>
              </a:rPr>
              <a:t>the</a:t>
            </a:r>
            <a:r>
              <a:rPr sz="2400" spc="-10" dirty="0">
                <a:solidFill>
                  <a:srgbClr val="FF0000"/>
                </a:solidFill>
                <a:latin typeface="Calibri"/>
                <a:cs typeface="Calibri"/>
              </a:rPr>
              <a:t> </a:t>
            </a:r>
            <a:r>
              <a:rPr sz="2400" spc="-15" dirty="0">
                <a:solidFill>
                  <a:srgbClr val="FF0000"/>
                </a:solidFill>
                <a:latin typeface="Calibri"/>
                <a:cs typeface="Calibri"/>
              </a:rPr>
              <a:t>probability</a:t>
            </a:r>
            <a:r>
              <a:rPr sz="2400" spc="20" dirty="0">
                <a:solidFill>
                  <a:srgbClr val="FF0000"/>
                </a:solidFill>
                <a:latin typeface="Calibri"/>
                <a:cs typeface="Calibri"/>
              </a:rPr>
              <a:t> </a:t>
            </a:r>
            <a:r>
              <a:rPr sz="2400" dirty="0">
                <a:solidFill>
                  <a:srgbClr val="FF0000"/>
                </a:solidFill>
                <a:latin typeface="Calibri"/>
                <a:cs typeface="Calibri"/>
              </a:rPr>
              <a:t>of being</a:t>
            </a:r>
            <a:r>
              <a:rPr sz="2400" spc="-20" dirty="0">
                <a:solidFill>
                  <a:srgbClr val="FF0000"/>
                </a:solidFill>
                <a:latin typeface="Calibri"/>
                <a:cs typeface="Calibri"/>
              </a:rPr>
              <a:t> </a:t>
            </a:r>
            <a:r>
              <a:rPr sz="2400" spc="-10" dirty="0">
                <a:solidFill>
                  <a:srgbClr val="FF0000"/>
                </a:solidFill>
                <a:latin typeface="Calibri"/>
                <a:cs typeface="Calibri"/>
              </a:rPr>
              <a:t>late</a:t>
            </a:r>
            <a:endParaRPr sz="2400">
              <a:latin typeface="Calibri"/>
              <a:cs typeface="Calibri"/>
            </a:endParaRPr>
          </a:p>
          <a:p>
            <a:pPr marL="12700">
              <a:lnSpc>
                <a:spcPts val="2720"/>
              </a:lnSpc>
            </a:pPr>
            <a:r>
              <a:rPr sz="2400" spc="-15" dirty="0">
                <a:solidFill>
                  <a:srgbClr val="FF0000"/>
                </a:solidFill>
                <a:latin typeface="Calibri"/>
                <a:cs typeface="Calibri"/>
              </a:rPr>
              <a:t>is</a:t>
            </a:r>
            <a:r>
              <a:rPr sz="2400" spc="10" dirty="0">
                <a:solidFill>
                  <a:srgbClr val="FF0000"/>
                </a:solidFill>
                <a:latin typeface="Calibri"/>
                <a:cs typeface="Calibri"/>
              </a:rPr>
              <a:t> </a:t>
            </a:r>
            <a:r>
              <a:rPr sz="2400" spc="-15" dirty="0">
                <a:solidFill>
                  <a:srgbClr val="FF0000"/>
                </a:solidFill>
                <a:latin typeface="Calibri"/>
                <a:cs typeface="Calibri"/>
              </a:rPr>
              <a:t>0.25.</a:t>
            </a:r>
            <a:r>
              <a:rPr sz="2400" spc="40" dirty="0">
                <a:solidFill>
                  <a:srgbClr val="FF0000"/>
                </a:solidFill>
                <a:latin typeface="Calibri"/>
                <a:cs typeface="Calibri"/>
              </a:rPr>
              <a:t> </a:t>
            </a:r>
            <a:r>
              <a:rPr sz="2400" spc="-40" dirty="0">
                <a:solidFill>
                  <a:srgbClr val="FF0000"/>
                </a:solidFill>
                <a:latin typeface="Calibri"/>
                <a:cs typeface="Calibri"/>
              </a:rPr>
              <a:t>You</a:t>
            </a:r>
            <a:r>
              <a:rPr sz="2400" spc="-95" dirty="0">
                <a:solidFill>
                  <a:srgbClr val="FF0000"/>
                </a:solidFill>
                <a:latin typeface="Calibri"/>
                <a:cs typeface="Calibri"/>
              </a:rPr>
              <a:t> </a:t>
            </a:r>
            <a:r>
              <a:rPr sz="2400" dirty="0">
                <a:solidFill>
                  <a:srgbClr val="FF0000"/>
                </a:solidFill>
                <a:latin typeface="Calibri"/>
                <a:cs typeface="Calibri"/>
              </a:rPr>
              <a:t>pick</a:t>
            </a:r>
            <a:r>
              <a:rPr sz="2400" spc="-70" dirty="0">
                <a:solidFill>
                  <a:srgbClr val="FF0000"/>
                </a:solidFill>
                <a:latin typeface="Calibri"/>
                <a:cs typeface="Calibri"/>
              </a:rPr>
              <a:t> </a:t>
            </a:r>
            <a:r>
              <a:rPr sz="2400" dirty="0">
                <a:solidFill>
                  <a:srgbClr val="FF0000"/>
                </a:solidFill>
                <a:latin typeface="Calibri"/>
                <a:cs typeface="Calibri"/>
              </a:rPr>
              <a:t>a</a:t>
            </a:r>
            <a:r>
              <a:rPr sz="2400" spc="20" dirty="0">
                <a:solidFill>
                  <a:srgbClr val="FF0000"/>
                </a:solidFill>
                <a:latin typeface="Calibri"/>
                <a:cs typeface="Calibri"/>
              </a:rPr>
              <a:t> </a:t>
            </a:r>
            <a:r>
              <a:rPr sz="2400" spc="-15" dirty="0">
                <a:solidFill>
                  <a:srgbClr val="FF0000"/>
                </a:solidFill>
                <a:latin typeface="Calibri"/>
                <a:cs typeface="Calibri"/>
              </a:rPr>
              <a:t>random</a:t>
            </a:r>
            <a:r>
              <a:rPr sz="2400" dirty="0">
                <a:solidFill>
                  <a:srgbClr val="FF0000"/>
                </a:solidFill>
                <a:latin typeface="Calibri"/>
                <a:cs typeface="Calibri"/>
              </a:rPr>
              <a:t> </a:t>
            </a:r>
            <a:r>
              <a:rPr sz="2400" spc="-75" dirty="0">
                <a:solidFill>
                  <a:srgbClr val="FF0000"/>
                </a:solidFill>
                <a:latin typeface="Calibri"/>
                <a:cs typeface="Calibri"/>
              </a:rPr>
              <a:t>day.</a:t>
            </a:r>
            <a:endParaRPr sz="2400">
              <a:latin typeface="Calibri"/>
              <a:cs typeface="Calibri"/>
            </a:endParaRPr>
          </a:p>
          <a:p>
            <a:pPr>
              <a:lnSpc>
                <a:spcPct val="100000"/>
              </a:lnSpc>
              <a:spcBef>
                <a:spcPts val="60"/>
              </a:spcBef>
            </a:pPr>
            <a:endParaRPr sz="3500">
              <a:latin typeface="Calibri"/>
              <a:cs typeface="Calibri"/>
            </a:endParaRPr>
          </a:p>
          <a:p>
            <a:pPr marL="241300" indent="-229235">
              <a:lnSpc>
                <a:spcPct val="100000"/>
              </a:lnSpc>
              <a:buFont typeface="Arial MT"/>
              <a:buChar char="•"/>
              <a:tabLst>
                <a:tab pos="241935" algn="l"/>
              </a:tabLst>
            </a:pPr>
            <a:r>
              <a:rPr sz="2400" spc="-15" dirty="0">
                <a:latin typeface="Calibri"/>
                <a:cs typeface="Calibri"/>
              </a:rPr>
              <a:t>What</a:t>
            </a:r>
            <a:r>
              <a:rPr sz="2400" spc="5" dirty="0">
                <a:latin typeface="Calibri"/>
                <a:cs typeface="Calibri"/>
              </a:rPr>
              <a:t> </a:t>
            </a:r>
            <a:r>
              <a:rPr sz="2400" spc="-15" dirty="0">
                <a:latin typeface="Calibri"/>
                <a:cs typeface="Calibri"/>
              </a:rPr>
              <a:t>is</a:t>
            </a:r>
            <a:r>
              <a:rPr sz="2400" spc="20" dirty="0">
                <a:latin typeface="Calibri"/>
                <a:cs typeface="Calibri"/>
              </a:rPr>
              <a:t> </a:t>
            </a:r>
            <a:r>
              <a:rPr sz="2400" spc="5" dirty="0">
                <a:latin typeface="Calibri"/>
                <a:cs typeface="Calibri"/>
              </a:rPr>
              <a:t>the</a:t>
            </a:r>
            <a:r>
              <a:rPr sz="2400" spc="-10" dirty="0">
                <a:latin typeface="Calibri"/>
                <a:cs typeface="Calibri"/>
              </a:rPr>
              <a:t> </a:t>
            </a:r>
            <a:r>
              <a:rPr sz="2400" spc="-15" dirty="0">
                <a:latin typeface="Calibri"/>
                <a:cs typeface="Calibri"/>
              </a:rPr>
              <a:t>probability</a:t>
            </a:r>
            <a:r>
              <a:rPr sz="2400" spc="95" dirty="0">
                <a:latin typeface="Calibri"/>
                <a:cs typeface="Calibri"/>
              </a:rPr>
              <a:t> </a:t>
            </a:r>
            <a:r>
              <a:rPr sz="2400" spc="-5" dirty="0">
                <a:latin typeface="Calibri"/>
                <a:cs typeface="Calibri"/>
              </a:rPr>
              <a:t>that</a:t>
            </a:r>
            <a:r>
              <a:rPr sz="2400" spc="-75" dirty="0">
                <a:latin typeface="Calibri"/>
                <a:cs typeface="Calibri"/>
              </a:rPr>
              <a:t> </a:t>
            </a:r>
            <a:r>
              <a:rPr sz="2400" spc="-5" dirty="0">
                <a:latin typeface="Calibri"/>
                <a:cs typeface="Calibri"/>
              </a:rPr>
              <a:t>it's</a:t>
            </a:r>
            <a:r>
              <a:rPr sz="2400" spc="15" dirty="0">
                <a:latin typeface="Calibri"/>
                <a:cs typeface="Calibri"/>
              </a:rPr>
              <a:t> </a:t>
            </a:r>
            <a:r>
              <a:rPr sz="2400" spc="5" dirty="0">
                <a:latin typeface="Calibri"/>
                <a:cs typeface="Calibri"/>
              </a:rPr>
              <a:t>not</a:t>
            </a:r>
            <a:r>
              <a:rPr sz="2400" spc="-75" dirty="0">
                <a:latin typeface="Calibri"/>
                <a:cs typeface="Calibri"/>
              </a:rPr>
              <a:t> </a:t>
            </a:r>
            <a:r>
              <a:rPr sz="2400" spc="-25" dirty="0">
                <a:latin typeface="Calibri"/>
                <a:cs typeface="Calibri"/>
              </a:rPr>
              <a:t>raining</a:t>
            </a:r>
            <a:r>
              <a:rPr sz="2400" spc="50" dirty="0">
                <a:latin typeface="Calibri"/>
                <a:cs typeface="Calibri"/>
              </a:rPr>
              <a:t> </a:t>
            </a:r>
            <a:r>
              <a:rPr sz="2400" spc="-10" dirty="0">
                <a:latin typeface="Calibri"/>
                <a:cs typeface="Calibri"/>
              </a:rPr>
              <a:t>and</a:t>
            </a:r>
            <a:r>
              <a:rPr sz="2400" spc="70" dirty="0">
                <a:latin typeface="Calibri"/>
                <a:cs typeface="Calibri"/>
              </a:rPr>
              <a:t> </a:t>
            </a:r>
            <a:r>
              <a:rPr sz="2400" dirty="0">
                <a:latin typeface="Calibri"/>
                <a:cs typeface="Calibri"/>
              </a:rPr>
              <a:t>there</a:t>
            </a:r>
            <a:r>
              <a:rPr sz="2400" spc="-85" dirty="0">
                <a:latin typeface="Calibri"/>
                <a:cs typeface="Calibri"/>
              </a:rPr>
              <a:t> </a:t>
            </a:r>
            <a:r>
              <a:rPr sz="2400" spc="-15" dirty="0">
                <a:latin typeface="Calibri"/>
                <a:cs typeface="Calibri"/>
              </a:rPr>
              <a:t>is</a:t>
            </a:r>
            <a:r>
              <a:rPr sz="2400" spc="20" dirty="0">
                <a:latin typeface="Calibri"/>
                <a:cs typeface="Calibri"/>
              </a:rPr>
              <a:t> </a:t>
            </a:r>
            <a:r>
              <a:rPr sz="2400" spc="-25" dirty="0">
                <a:latin typeface="Calibri"/>
                <a:cs typeface="Calibri"/>
              </a:rPr>
              <a:t>heavy</a:t>
            </a:r>
            <a:r>
              <a:rPr sz="2400" spc="95" dirty="0">
                <a:latin typeface="Calibri"/>
                <a:cs typeface="Calibri"/>
              </a:rPr>
              <a:t> </a:t>
            </a:r>
            <a:r>
              <a:rPr sz="2400" spc="-20" dirty="0">
                <a:latin typeface="Calibri"/>
                <a:cs typeface="Calibri"/>
              </a:rPr>
              <a:t>traffic</a:t>
            </a:r>
            <a:r>
              <a:rPr sz="2400" spc="20" dirty="0">
                <a:latin typeface="Calibri"/>
                <a:cs typeface="Calibri"/>
              </a:rPr>
              <a:t> </a:t>
            </a:r>
            <a:r>
              <a:rPr sz="2400" spc="-10" dirty="0">
                <a:latin typeface="Calibri"/>
                <a:cs typeface="Calibri"/>
              </a:rPr>
              <a:t>and</a:t>
            </a:r>
            <a:r>
              <a:rPr sz="2400" spc="-5" dirty="0">
                <a:latin typeface="Calibri"/>
                <a:cs typeface="Calibri"/>
              </a:rPr>
              <a:t> </a:t>
            </a:r>
            <a:r>
              <a:rPr sz="2400" dirty="0">
                <a:latin typeface="Calibri"/>
                <a:cs typeface="Calibri"/>
              </a:rPr>
              <a:t>I</a:t>
            </a:r>
            <a:r>
              <a:rPr sz="2400" spc="-20" dirty="0">
                <a:latin typeface="Calibri"/>
                <a:cs typeface="Calibri"/>
              </a:rPr>
              <a:t> </a:t>
            </a:r>
            <a:r>
              <a:rPr sz="2400" spc="-15" dirty="0">
                <a:latin typeface="Calibri"/>
                <a:cs typeface="Calibri"/>
              </a:rPr>
              <a:t>am</a:t>
            </a:r>
            <a:r>
              <a:rPr sz="2400" spc="15" dirty="0">
                <a:latin typeface="Calibri"/>
                <a:cs typeface="Calibri"/>
              </a:rPr>
              <a:t> </a:t>
            </a:r>
            <a:r>
              <a:rPr sz="2400" spc="5" dirty="0">
                <a:latin typeface="Calibri"/>
                <a:cs typeface="Calibri"/>
              </a:rPr>
              <a:t>not</a:t>
            </a:r>
            <a:r>
              <a:rPr sz="2400" spc="-75" dirty="0">
                <a:latin typeface="Calibri"/>
                <a:cs typeface="Calibri"/>
              </a:rPr>
              <a:t> </a:t>
            </a:r>
            <a:r>
              <a:rPr sz="2400" spc="-10" dirty="0">
                <a:latin typeface="Calibri"/>
                <a:cs typeface="Calibri"/>
              </a:rPr>
              <a:t>late?</a:t>
            </a:r>
            <a:endParaRPr sz="2400">
              <a:latin typeface="Calibri"/>
              <a:cs typeface="Calibri"/>
            </a:endParaRPr>
          </a:p>
          <a:p>
            <a:pPr marL="241300" indent="-229235">
              <a:lnSpc>
                <a:spcPct val="100000"/>
              </a:lnSpc>
              <a:spcBef>
                <a:spcPts val="725"/>
              </a:spcBef>
              <a:buFont typeface="Arial MT"/>
              <a:buChar char="•"/>
              <a:tabLst>
                <a:tab pos="241935" algn="l"/>
              </a:tabLst>
            </a:pPr>
            <a:r>
              <a:rPr sz="2400" spc="-15" dirty="0">
                <a:latin typeface="Calibri"/>
                <a:cs typeface="Calibri"/>
              </a:rPr>
              <a:t>What</a:t>
            </a:r>
            <a:r>
              <a:rPr sz="2400" spc="-5" dirty="0">
                <a:latin typeface="Calibri"/>
                <a:cs typeface="Calibri"/>
              </a:rPr>
              <a:t> </a:t>
            </a:r>
            <a:r>
              <a:rPr sz="2400" spc="-15" dirty="0">
                <a:latin typeface="Calibri"/>
                <a:cs typeface="Calibri"/>
              </a:rPr>
              <a:t>is</a:t>
            </a:r>
            <a:r>
              <a:rPr sz="2400" spc="10" dirty="0">
                <a:latin typeface="Calibri"/>
                <a:cs typeface="Calibri"/>
              </a:rPr>
              <a:t> </a:t>
            </a:r>
            <a:r>
              <a:rPr sz="2400" spc="5" dirty="0">
                <a:latin typeface="Calibri"/>
                <a:cs typeface="Calibri"/>
              </a:rPr>
              <a:t>the</a:t>
            </a:r>
            <a:r>
              <a:rPr sz="2400" spc="-20" dirty="0">
                <a:latin typeface="Calibri"/>
                <a:cs typeface="Calibri"/>
              </a:rPr>
              <a:t> </a:t>
            </a:r>
            <a:r>
              <a:rPr sz="2400" spc="-15" dirty="0">
                <a:latin typeface="Calibri"/>
                <a:cs typeface="Calibri"/>
              </a:rPr>
              <a:t>probability</a:t>
            </a:r>
            <a:r>
              <a:rPr sz="2400" spc="90" dirty="0">
                <a:latin typeface="Calibri"/>
                <a:cs typeface="Calibri"/>
              </a:rPr>
              <a:t> </a:t>
            </a:r>
            <a:r>
              <a:rPr sz="2400" spc="-5" dirty="0">
                <a:latin typeface="Calibri"/>
                <a:cs typeface="Calibri"/>
              </a:rPr>
              <a:t>that</a:t>
            </a:r>
            <a:r>
              <a:rPr sz="2400" spc="-85" dirty="0">
                <a:latin typeface="Calibri"/>
                <a:cs typeface="Calibri"/>
              </a:rPr>
              <a:t> </a:t>
            </a:r>
            <a:r>
              <a:rPr sz="2400" dirty="0">
                <a:latin typeface="Calibri"/>
                <a:cs typeface="Calibri"/>
              </a:rPr>
              <a:t>I</a:t>
            </a:r>
            <a:r>
              <a:rPr sz="2400" spc="-30" dirty="0">
                <a:latin typeface="Calibri"/>
                <a:cs typeface="Calibri"/>
              </a:rPr>
              <a:t> </a:t>
            </a:r>
            <a:r>
              <a:rPr sz="2400" spc="-15" dirty="0">
                <a:latin typeface="Calibri"/>
                <a:cs typeface="Calibri"/>
              </a:rPr>
              <a:t>am</a:t>
            </a:r>
            <a:r>
              <a:rPr sz="2400" spc="5" dirty="0">
                <a:latin typeface="Calibri"/>
                <a:cs typeface="Calibri"/>
              </a:rPr>
              <a:t> </a:t>
            </a:r>
            <a:r>
              <a:rPr sz="2400" spc="-10" dirty="0">
                <a:latin typeface="Calibri"/>
                <a:cs typeface="Calibri"/>
              </a:rPr>
              <a:t>late?</a:t>
            </a:r>
            <a:endParaRPr sz="2400">
              <a:latin typeface="Calibri"/>
              <a:cs typeface="Calibri"/>
            </a:endParaRPr>
          </a:p>
          <a:p>
            <a:pPr marL="241300" indent="-229235">
              <a:lnSpc>
                <a:spcPct val="100000"/>
              </a:lnSpc>
              <a:spcBef>
                <a:spcPts val="725"/>
              </a:spcBef>
              <a:buFont typeface="Arial MT"/>
              <a:buChar char="•"/>
              <a:tabLst>
                <a:tab pos="241935" algn="l"/>
              </a:tabLst>
            </a:pPr>
            <a:r>
              <a:rPr sz="2400" spc="-20" dirty="0">
                <a:latin typeface="Calibri"/>
                <a:cs typeface="Calibri"/>
              </a:rPr>
              <a:t>Given</a:t>
            </a:r>
            <a:r>
              <a:rPr sz="2400" spc="75" dirty="0">
                <a:latin typeface="Calibri"/>
                <a:cs typeface="Calibri"/>
              </a:rPr>
              <a:t> </a:t>
            </a:r>
            <a:r>
              <a:rPr sz="2400" spc="-5" dirty="0">
                <a:latin typeface="Calibri"/>
                <a:cs typeface="Calibri"/>
              </a:rPr>
              <a:t>that</a:t>
            </a:r>
            <a:r>
              <a:rPr sz="2400" spc="-80" dirty="0">
                <a:latin typeface="Calibri"/>
                <a:cs typeface="Calibri"/>
              </a:rPr>
              <a:t> </a:t>
            </a:r>
            <a:r>
              <a:rPr sz="2400" dirty="0">
                <a:latin typeface="Calibri"/>
                <a:cs typeface="Calibri"/>
              </a:rPr>
              <a:t>I</a:t>
            </a:r>
            <a:r>
              <a:rPr sz="2400" spc="-20" dirty="0">
                <a:latin typeface="Calibri"/>
                <a:cs typeface="Calibri"/>
              </a:rPr>
              <a:t> arrived</a:t>
            </a:r>
            <a:r>
              <a:rPr sz="2400" spc="80" dirty="0">
                <a:latin typeface="Calibri"/>
                <a:cs typeface="Calibri"/>
              </a:rPr>
              <a:t> </a:t>
            </a:r>
            <a:r>
              <a:rPr sz="2400" spc="-15" dirty="0">
                <a:latin typeface="Calibri"/>
                <a:cs typeface="Calibri"/>
              </a:rPr>
              <a:t>late</a:t>
            </a:r>
            <a:r>
              <a:rPr sz="2400" spc="-10" dirty="0">
                <a:latin typeface="Calibri"/>
                <a:cs typeface="Calibri"/>
              </a:rPr>
              <a:t> </a:t>
            </a:r>
            <a:r>
              <a:rPr sz="2400" spc="-15" dirty="0">
                <a:latin typeface="Calibri"/>
                <a:cs typeface="Calibri"/>
              </a:rPr>
              <a:t>at</a:t>
            </a:r>
            <a:r>
              <a:rPr sz="2400" spc="5" dirty="0">
                <a:latin typeface="Calibri"/>
                <a:cs typeface="Calibri"/>
              </a:rPr>
              <a:t> work,</a:t>
            </a:r>
            <a:r>
              <a:rPr sz="2400" spc="-95" dirty="0">
                <a:latin typeface="Calibri"/>
                <a:cs typeface="Calibri"/>
              </a:rPr>
              <a:t> </a:t>
            </a:r>
            <a:r>
              <a:rPr sz="2400" spc="-5" dirty="0">
                <a:latin typeface="Calibri"/>
                <a:cs typeface="Calibri"/>
              </a:rPr>
              <a:t>what</a:t>
            </a:r>
            <a:r>
              <a:rPr sz="2400" spc="5" dirty="0">
                <a:latin typeface="Calibri"/>
                <a:cs typeface="Calibri"/>
              </a:rPr>
              <a:t> </a:t>
            </a:r>
            <a:r>
              <a:rPr sz="2400" spc="-15" dirty="0">
                <a:latin typeface="Calibri"/>
                <a:cs typeface="Calibri"/>
              </a:rPr>
              <a:t>is</a:t>
            </a:r>
            <a:r>
              <a:rPr sz="2400" spc="20" dirty="0">
                <a:latin typeface="Calibri"/>
                <a:cs typeface="Calibri"/>
              </a:rPr>
              <a:t> </a:t>
            </a:r>
            <a:r>
              <a:rPr sz="2400" spc="5" dirty="0">
                <a:latin typeface="Calibri"/>
                <a:cs typeface="Calibri"/>
              </a:rPr>
              <a:t>the</a:t>
            </a:r>
            <a:r>
              <a:rPr sz="2400" spc="-10" dirty="0">
                <a:latin typeface="Calibri"/>
                <a:cs typeface="Calibri"/>
              </a:rPr>
              <a:t> </a:t>
            </a:r>
            <a:r>
              <a:rPr sz="2400" spc="-15" dirty="0">
                <a:latin typeface="Calibri"/>
                <a:cs typeface="Calibri"/>
              </a:rPr>
              <a:t>probability</a:t>
            </a:r>
            <a:r>
              <a:rPr sz="2400" spc="20" dirty="0">
                <a:latin typeface="Calibri"/>
                <a:cs typeface="Calibri"/>
              </a:rPr>
              <a:t> </a:t>
            </a:r>
            <a:r>
              <a:rPr sz="2400" spc="-5" dirty="0">
                <a:latin typeface="Calibri"/>
                <a:cs typeface="Calibri"/>
              </a:rPr>
              <a:t>that</a:t>
            </a:r>
            <a:r>
              <a:rPr sz="2400" spc="5" dirty="0">
                <a:latin typeface="Calibri"/>
                <a:cs typeface="Calibri"/>
              </a:rPr>
              <a:t> </a:t>
            </a:r>
            <a:r>
              <a:rPr sz="2400" spc="-15" dirty="0">
                <a:latin typeface="Calibri"/>
                <a:cs typeface="Calibri"/>
              </a:rPr>
              <a:t>it</a:t>
            </a:r>
            <a:r>
              <a:rPr sz="2400" spc="5" dirty="0">
                <a:latin typeface="Calibri"/>
                <a:cs typeface="Calibri"/>
              </a:rPr>
              <a:t> </a:t>
            </a:r>
            <a:r>
              <a:rPr sz="2400" spc="-25" dirty="0">
                <a:latin typeface="Calibri"/>
                <a:cs typeface="Calibri"/>
              </a:rPr>
              <a:t>rained</a:t>
            </a:r>
            <a:r>
              <a:rPr sz="2400" spc="75" dirty="0">
                <a:latin typeface="Calibri"/>
                <a:cs typeface="Calibri"/>
              </a:rPr>
              <a:t> </a:t>
            </a:r>
            <a:r>
              <a:rPr sz="2400" spc="-5" dirty="0">
                <a:latin typeface="Calibri"/>
                <a:cs typeface="Calibri"/>
              </a:rPr>
              <a:t>that</a:t>
            </a:r>
            <a:r>
              <a:rPr sz="2400" spc="-75" dirty="0">
                <a:latin typeface="Calibri"/>
                <a:cs typeface="Calibri"/>
              </a:rPr>
              <a:t> </a:t>
            </a:r>
            <a:r>
              <a:rPr sz="2400" spc="-35" dirty="0">
                <a:latin typeface="Calibri"/>
                <a:cs typeface="Calibri"/>
              </a:rPr>
              <a:t>day?</a:t>
            </a:r>
            <a:endParaRPr sz="2400">
              <a:latin typeface="Calibri"/>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81705" y="728069"/>
            <a:ext cx="8016765" cy="53959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4502150" cy="701040"/>
          </a:xfrm>
          <a:prstGeom prst="rect">
            <a:avLst/>
          </a:prstGeom>
        </p:spPr>
        <p:txBody>
          <a:bodyPr vert="horz" wrap="square" lIns="0" tIns="16510" rIns="0" bIns="0" rtlCol="0">
            <a:spAutoFit/>
          </a:bodyPr>
          <a:lstStyle/>
          <a:p>
            <a:pPr marL="12700">
              <a:lnSpc>
                <a:spcPct val="100000"/>
              </a:lnSpc>
              <a:spcBef>
                <a:spcPts val="130"/>
              </a:spcBef>
            </a:pPr>
            <a:r>
              <a:rPr sz="4400" spc="20" dirty="0">
                <a:latin typeface="Calibri Light"/>
                <a:cs typeface="Calibri Light"/>
              </a:rPr>
              <a:t>Samples</a:t>
            </a:r>
            <a:r>
              <a:rPr sz="4400" spc="-190" dirty="0">
                <a:latin typeface="Calibri Light"/>
                <a:cs typeface="Calibri Light"/>
              </a:rPr>
              <a:t> </a:t>
            </a:r>
            <a:r>
              <a:rPr sz="4400" spc="15" dirty="0">
                <a:latin typeface="Calibri Light"/>
                <a:cs typeface="Calibri Light"/>
              </a:rPr>
              <a:t>or</a:t>
            </a:r>
            <a:r>
              <a:rPr sz="4400" spc="-80" dirty="0">
                <a:latin typeface="Calibri Light"/>
                <a:cs typeface="Calibri Light"/>
              </a:rPr>
              <a:t> </a:t>
            </a:r>
            <a:r>
              <a:rPr sz="4400" spc="-25" dirty="0">
                <a:latin typeface="Calibri Light"/>
                <a:cs typeface="Calibri Light"/>
              </a:rPr>
              <a:t>patterns</a:t>
            </a:r>
            <a:endParaRPr sz="4400">
              <a:latin typeface="Calibri Light"/>
              <a:cs typeface="Calibri Light"/>
            </a:endParaRPr>
          </a:p>
        </p:txBody>
      </p:sp>
      <p:sp>
        <p:nvSpPr>
          <p:cNvPr id="3" name="object 3"/>
          <p:cNvSpPr txBox="1"/>
          <p:nvPr/>
        </p:nvSpPr>
        <p:spPr>
          <a:xfrm>
            <a:off x="917575" y="1794827"/>
            <a:ext cx="9785350" cy="1345565"/>
          </a:xfrm>
          <a:prstGeom prst="rect">
            <a:avLst/>
          </a:prstGeom>
        </p:spPr>
        <p:txBody>
          <a:bodyPr vert="horz" wrap="square" lIns="0" tIns="52069" rIns="0" bIns="0" rtlCol="0">
            <a:spAutoFit/>
          </a:bodyPr>
          <a:lstStyle/>
          <a:p>
            <a:pPr marL="241300" marR="5080" indent="-229235">
              <a:lnSpc>
                <a:spcPts val="3080"/>
              </a:lnSpc>
              <a:spcBef>
                <a:spcPts val="409"/>
              </a:spcBef>
              <a:buFont typeface="Arial MT"/>
              <a:buChar char="•"/>
              <a:tabLst>
                <a:tab pos="241935" algn="l"/>
              </a:tabLst>
            </a:pPr>
            <a:r>
              <a:rPr sz="2750" spc="-5" dirty="0">
                <a:solidFill>
                  <a:srgbClr val="FF0000"/>
                </a:solidFill>
                <a:latin typeface="Calibri"/>
                <a:cs typeface="Calibri"/>
              </a:rPr>
              <a:t>The</a:t>
            </a:r>
            <a:r>
              <a:rPr sz="2750" spc="95" dirty="0">
                <a:solidFill>
                  <a:srgbClr val="FF0000"/>
                </a:solidFill>
                <a:latin typeface="Calibri"/>
                <a:cs typeface="Calibri"/>
              </a:rPr>
              <a:t> </a:t>
            </a:r>
            <a:r>
              <a:rPr sz="2750" spc="-15" dirty="0">
                <a:solidFill>
                  <a:srgbClr val="FF0000"/>
                </a:solidFill>
                <a:latin typeface="Calibri"/>
                <a:cs typeface="Calibri"/>
              </a:rPr>
              <a:t>individual</a:t>
            </a:r>
            <a:r>
              <a:rPr sz="2750" spc="320" dirty="0">
                <a:solidFill>
                  <a:srgbClr val="FF0000"/>
                </a:solidFill>
                <a:latin typeface="Calibri"/>
                <a:cs typeface="Calibri"/>
              </a:rPr>
              <a:t> </a:t>
            </a:r>
            <a:r>
              <a:rPr sz="2750" spc="-5" dirty="0">
                <a:solidFill>
                  <a:srgbClr val="FF0000"/>
                </a:solidFill>
                <a:latin typeface="Calibri"/>
                <a:cs typeface="Calibri"/>
              </a:rPr>
              <a:t>items</a:t>
            </a:r>
            <a:r>
              <a:rPr sz="2750" spc="95" dirty="0">
                <a:solidFill>
                  <a:srgbClr val="FF0000"/>
                </a:solidFill>
                <a:latin typeface="Calibri"/>
                <a:cs typeface="Calibri"/>
              </a:rPr>
              <a:t> </a:t>
            </a:r>
            <a:r>
              <a:rPr sz="2750" spc="25" dirty="0">
                <a:solidFill>
                  <a:srgbClr val="FF0000"/>
                </a:solidFill>
                <a:latin typeface="Calibri"/>
                <a:cs typeface="Calibri"/>
              </a:rPr>
              <a:t>or</a:t>
            </a:r>
            <a:r>
              <a:rPr sz="2750" spc="-10" dirty="0">
                <a:solidFill>
                  <a:srgbClr val="FF0000"/>
                </a:solidFill>
                <a:latin typeface="Calibri"/>
                <a:cs typeface="Calibri"/>
              </a:rPr>
              <a:t> </a:t>
            </a:r>
            <a:r>
              <a:rPr sz="2750" dirty="0">
                <a:solidFill>
                  <a:srgbClr val="FF0000"/>
                </a:solidFill>
                <a:latin typeface="Calibri"/>
                <a:cs typeface="Calibri"/>
              </a:rPr>
              <a:t>objects</a:t>
            </a:r>
            <a:r>
              <a:rPr sz="2750" spc="95" dirty="0">
                <a:solidFill>
                  <a:srgbClr val="FF0000"/>
                </a:solidFill>
                <a:latin typeface="Calibri"/>
                <a:cs typeface="Calibri"/>
              </a:rPr>
              <a:t> </a:t>
            </a:r>
            <a:r>
              <a:rPr sz="2750" spc="25" dirty="0">
                <a:solidFill>
                  <a:srgbClr val="FF0000"/>
                </a:solidFill>
                <a:latin typeface="Calibri"/>
                <a:cs typeface="Calibri"/>
              </a:rPr>
              <a:t>or</a:t>
            </a:r>
            <a:r>
              <a:rPr sz="2750" spc="-10" dirty="0">
                <a:solidFill>
                  <a:srgbClr val="FF0000"/>
                </a:solidFill>
                <a:latin typeface="Calibri"/>
                <a:cs typeface="Calibri"/>
              </a:rPr>
              <a:t> </a:t>
            </a:r>
            <a:r>
              <a:rPr sz="2750" spc="-15" dirty="0">
                <a:solidFill>
                  <a:srgbClr val="FF0000"/>
                </a:solidFill>
                <a:latin typeface="Calibri"/>
                <a:cs typeface="Calibri"/>
              </a:rPr>
              <a:t>situations</a:t>
            </a:r>
            <a:r>
              <a:rPr sz="2750" spc="320" dirty="0">
                <a:solidFill>
                  <a:srgbClr val="FF0000"/>
                </a:solidFill>
                <a:latin typeface="Calibri"/>
                <a:cs typeface="Calibri"/>
              </a:rPr>
              <a:t> </a:t>
            </a:r>
            <a:r>
              <a:rPr sz="2750" spc="-10" dirty="0">
                <a:solidFill>
                  <a:srgbClr val="FF0000"/>
                </a:solidFill>
                <a:latin typeface="Calibri"/>
                <a:cs typeface="Calibri"/>
              </a:rPr>
              <a:t>to</a:t>
            </a:r>
            <a:r>
              <a:rPr sz="2750" spc="20" dirty="0">
                <a:solidFill>
                  <a:srgbClr val="FF0000"/>
                </a:solidFill>
                <a:latin typeface="Calibri"/>
                <a:cs typeface="Calibri"/>
              </a:rPr>
              <a:t> </a:t>
            </a:r>
            <a:r>
              <a:rPr sz="2750" spc="-5" dirty="0">
                <a:solidFill>
                  <a:srgbClr val="FF0000"/>
                </a:solidFill>
                <a:latin typeface="Calibri"/>
                <a:cs typeface="Calibri"/>
              </a:rPr>
              <a:t>be</a:t>
            </a:r>
            <a:r>
              <a:rPr sz="2750" spc="95" dirty="0">
                <a:solidFill>
                  <a:srgbClr val="FF0000"/>
                </a:solidFill>
                <a:latin typeface="Calibri"/>
                <a:cs typeface="Calibri"/>
              </a:rPr>
              <a:t> </a:t>
            </a:r>
            <a:r>
              <a:rPr sz="2750" spc="-15" dirty="0">
                <a:solidFill>
                  <a:srgbClr val="FF0000"/>
                </a:solidFill>
                <a:latin typeface="Calibri"/>
                <a:cs typeface="Calibri"/>
              </a:rPr>
              <a:t>classified</a:t>
            </a:r>
            <a:r>
              <a:rPr sz="2750" spc="250" dirty="0">
                <a:solidFill>
                  <a:srgbClr val="FF0000"/>
                </a:solidFill>
                <a:latin typeface="Calibri"/>
                <a:cs typeface="Calibri"/>
              </a:rPr>
              <a:t> </a:t>
            </a:r>
            <a:r>
              <a:rPr sz="2750" spc="-25" dirty="0">
                <a:solidFill>
                  <a:srgbClr val="FF0000"/>
                </a:solidFill>
                <a:latin typeface="Calibri"/>
                <a:cs typeface="Calibri"/>
              </a:rPr>
              <a:t>will</a:t>
            </a:r>
            <a:r>
              <a:rPr sz="2750" spc="170" dirty="0">
                <a:solidFill>
                  <a:srgbClr val="FF0000"/>
                </a:solidFill>
                <a:latin typeface="Calibri"/>
                <a:cs typeface="Calibri"/>
              </a:rPr>
              <a:t> </a:t>
            </a:r>
            <a:r>
              <a:rPr sz="2750" spc="-5" dirty="0">
                <a:solidFill>
                  <a:srgbClr val="FF0000"/>
                </a:solidFill>
                <a:latin typeface="Calibri"/>
                <a:cs typeface="Calibri"/>
              </a:rPr>
              <a:t>be </a:t>
            </a:r>
            <a:r>
              <a:rPr sz="2750" spc="-605" dirty="0">
                <a:solidFill>
                  <a:srgbClr val="FF0000"/>
                </a:solidFill>
                <a:latin typeface="Calibri"/>
                <a:cs typeface="Calibri"/>
              </a:rPr>
              <a:t> </a:t>
            </a:r>
            <a:r>
              <a:rPr sz="2750" spc="-15" dirty="0">
                <a:solidFill>
                  <a:srgbClr val="FF0000"/>
                </a:solidFill>
                <a:latin typeface="Calibri"/>
                <a:cs typeface="Calibri"/>
              </a:rPr>
              <a:t>referred</a:t>
            </a:r>
            <a:r>
              <a:rPr sz="2750" spc="85" dirty="0">
                <a:solidFill>
                  <a:srgbClr val="FF0000"/>
                </a:solidFill>
                <a:latin typeface="Calibri"/>
                <a:cs typeface="Calibri"/>
              </a:rPr>
              <a:t> </a:t>
            </a:r>
            <a:r>
              <a:rPr sz="2750" spc="20" dirty="0">
                <a:solidFill>
                  <a:srgbClr val="FF0000"/>
                </a:solidFill>
                <a:latin typeface="Calibri"/>
                <a:cs typeface="Calibri"/>
              </a:rPr>
              <a:t>as</a:t>
            </a:r>
            <a:r>
              <a:rPr sz="2750" spc="30" dirty="0">
                <a:solidFill>
                  <a:srgbClr val="FF0000"/>
                </a:solidFill>
                <a:latin typeface="Calibri"/>
                <a:cs typeface="Calibri"/>
              </a:rPr>
              <a:t> </a:t>
            </a:r>
            <a:r>
              <a:rPr sz="2750" b="1" spc="10" dirty="0">
                <a:solidFill>
                  <a:srgbClr val="FF0000"/>
                </a:solidFill>
                <a:latin typeface="Calibri"/>
                <a:cs typeface="Calibri"/>
              </a:rPr>
              <a:t>samples</a:t>
            </a:r>
            <a:r>
              <a:rPr sz="2750" b="1" spc="65" dirty="0">
                <a:solidFill>
                  <a:srgbClr val="FF0000"/>
                </a:solidFill>
                <a:latin typeface="Calibri"/>
                <a:cs typeface="Calibri"/>
              </a:rPr>
              <a:t> </a:t>
            </a:r>
            <a:r>
              <a:rPr sz="2750" b="1" spc="10" dirty="0">
                <a:solidFill>
                  <a:srgbClr val="FF0000"/>
                </a:solidFill>
                <a:latin typeface="Calibri"/>
                <a:cs typeface="Calibri"/>
              </a:rPr>
              <a:t>or</a:t>
            </a:r>
            <a:r>
              <a:rPr sz="2750" b="1" spc="45" dirty="0">
                <a:solidFill>
                  <a:srgbClr val="FF0000"/>
                </a:solidFill>
                <a:latin typeface="Calibri"/>
                <a:cs typeface="Calibri"/>
              </a:rPr>
              <a:t> </a:t>
            </a:r>
            <a:r>
              <a:rPr sz="2750" b="1" spc="10" dirty="0">
                <a:solidFill>
                  <a:srgbClr val="FF0000"/>
                </a:solidFill>
                <a:latin typeface="Calibri"/>
                <a:cs typeface="Calibri"/>
              </a:rPr>
              <a:t>patterns</a:t>
            </a:r>
            <a:r>
              <a:rPr sz="2750" b="1" spc="-80" dirty="0">
                <a:solidFill>
                  <a:srgbClr val="FF0000"/>
                </a:solidFill>
                <a:latin typeface="Calibri"/>
                <a:cs typeface="Calibri"/>
              </a:rPr>
              <a:t> </a:t>
            </a:r>
            <a:r>
              <a:rPr sz="2750" b="1" spc="10" dirty="0">
                <a:solidFill>
                  <a:srgbClr val="FF0000"/>
                </a:solidFill>
                <a:latin typeface="Calibri"/>
                <a:cs typeface="Calibri"/>
              </a:rPr>
              <a:t>or</a:t>
            </a:r>
            <a:r>
              <a:rPr sz="2750" b="1" spc="75" dirty="0">
                <a:solidFill>
                  <a:srgbClr val="FF0000"/>
                </a:solidFill>
                <a:latin typeface="Calibri"/>
                <a:cs typeface="Calibri"/>
              </a:rPr>
              <a:t> </a:t>
            </a:r>
            <a:r>
              <a:rPr sz="2750" b="1" spc="5" dirty="0">
                <a:solidFill>
                  <a:srgbClr val="00AF50"/>
                </a:solidFill>
                <a:latin typeface="Calibri"/>
                <a:cs typeface="Calibri"/>
              </a:rPr>
              <a:t>data.</a:t>
            </a:r>
            <a:endParaRPr sz="2750">
              <a:latin typeface="Calibri"/>
              <a:cs typeface="Calibri"/>
            </a:endParaRPr>
          </a:p>
          <a:p>
            <a:pPr marL="241300" indent="-229235">
              <a:lnSpc>
                <a:spcPct val="100000"/>
              </a:lnSpc>
              <a:spcBef>
                <a:spcPts val="615"/>
              </a:spcBef>
              <a:buFont typeface="Arial MT"/>
              <a:buChar char="•"/>
              <a:tabLst>
                <a:tab pos="241935" algn="l"/>
                <a:tab pos="2903855" algn="l"/>
              </a:tabLst>
            </a:pPr>
            <a:r>
              <a:rPr sz="2750" b="1" spc="5" dirty="0">
                <a:solidFill>
                  <a:srgbClr val="00AF50"/>
                </a:solidFill>
                <a:latin typeface="Calibri"/>
                <a:cs typeface="Calibri"/>
              </a:rPr>
              <a:t>The</a:t>
            </a:r>
            <a:r>
              <a:rPr sz="2750" b="1" spc="75" dirty="0">
                <a:solidFill>
                  <a:srgbClr val="00AF50"/>
                </a:solidFill>
                <a:latin typeface="Calibri"/>
                <a:cs typeface="Calibri"/>
              </a:rPr>
              <a:t> </a:t>
            </a:r>
            <a:r>
              <a:rPr sz="2750" b="1" spc="20" dirty="0">
                <a:solidFill>
                  <a:srgbClr val="00AF50"/>
                </a:solidFill>
                <a:latin typeface="Calibri"/>
                <a:cs typeface="Calibri"/>
              </a:rPr>
              <a:t>set</a:t>
            </a:r>
            <a:r>
              <a:rPr sz="2750" b="1" spc="-5" dirty="0">
                <a:solidFill>
                  <a:srgbClr val="00AF50"/>
                </a:solidFill>
                <a:latin typeface="Calibri"/>
                <a:cs typeface="Calibri"/>
              </a:rPr>
              <a:t> </a:t>
            </a:r>
            <a:r>
              <a:rPr sz="2750" b="1" spc="10" dirty="0">
                <a:solidFill>
                  <a:srgbClr val="00AF50"/>
                </a:solidFill>
                <a:latin typeface="Calibri"/>
                <a:cs typeface="Calibri"/>
              </a:rPr>
              <a:t>of</a:t>
            </a:r>
            <a:r>
              <a:rPr sz="2750" b="1" spc="5" dirty="0">
                <a:solidFill>
                  <a:srgbClr val="00AF50"/>
                </a:solidFill>
                <a:latin typeface="Calibri"/>
                <a:cs typeface="Calibri"/>
              </a:rPr>
              <a:t> data</a:t>
            </a:r>
            <a:r>
              <a:rPr sz="2750" b="1" spc="35" dirty="0">
                <a:solidFill>
                  <a:srgbClr val="00AF50"/>
                </a:solidFill>
                <a:latin typeface="Calibri"/>
                <a:cs typeface="Calibri"/>
              </a:rPr>
              <a:t> </a:t>
            </a:r>
            <a:r>
              <a:rPr sz="2750" b="1" spc="5" dirty="0">
                <a:solidFill>
                  <a:srgbClr val="00AF50"/>
                </a:solidFill>
                <a:latin typeface="Calibri"/>
                <a:cs typeface="Calibri"/>
              </a:rPr>
              <a:t>is	</a:t>
            </a:r>
            <a:r>
              <a:rPr sz="2750" b="1" dirty="0">
                <a:solidFill>
                  <a:srgbClr val="00AF50"/>
                </a:solidFill>
                <a:latin typeface="Calibri"/>
                <a:cs typeface="Calibri"/>
              </a:rPr>
              <a:t>called</a:t>
            </a:r>
            <a:r>
              <a:rPr sz="2750" b="1" spc="30" dirty="0">
                <a:solidFill>
                  <a:srgbClr val="00AF50"/>
                </a:solidFill>
                <a:latin typeface="Calibri"/>
                <a:cs typeface="Calibri"/>
              </a:rPr>
              <a:t> </a:t>
            </a:r>
            <a:r>
              <a:rPr sz="2750" b="1" dirty="0">
                <a:solidFill>
                  <a:srgbClr val="00AF50"/>
                </a:solidFill>
                <a:latin typeface="Calibri"/>
                <a:cs typeface="Calibri"/>
              </a:rPr>
              <a:t>“Data</a:t>
            </a:r>
            <a:r>
              <a:rPr sz="2750" b="1" spc="70" dirty="0">
                <a:solidFill>
                  <a:srgbClr val="00AF50"/>
                </a:solidFill>
                <a:latin typeface="Calibri"/>
                <a:cs typeface="Calibri"/>
              </a:rPr>
              <a:t> </a:t>
            </a:r>
            <a:r>
              <a:rPr sz="2750" b="1" spc="-25" dirty="0">
                <a:solidFill>
                  <a:srgbClr val="00AF50"/>
                </a:solidFill>
                <a:latin typeface="Calibri"/>
                <a:cs typeface="Calibri"/>
              </a:rPr>
              <a:t>Set”.</a:t>
            </a:r>
            <a:endParaRPr sz="2750">
              <a:latin typeface="Calibri"/>
              <a:cs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5107" y="164464"/>
            <a:ext cx="11567160" cy="2042795"/>
          </a:xfrm>
          <a:prstGeom prst="rect">
            <a:avLst/>
          </a:prstGeom>
        </p:spPr>
        <p:txBody>
          <a:bodyPr vert="horz" wrap="square" lIns="0" tIns="48895" rIns="0" bIns="0" rtlCol="0">
            <a:spAutoFit/>
          </a:bodyPr>
          <a:lstStyle/>
          <a:p>
            <a:pPr marL="12700" marR="5080">
              <a:lnSpc>
                <a:spcPct val="90200"/>
              </a:lnSpc>
              <a:spcBef>
                <a:spcPts val="385"/>
              </a:spcBef>
            </a:pPr>
            <a:r>
              <a:rPr sz="2400" spc="-10" dirty="0">
                <a:latin typeface="Calibri"/>
                <a:cs typeface="Calibri"/>
              </a:rPr>
              <a:t>Let </a:t>
            </a:r>
            <a:r>
              <a:rPr sz="2400" b="1" dirty="0">
                <a:solidFill>
                  <a:srgbClr val="FF0000"/>
                </a:solidFill>
                <a:latin typeface="Calibri"/>
                <a:cs typeface="Calibri"/>
              </a:rPr>
              <a:t>R </a:t>
            </a:r>
            <a:r>
              <a:rPr sz="2400" spc="5" dirty="0">
                <a:latin typeface="Calibri"/>
                <a:cs typeface="Calibri"/>
              </a:rPr>
              <a:t>be the </a:t>
            </a:r>
            <a:r>
              <a:rPr sz="2400" spc="-5" dirty="0">
                <a:latin typeface="Calibri"/>
                <a:cs typeface="Calibri"/>
              </a:rPr>
              <a:t>event that it's </a:t>
            </a:r>
            <a:r>
              <a:rPr sz="2400" spc="-70" dirty="0">
                <a:latin typeface="Calibri"/>
                <a:cs typeface="Calibri"/>
              </a:rPr>
              <a:t>rainy,</a:t>
            </a:r>
            <a:r>
              <a:rPr sz="2400" spc="-65" dirty="0">
                <a:latin typeface="Calibri"/>
                <a:cs typeface="Calibri"/>
              </a:rPr>
              <a:t> </a:t>
            </a:r>
            <a:r>
              <a:rPr sz="2400" b="1" dirty="0">
                <a:solidFill>
                  <a:srgbClr val="FF0000"/>
                </a:solidFill>
                <a:latin typeface="Calibri"/>
                <a:cs typeface="Calibri"/>
              </a:rPr>
              <a:t>T </a:t>
            </a:r>
            <a:r>
              <a:rPr sz="2400" spc="5" dirty="0">
                <a:latin typeface="Calibri"/>
                <a:cs typeface="Calibri"/>
              </a:rPr>
              <a:t>be the </a:t>
            </a:r>
            <a:r>
              <a:rPr sz="2400" spc="-5" dirty="0">
                <a:latin typeface="Calibri"/>
                <a:cs typeface="Calibri"/>
              </a:rPr>
              <a:t>event that </a:t>
            </a:r>
            <a:r>
              <a:rPr sz="2400" dirty="0">
                <a:latin typeface="Calibri"/>
                <a:cs typeface="Calibri"/>
              </a:rPr>
              <a:t>there </a:t>
            </a:r>
            <a:r>
              <a:rPr sz="2400" spc="-15" dirty="0">
                <a:latin typeface="Calibri"/>
                <a:cs typeface="Calibri"/>
              </a:rPr>
              <a:t>is </a:t>
            </a:r>
            <a:r>
              <a:rPr sz="2400" spc="-25" dirty="0">
                <a:latin typeface="Calibri"/>
                <a:cs typeface="Calibri"/>
              </a:rPr>
              <a:t>heavy </a:t>
            </a:r>
            <a:r>
              <a:rPr sz="2400" spc="-10" dirty="0">
                <a:latin typeface="Calibri"/>
                <a:cs typeface="Calibri"/>
              </a:rPr>
              <a:t>traffic, and </a:t>
            </a:r>
            <a:r>
              <a:rPr sz="2400" b="1" dirty="0">
                <a:solidFill>
                  <a:srgbClr val="FF0000"/>
                </a:solidFill>
                <a:latin typeface="Calibri"/>
                <a:cs typeface="Calibri"/>
              </a:rPr>
              <a:t>L </a:t>
            </a:r>
            <a:r>
              <a:rPr sz="2400" spc="5" dirty="0">
                <a:latin typeface="Calibri"/>
                <a:cs typeface="Calibri"/>
              </a:rPr>
              <a:t>be the </a:t>
            </a:r>
            <a:r>
              <a:rPr sz="2400" spc="-5" dirty="0">
                <a:latin typeface="Calibri"/>
                <a:cs typeface="Calibri"/>
              </a:rPr>
              <a:t>event </a:t>
            </a:r>
            <a:r>
              <a:rPr sz="2400" spc="-530" dirty="0">
                <a:latin typeface="Calibri"/>
                <a:cs typeface="Calibri"/>
              </a:rPr>
              <a:t> </a:t>
            </a:r>
            <a:r>
              <a:rPr sz="2400" dirty="0">
                <a:latin typeface="Calibri"/>
                <a:cs typeface="Calibri"/>
              </a:rPr>
              <a:t>that I </a:t>
            </a:r>
            <a:r>
              <a:rPr sz="2400" spc="-15" dirty="0">
                <a:latin typeface="Calibri"/>
                <a:cs typeface="Calibri"/>
              </a:rPr>
              <a:t>am </a:t>
            </a:r>
            <a:r>
              <a:rPr sz="2400" spc="-10" dirty="0">
                <a:latin typeface="Calibri"/>
                <a:cs typeface="Calibri"/>
              </a:rPr>
              <a:t>late </a:t>
            </a:r>
            <a:r>
              <a:rPr sz="2400" spc="-20" dirty="0">
                <a:latin typeface="Calibri"/>
                <a:cs typeface="Calibri"/>
              </a:rPr>
              <a:t>for </a:t>
            </a:r>
            <a:r>
              <a:rPr sz="2400" spc="5" dirty="0">
                <a:latin typeface="Calibri"/>
                <a:cs typeface="Calibri"/>
              </a:rPr>
              <a:t>work. </a:t>
            </a:r>
            <a:r>
              <a:rPr sz="2400" spc="15" dirty="0">
                <a:latin typeface="Calibri"/>
                <a:cs typeface="Calibri"/>
              </a:rPr>
              <a:t>As </a:t>
            </a:r>
            <a:r>
              <a:rPr sz="2400" spc="-15" dirty="0">
                <a:latin typeface="Calibri"/>
                <a:cs typeface="Calibri"/>
              </a:rPr>
              <a:t>it is </a:t>
            </a:r>
            <a:r>
              <a:rPr sz="2400" spc="10" dirty="0">
                <a:latin typeface="Calibri"/>
                <a:cs typeface="Calibri"/>
              </a:rPr>
              <a:t>seen </a:t>
            </a:r>
            <a:r>
              <a:rPr sz="2400" spc="-20" dirty="0">
                <a:latin typeface="Calibri"/>
                <a:cs typeface="Calibri"/>
              </a:rPr>
              <a:t>from </a:t>
            </a:r>
            <a:r>
              <a:rPr sz="2400" spc="5" dirty="0">
                <a:latin typeface="Calibri"/>
                <a:cs typeface="Calibri"/>
              </a:rPr>
              <a:t>the </a:t>
            </a:r>
            <a:r>
              <a:rPr sz="2400" spc="-15" dirty="0">
                <a:latin typeface="Calibri"/>
                <a:cs typeface="Calibri"/>
              </a:rPr>
              <a:t>problem </a:t>
            </a:r>
            <a:r>
              <a:rPr sz="2400" dirty="0">
                <a:latin typeface="Calibri"/>
                <a:cs typeface="Calibri"/>
              </a:rPr>
              <a:t>statement, we </a:t>
            </a:r>
            <a:r>
              <a:rPr sz="2400" spc="-15" dirty="0">
                <a:latin typeface="Calibri"/>
                <a:cs typeface="Calibri"/>
              </a:rPr>
              <a:t>are given </a:t>
            </a:r>
            <a:r>
              <a:rPr sz="2400" dirty="0">
                <a:latin typeface="Calibri"/>
                <a:cs typeface="Calibri"/>
              </a:rPr>
              <a:t>conditional </a:t>
            </a:r>
            <a:r>
              <a:rPr sz="2400" spc="5" dirty="0">
                <a:latin typeface="Calibri"/>
                <a:cs typeface="Calibri"/>
              </a:rPr>
              <a:t> </a:t>
            </a:r>
            <a:r>
              <a:rPr sz="2400" spc="-15" dirty="0">
                <a:latin typeface="Calibri"/>
                <a:cs typeface="Calibri"/>
              </a:rPr>
              <a:t>probabilities</a:t>
            </a:r>
            <a:r>
              <a:rPr sz="2400" spc="100" dirty="0">
                <a:latin typeface="Calibri"/>
                <a:cs typeface="Calibri"/>
              </a:rPr>
              <a:t> </a:t>
            </a:r>
            <a:r>
              <a:rPr sz="2400" spc="-15" dirty="0">
                <a:latin typeface="Calibri"/>
                <a:cs typeface="Calibri"/>
              </a:rPr>
              <a:t>in</a:t>
            </a:r>
            <a:r>
              <a:rPr sz="2400" dirty="0">
                <a:latin typeface="Calibri"/>
                <a:cs typeface="Calibri"/>
              </a:rPr>
              <a:t> a</a:t>
            </a:r>
            <a:r>
              <a:rPr sz="2400" spc="35" dirty="0">
                <a:latin typeface="Calibri"/>
                <a:cs typeface="Calibri"/>
              </a:rPr>
              <a:t> </a:t>
            </a:r>
            <a:r>
              <a:rPr sz="2400" spc="-5" dirty="0">
                <a:latin typeface="Calibri"/>
                <a:cs typeface="Calibri"/>
              </a:rPr>
              <a:t>chain</a:t>
            </a:r>
            <a:r>
              <a:rPr sz="2400" spc="5" dirty="0">
                <a:latin typeface="Calibri"/>
                <a:cs typeface="Calibri"/>
              </a:rPr>
              <a:t> </a:t>
            </a:r>
            <a:r>
              <a:rPr sz="2400" spc="-10" dirty="0">
                <a:latin typeface="Calibri"/>
                <a:cs typeface="Calibri"/>
              </a:rPr>
              <a:t>format.</a:t>
            </a:r>
            <a:r>
              <a:rPr sz="2400" spc="-90" dirty="0">
                <a:latin typeface="Calibri"/>
                <a:cs typeface="Calibri"/>
              </a:rPr>
              <a:t> </a:t>
            </a:r>
            <a:r>
              <a:rPr sz="2400" spc="15" dirty="0">
                <a:latin typeface="Calibri"/>
                <a:cs typeface="Calibri"/>
              </a:rPr>
              <a:t>Thus,</a:t>
            </a:r>
            <a:r>
              <a:rPr sz="2400" spc="-90" dirty="0">
                <a:latin typeface="Calibri"/>
                <a:cs typeface="Calibri"/>
              </a:rPr>
              <a:t> </a:t>
            </a:r>
            <a:r>
              <a:rPr sz="2400" spc="-15" dirty="0">
                <a:latin typeface="Calibri"/>
                <a:cs typeface="Calibri"/>
              </a:rPr>
              <a:t>it</a:t>
            </a:r>
            <a:r>
              <a:rPr sz="2400" spc="85" dirty="0">
                <a:latin typeface="Calibri"/>
                <a:cs typeface="Calibri"/>
              </a:rPr>
              <a:t> </a:t>
            </a:r>
            <a:r>
              <a:rPr sz="2400" spc="-15" dirty="0">
                <a:latin typeface="Calibri"/>
                <a:cs typeface="Calibri"/>
              </a:rPr>
              <a:t>is</a:t>
            </a:r>
            <a:r>
              <a:rPr sz="2400" spc="20" dirty="0">
                <a:latin typeface="Calibri"/>
                <a:cs typeface="Calibri"/>
              </a:rPr>
              <a:t> </a:t>
            </a:r>
            <a:r>
              <a:rPr sz="2400" spc="10" dirty="0">
                <a:latin typeface="Calibri"/>
                <a:cs typeface="Calibri"/>
              </a:rPr>
              <a:t>useful</a:t>
            </a:r>
            <a:r>
              <a:rPr sz="2400" spc="-114" dirty="0">
                <a:latin typeface="Calibri"/>
                <a:cs typeface="Calibri"/>
              </a:rPr>
              <a:t> </a:t>
            </a:r>
            <a:r>
              <a:rPr sz="2400" spc="5" dirty="0">
                <a:latin typeface="Calibri"/>
                <a:cs typeface="Calibri"/>
              </a:rPr>
              <a:t>to</a:t>
            </a:r>
            <a:r>
              <a:rPr sz="2400" spc="-80" dirty="0">
                <a:latin typeface="Calibri"/>
                <a:cs typeface="Calibri"/>
              </a:rPr>
              <a:t> </a:t>
            </a:r>
            <a:r>
              <a:rPr sz="2400" spc="-25" dirty="0">
                <a:latin typeface="Calibri"/>
                <a:cs typeface="Calibri"/>
              </a:rPr>
              <a:t>draw</a:t>
            </a:r>
            <a:r>
              <a:rPr sz="2400" spc="65" dirty="0">
                <a:latin typeface="Calibri"/>
                <a:cs typeface="Calibri"/>
              </a:rPr>
              <a:t> </a:t>
            </a:r>
            <a:r>
              <a:rPr sz="2400" dirty="0">
                <a:latin typeface="Calibri"/>
                <a:cs typeface="Calibri"/>
              </a:rPr>
              <a:t>a</a:t>
            </a:r>
            <a:r>
              <a:rPr sz="2400" spc="-35" dirty="0">
                <a:latin typeface="Calibri"/>
                <a:cs typeface="Calibri"/>
              </a:rPr>
              <a:t> </a:t>
            </a:r>
            <a:r>
              <a:rPr sz="2400" dirty="0">
                <a:latin typeface="Calibri"/>
                <a:cs typeface="Calibri"/>
              </a:rPr>
              <a:t>tree </a:t>
            </a:r>
            <a:r>
              <a:rPr sz="2400" spc="-25" dirty="0">
                <a:latin typeface="Calibri"/>
                <a:cs typeface="Calibri"/>
              </a:rPr>
              <a:t>diagram</a:t>
            </a:r>
            <a:r>
              <a:rPr sz="2400" spc="90" dirty="0">
                <a:latin typeface="Calibri"/>
                <a:cs typeface="Calibri"/>
              </a:rPr>
              <a:t> </a:t>
            </a:r>
            <a:r>
              <a:rPr sz="2400" spc="-20" dirty="0">
                <a:latin typeface="Calibri"/>
                <a:cs typeface="Calibri"/>
              </a:rPr>
              <a:t>for</a:t>
            </a:r>
            <a:r>
              <a:rPr sz="2400" spc="-25" dirty="0">
                <a:latin typeface="Calibri"/>
                <a:cs typeface="Calibri"/>
              </a:rPr>
              <a:t> </a:t>
            </a:r>
            <a:r>
              <a:rPr sz="2400" dirty="0">
                <a:latin typeface="Calibri"/>
                <a:cs typeface="Calibri"/>
              </a:rPr>
              <a:t>this</a:t>
            </a:r>
            <a:r>
              <a:rPr sz="2400" spc="-55" dirty="0">
                <a:latin typeface="Calibri"/>
                <a:cs typeface="Calibri"/>
              </a:rPr>
              <a:t> </a:t>
            </a:r>
            <a:r>
              <a:rPr sz="2400" spc="-10" dirty="0">
                <a:latin typeface="Calibri"/>
                <a:cs typeface="Calibri"/>
              </a:rPr>
              <a:t>problem.</a:t>
            </a:r>
            <a:r>
              <a:rPr sz="2400" spc="55" dirty="0">
                <a:latin typeface="Calibri"/>
                <a:cs typeface="Calibri"/>
              </a:rPr>
              <a:t> </a:t>
            </a:r>
            <a:r>
              <a:rPr sz="2400" dirty="0">
                <a:latin typeface="Calibri"/>
                <a:cs typeface="Calibri"/>
              </a:rPr>
              <a:t>In </a:t>
            </a:r>
            <a:r>
              <a:rPr sz="2400" spc="5" dirty="0">
                <a:latin typeface="Calibri"/>
                <a:cs typeface="Calibri"/>
              </a:rPr>
              <a:t> </a:t>
            </a:r>
            <a:r>
              <a:rPr sz="2400" dirty="0">
                <a:latin typeface="Calibri"/>
                <a:cs typeface="Calibri"/>
              </a:rPr>
              <a:t>this</a:t>
            </a:r>
            <a:r>
              <a:rPr sz="2400" spc="-55" dirty="0">
                <a:latin typeface="Calibri"/>
                <a:cs typeface="Calibri"/>
              </a:rPr>
              <a:t> </a:t>
            </a:r>
            <a:r>
              <a:rPr sz="2400" spc="-5" dirty="0">
                <a:latin typeface="Calibri"/>
                <a:cs typeface="Calibri"/>
              </a:rPr>
              <a:t>figure,</a:t>
            </a:r>
            <a:r>
              <a:rPr sz="2400" dirty="0">
                <a:latin typeface="Calibri"/>
                <a:cs typeface="Calibri"/>
              </a:rPr>
              <a:t> each</a:t>
            </a:r>
            <a:r>
              <a:rPr sz="2400" spc="5" dirty="0">
                <a:latin typeface="Calibri"/>
                <a:cs typeface="Calibri"/>
              </a:rPr>
              <a:t> </a:t>
            </a:r>
            <a:r>
              <a:rPr sz="2400" spc="-15" dirty="0">
                <a:latin typeface="Calibri"/>
                <a:cs typeface="Calibri"/>
              </a:rPr>
              <a:t>leaf</a:t>
            </a:r>
            <a:r>
              <a:rPr sz="2400" spc="80" dirty="0">
                <a:latin typeface="Calibri"/>
                <a:cs typeface="Calibri"/>
              </a:rPr>
              <a:t> </a:t>
            </a:r>
            <a:r>
              <a:rPr sz="2400" spc="-15" dirty="0">
                <a:latin typeface="Calibri"/>
                <a:cs typeface="Calibri"/>
              </a:rPr>
              <a:t>in</a:t>
            </a:r>
            <a:r>
              <a:rPr sz="2400" spc="5" dirty="0">
                <a:latin typeface="Calibri"/>
                <a:cs typeface="Calibri"/>
              </a:rPr>
              <a:t> the</a:t>
            </a:r>
            <a:r>
              <a:rPr sz="2400" dirty="0">
                <a:latin typeface="Calibri"/>
                <a:cs typeface="Calibri"/>
              </a:rPr>
              <a:t> tree</a:t>
            </a:r>
            <a:r>
              <a:rPr sz="2400" spc="-80" dirty="0">
                <a:latin typeface="Calibri"/>
                <a:cs typeface="Calibri"/>
              </a:rPr>
              <a:t> </a:t>
            </a:r>
            <a:r>
              <a:rPr sz="2400" spc="5" dirty="0">
                <a:latin typeface="Calibri"/>
                <a:cs typeface="Calibri"/>
              </a:rPr>
              <a:t>corresponds</a:t>
            </a:r>
            <a:r>
              <a:rPr sz="2400" spc="-125" dirty="0">
                <a:latin typeface="Calibri"/>
                <a:cs typeface="Calibri"/>
              </a:rPr>
              <a:t> </a:t>
            </a:r>
            <a:r>
              <a:rPr sz="2400" spc="5" dirty="0">
                <a:latin typeface="Calibri"/>
                <a:cs typeface="Calibri"/>
              </a:rPr>
              <a:t>to</a:t>
            </a:r>
            <a:r>
              <a:rPr sz="2400" spc="-80" dirty="0">
                <a:latin typeface="Calibri"/>
                <a:cs typeface="Calibri"/>
              </a:rPr>
              <a:t> </a:t>
            </a:r>
            <a:r>
              <a:rPr sz="2400" dirty="0">
                <a:latin typeface="Calibri"/>
                <a:cs typeface="Calibri"/>
              </a:rPr>
              <a:t>a</a:t>
            </a:r>
            <a:r>
              <a:rPr sz="2400" spc="40" dirty="0">
                <a:latin typeface="Calibri"/>
                <a:cs typeface="Calibri"/>
              </a:rPr>
              <a:t> </a:t>
            </a:r>
            <a:r>
              <a:rPr sz="2400" spc="-5" dirty="0">
                <a:latin typeface="Calibri"/>
                <a:cs typeface="Calibri"/>
              </a:rPr>
              <a:t>single</a:t>
            </a:r>
            <a:r>
              <a:rPr sz="2400" dirty="0">
                <a:latin typeface="Calibri"/>
                <a:cs typeface="Calibri"/>
              </a:rPr>
              <a:t> </a:t>
            </a:r>
            <a:r>
              <a:rPr sz="2400" spc="10" dirty="0">
                <a:latin typeface="Calibri"/>
                <a:cs typeface="Calibri"/>
              </a:rPr>
              <a:t>outcome</a:t>
            </a:r>
            <a:r>
              <a:rPr sz="2400" spc="-235" dirty="0">
                <a:latin typeface="Calibri"/>
                <a:cs typeface="Calibri"/>
              </a:rPr>
              <a:t> </a:t>
            </a:r>
            <a:r>
              <a:rPr sz="2400" spc="-15" dirty="0">
                <a:latin typeface="Calibri"/>
                <a:cs typeface="Calibri"/>
              </a:rPr>
              <a:t>in</a:t>
            </a:r>
            <a:r>
              <a:rPr sz="2400" spc="85" dirty="0">
                <a:latin typeface="Calibri"/>
                <a:cs typeface="Calibri"/>
              </a:rPr>
              <a:t> </a:t>
            </a:r>
            <a:r>
              <a:rPr sz="2400" spc="5" dirty="0">
                <a:latin typeface="Calibri"/>
                <a:cs typeface="Calibri"/>
              </a:rPr>
              <a:t>the</a:t>
            </a:r>
            <a:r>
              <a:rPr sz="2400" spc="-80" dirty="0">
                <a:latin typeface="Calibri"/>
                <a:cs typeface="Calibri"/>
              </a:rPr>
              <a:t> </a:t>
            </a:r>
            <a:r>
              <a:rPr sz="2400" spc="5" dirty="0">
                <a:latin typeface="Calibri"/>
                <a:cs typeface="Calibri"/>
              </a:rPr>
              <a:t>sample</a:t>
            </a:r>
            <a:r>
              <a:rPr sz="2400" dirty="0">
                <a:latin typeface="Calibri"/>
                <a:cs typeface="Calibri"/>
              </a:rPr>
              <a:t> </a:t>
            </a:r>
            <a:r>
              <a:rPr sz="2400" spc="5" dirty="0">
                <a:latin typeface="Calibri"/>
                <a:cs typeface="Calibri"/>
              </a:rPr>
              <a:t>space.</a:t>
            </a:r>
            <a:r>
              <a:rPr sz="2400" spc="-75" dirty="0">
                <a:latin typeface="Calibri"/>
                <a:cs typeface="Calibri"/>
              </a:rPr>
              <a:t> </a:t>
            </a:r>
            <a:r>
              <a:rPr sz="2400" spc="-55" dirty="0">
                <a:latin typeface="Calibri"/>
                <a:cs typeface="Calibri"/>
              </a:rPr>
              <a:t>We</a:t>
            </a:r>
            <a:r>
              <a:rPr sz="2400" spc="75" dirty="0">
                <a:latin typeface="Calibri"/>
                <a:cs typeface="Calibri"/>
              </a:rPr>
              <a:t> </a:t>
            </a:r>
            <a:r>
              <a:rPr sz="2400" dirty="0">
                <a:latin typeface="Calibri"/>
                <a:cs typeface="Calibri"/>
              </a:rPr>
              <a:t>can </a:t>
            </a:r>
            <a:r>
              <a:rPr sz="2400" spc="-530" dirty="0">
                <a:latin typeface="Calibri"/>
                <a:cs typeface="Calibri"/>
              </a:rPr>
              <a:t> </a:t>
            </a:r>
            <a:r>
              <a:rPr sz="2400" spc="-5" dirty="0">
                <a:latin typeface="Calibri"/>
                <a:cs typeface="Calibri"/>
              </a:rPr>
              <a:t>calculate </a:t>
            </a:r>
            <a:r>
              <a:rPr sz="2400" spc="5" dirty="0">
                <a:latin typeface="Calibri"/>
                <a:cs typeface="Calibri"/>
              </a:rPr>
              <a:t>the </a:t>
            </a:r>
            <a:r>
              <a:rPr sz="2400" spc="-15" dirty="0">
                <a:latin typeface="Calibri"/>
                <a:cs typeface="Calibri"/>
              </a:rPr>
              <a:t>probabilities </a:t>
            </a:r>
            <a:r>
              <a:rPr sz="2400" dirty="0">
                <a:latin typeface="Calibri"/>
                <a:cs typeface="Calibri"/>
              </a:rPr>
              <a:t>of each </a:t>
            </a:r>
            <a:r>
              <a:rPr sz="2400" spc="10" dirty="0">
                <a:latin typeface="Calibri"/>
                <a:cs typeface="Calibri"/>
              </a:rPr>
              <a:t>outcome </a:t>
            </a:r>
            <a:r>
              <a:rPr sz="2400" spc="-15" dirty="0">
                <a:latin typeface="Calibri"/>
                <a:cs typeface="Calibri"/>
              </a:rPr>
              <a:t>in </a:t>
            </a:r>
            <a:r>
              <a:rPr sz="2400" spc="5" dirty="0">
                <a:latin typeface="Calibri"/>
                <a:cs typeface="Calibri"/>
              </a:rPr>
              <a:t>the sample </a:t>
            </a:r>
            <a:r>
              <a:rPr sz="2400" spc="10" dirty="0">
                <a:latin typeface="Calibri"/>
                <a:cs typeface="Calibri"/>
              </a:rPr>
              <a:t>space </a:t>
            </a:r>
            <a:r>
              <a:rPr sz="2400" spc="5" dirty="0">
                <a:latin typeface="Calibri"/>
                <a:cs typeface="Calibri"/>
              </a:rPr>
              <a:t>by </a:t>
            </a:r>
            <a:r>
              <a:rPr sz="2400" spc="-5" dirty="0">
                <a:latin typeface="Calibri"/>
                <a:cs typeface="Calibri"/>
              </a:rPr>
              <a:t>multiplying </a:t>
            </a:r>
            <a:r>
              <a:rPr sz="2400" spc="5" dirty="0">
                <a:latin typeface="Calibri"/>
                <a:cs typeface="Calibri"/>
              </a:rPr>
              <a:t>the </a:t>
            </a:r>
            <a:r>
              <a:rPr sz="2400" spc="10" dirty="0">
                <a:latin typeface="Calibri"/>
                <a:cs typeface="Calibri"/>
              </a:rPr>
              <a:t> </a:t>
            </a:r>
            <a:r>
              <a:rPr sz="2400" spc="-15" dirty="0">
                <a:latin typeface="Calibri"/>
                <a:cs typeface="Calibri"/>
              </a:rPr>
              <a:t>probabilities</a:t>
            </a:r>
            <a:r>
              <a:rPr sz="2400" spc="95" dirty="0">
                <a:latin typeface="Calibri"/>
                <a:cs typeface="Calibri"/>
              </a:rPr>
              <a:t> </a:t>
            </a:r>
            <a:r>
              <a:rPr sz="2400" dirty="0">
                <a:latin typeface="Calibri"/>
                <a:cs typeface="Calibri"/>
              </a:rPr>
              <a:t>on</a:t>
            </a:r>
            <a:r>
              <a:rPr sz="2400" spc="-5" dirty="0">
                <a:latin typeface="Calibri"/>
                <a:cs typeface="Calibri"/>
              </a:rPr>
              <a:t> </a:t>
            </a:r>
            <a:r>
              <a:rPr sz="2400" spc="5" dirty="0">
                <a:latin typeface="Calibri"/>
                <a:cs typeface="Calibri"/>
              </a:rPr>
              <a:t>the</a:t>
            </a:r>
            <a:r>
              <a:rPr sz="2400" spc="-80" dirty="0">
                <a:latin typeface="Calibri"/>
                <a:cs typeface="Calibri"/>
              </a:rPr>
              <a:t> </a:t>
            </a:r>
            <a:r>
              <a:rPr sz="2400" spc="5" dirty="0">
                <a:latin typeface="Calibri"/>
                <a:cs typeface="Calibri"/>
              </a:rPr>
              <a:t>edges</a:t>
            </a:r>
            <a:r>
              <a:rPr sz="2400" spc="25" dirty="0">
                <a:latin typeface="Calibri"/>
                <a:cs typeface="Calibri"/>
              </a:rPr>
              <a:t> </a:t>
            </a:r>
            <a:r>
              <a:rPr sz="2400" dirty="0">
                <a:latin typeface="Calibri"/>
                <a:cs typeface="Calibri"/>
              </a:rPr>
              <a:t>of </a:t>
            </a:r>
            <a:r>
              <a:rPr sz="2400" spc="5" dirty="0">
                <a:latin typeface="Calibri"/>
                <a:cs typeface="Calibri"/>
              </a:rPr>
              <a:t>the</a:t>
            </a:r>
            <a:r>
              <a:rPr sz="2400" spc="-80" dirty="0">
                <a:latin typeface="Calibri"/>
                <a:cs typeface="Calibri"/>
              </a:rPr>
              <a:t> </a:t>
            </a:r>
            <a:r>
              <a:rPr sz="2400" dirty="0">
                <a:latin typeface="Calibri"/>
                <a:cs typeface="Calibri"/>
              </a:rPr>
              <a:t>tree</a:t>
            </a:r>
            <a:r>
              <a:rPr sz="2400" spc="-5" dirty="0">
                <a:latin typeface="Calibri"/>
                <a:cs typeface="Calibri"/>
              </a:rPr>
              <a:t> </a:t>
            </a:r>
            <a:r>
              <a:rPr sz="2400" dirty="0">
                <a:latin typeface="Calibri"/>
                <a:cs typeface="Calibri"/>
              </a:rPr>
              <a:t>that</a:t>
            </a:r>
            <a:r>
              <a:rPr sz="2400" spc="-75" dirty="0">
                <a:latin typeface="Calibri"/>
                <a:cs typeface="Calibri"/>
              </a:rPr>
              <a:t> </a:t>
            </a:r>
            <a:r>
              <a:rPr sz="2400" spc="-15" dirty="0">
                <a:latin typeface="Calibri"/>
                <a:cs typeface="Calibri"/>
              </a:rPr>
              <a:t>lead</a:t>
            </a:r>
            <a:r>
              <a:rPr sz="2400" spc="75" dirty="0">
                <a:latin typeface="Calibri"/>
                <a:cs typeface="Calibri"/>
              </a:rPr>
              <a:t> </a:t>
            </a:r>
            <a:r>
              <a:rPr sz="2400" spc="5" dirty="0">
                <a:latin typeface="Calibri"/>
                <a:cs typeface="Calibri"/>
              </a:rPr>
              <a:t>to</a:t>
            </a:r>
            <a:r>
              <a:rPr sz="2400" spc="-85" dirty="0">
                <a:latin typeface="Calibri"/>
                <a:cs typeface="Calibri"/>
              </a:rPr>
              <a:t> </a:t>
            </a:r>
            <a:r>
              <a:rPr sz="2400" spc="5" dirty="0">
                <a:latin typeface="Calibri"/>
                <a:cs typeface="Calibri"/>
              </a:rPr>
              <a:t>the</a:t>
            </a:r>
            <a:r>
              <a:rPr sz="2400" spc="-5" dirty="0">
                <a:latin typeface="Calibri"/>
                <a:cs typeface="Calibri"/>
              </a:rPr>
              <a:t> </a:t>
            </a:r>
            <a:r>
              <a:rPr sz="2400" spc="5" dirty="0">
                <a:latin typeface="Calibri"/>
                <a:cs typeface="Calibri"/>
              </a:rPr>
              <a:t>corresponding</a:t>
            </a:r>
            <a:r>
              <a:rPr sz="2400" spc="-175" dirty="0">
                <a:latin typeface="Calibri"/>
                <a:cs typeface="Calibri"/>
              </a:rPr>
              <a:t> </a:t>
            </a:r>
            <a:r>
              <a:rPr sz="2400" spc="10" dirty="0">
                <a:latin typeface="Calibri"/>
                <a:cs typeface="Calibri"/>
              </a:rPr>
              <a:t>outcome.</a:t>
            </a:r>
            <a:endParaRPr sz="2400">
              <a:latin typeface="Calibri"/>
              <a:cs typeface="Calibri"/>
            </a:endParaRPr>
          </a:p>
        </p:txBody>
      </p:sp>
      <p:sp>
        <p:nvSpPr>
          <p:cNvPr id="3" name="object 3"/>
          <p:cNvSpPr txBox="1"/>
          <p:nvPr/>
        </p:nvSpPr>
        <p:spPr>
          <a:xfrm>
            <a:off x="225107" y="3188652"/>
            <a:ext cx="10922000" cy="715645"/>
          </a:xfrm>
          <a:prstGeom prst="rect">
            <a:avLst/>
          </a:prstGeom>
        </p:spPr>
        <p:txBody>
          <a:bodyPr vert="horz" wrap="square" lIns="0" tIns="58419" rIns="0" bIns="0" rtlCol="0">
            <a:spAutoFit/>
          </a:bodyPr>
          <a:lstStyle/>
          <a:p>
            <a:pPr marL="470534" marR="5080" indent="-457834">
              <a:lnSpc>
                <a:spcPts val="2550"/>
              </a:lnSpc>
              <a:spcBef>
                <a:spcPts val="459"/>
              </a:spcBef>
              <a:tabLst>
                <a:tab pos="469900" algn="l"/>
              </a:tabLst>
            </a:pPr>
            <a:r>
              <a:rPr sz="2400" spc="-15" dirty="0">
                <a:latin typeface="Calibri"/>
                <a:cs typeface="Calibri"/>
              </a:rPr>
              <a:t>a.	</a:t>
            </a:r>
            <a:r>
              <a:rPr sz="2400" spc="10" dirty="0">
                <a:latin typeface="Calibri"/>
                <a:cs typeface="Calibri"/>
              </a:rPr>
              <a:t>The</a:t>
            </a:r>
            <a:r>
              <a:rPr sz="2400" spc="-10" dirty="0">
                <a:latin typeface="Calibri"/>
                <a:cs typeface="Calibri"/>
              </a:rPr>
              <a:t> </a:t>
            </a:r>
            <a:r>
              <a:rPr sz="2400" spc="-15" dirty="0">
                <a:latin typeface="Calibri"/>
                <a:cs typeface="Calibri"/>
              </a:rPr>
              <a:t>probability</a:t>
            </a:r>
            <a:r>
              <a:rPr sz="2400" spc="20" dirty="0">
                <a:latin typeface="Calibri"/>
                <a:cs typeface="Calibri"/>
              </a:rPr>
              <a:t> </a:t>
            </a:r>
            <a:r>
              <a:rPr sz="2400" spc="-5" dirty="0">
                <a:latin typeface="Calibri"/>
                <a:cs typeface="Calibri"/>
              </a:rPr>
              <a:t>that</a:t>
            </a:r>
            <a:r>
              <a:rPr sz="2400" spc="5" dirty="0">
                <a:latin typeface="Calibri"/>
                <a:cs typeface="Calibri"/>
              </a:rPr>
              <a:t> </a:t>
            </a:r>
            <a:r>
              <a:rPr sz="2400" spc="-5" dirty="0">
                <a:latin typeface="Calibri"/>
                <a:cs typeface="Calibri"/>
              </a:rPr>
              <a:t>it's</a:t>
            </a:r>
            <a:r>
              <a:rPr sz="2400" spc="-65" dirty="0">
                <a:latin typeface="Calibri"/>
                <a:cs typeface="Calibri"/>
              </a:rPr>
              <a:t> </a:t>
            </a:r>
            <a:r>
              <a:rPr sz="2400" spc="5" dirty="0">
                <a:latin typeface="Calibri"/>
                <a:cs typeface="Calibri"/>
              </a:rPr>
              <a:t>not </a:t>
            </a:r>
            <a:r>
              <a:rPr sz="2400" spc="-25" dirty="0">
                <a:latin typeface="Calibri"/>
                <a:cs typeface="Calibri"/>
              </a:rPr>
              <a:t>raining</a:t>
            </a:r>
            <a:r>
              <a:rPr sz="2400" spc="50" dirty="0">
                <a:latin typeface="Calibri"/>
                <a:cs typeface="Calibri"/>
              </a:rPr>
              <a:t> </a:t>
            </a:r>
            <a:r>
              <a:rPr sz="2400" spc="-10" dirty="0">
                <a:latin typeface="Calibri"/>
                <a:cs typeface="Calibri"/>
              </a:rPr>
              <a:t>and</a:t>
            </a:r>
            <a:r>
              <a:rPr sz="2400" spc="-5" dirty="0">
                <a:latin typeface="Calibri"/>
                <a:cs typeface="Calibri"/>
              </a:rPr>
              <a:t> </a:t>
            </a:r>
            <a:r>
              <a:rPr sz="2400" dirty="0">
                <a:latin typeface="Calibri"/>
                <a:cs typeface="Calibri"/>
              </a:rPr>
              <a:t>there</a:t>
            </a:r>
            <a:r>
              <a:rPr sz="2400" spc="-10" dirty="0">
                <a:latin typeface="Calibri"/>
                <a:cs typeface="Calibri"/>
              </a:rPr>
              <a:t> </a:t>
            </a:r>
            <a:r>
              <a:rPr sz="2400" spc="-15" dirty="0">
                <a:latin typeface="Calibri"/>
                <a:cs typeface="Calibri"/>
              </a:rPr>
              <a:t>is</a:t>
            </a:r>
            <a:r>
              <a:rPr sz="2400" spc="20" dirty="0">
                <a:latin typeface="Calibri"/>
                <a:cs typeface="Calibri"/>
              </a:rPr>
              <a:t> </a:t>
            </a:r>
            <a:r>
              <a:rPr sz="2400" spc="-25" dirty="0">
                <a:latin typeface="Calibri"/>
                <a:cs typeface="Calibri"/>
              </a:rPr>
              <a:t>heavy</a:t>
            </a:r>
            <a:r>
              <a:rPr sz="2400" spc="100" dirty="0">
                <a:latin typeface="Calibri"/>
                <a:cs typeface="Calibri"/>
              </a:rPr>
              <a:t> </a:t>
            </a:r>
            <a:r>
              <a:rPr sz="2400" spc="-20" dirty="0">
                <a:latin typeface="Calibri"/>
                <a:cs typeface="Calibri"/>
              </a:rPr>
              <a:t>traffic</a:t>
            </a:r>
            <a:r>
              <a:rPr sz="2400" spc="-60" dirty="0">
                <a:latin typeface="Calibri"/>
                <a:cs typeface="Calibri"/>
              </a:rPr>
              <a:t> </a:t>
            </a:r>
            <a:r>
              <a:rPr sz="2400" spc="-10" dirty="0">
                <a:latin typeface="Calibri"/>
                <a:cs typeface="Calibri"/>
              </a:rPr>
              <a:t>and</a:t>
            </a:r>
            <a:r>
              <a:rPr sz="2400" spc="70" dirty="0">
                <a:latin typeface="Calibri"/>
                <a:cs typeface="Calibri"/>
              </a:rPr>
              <a:t> </a:t>
            </a:r>
            <a:r>
              <a:rPr sz="2400" dirty="0">
                <a:latin typeface="Calibri"/>
                <a:cs typeface="Calibri"/>
              </a:rPr>
              <a:t>I</a:t>
            </a:r>
            <a:r>
              <a:rPr sz="2400" spc="-20" dirty="0">
                <a:latin typeface="Calibri"/>
                <a:cs typeface="Calibri"/>
              </a:rPr>
              <a:t> </a:t>
            </a:r>
            <a:r>
              <a:rPr sz="2400" spc="-15" dirty="0">
                <a:latin typeface="Calibri"/>
                <a:cs typeface="Calibri"/>
              </a:rPr>
              <a:t>am</a:t>
            </a:r>
            <a:r>
              <a:rPr sz="2400" spc="15" dirty="0">
                <a:latin typeface="Calibri"/>
                <a:cs typeface="Calibri"/>
              </a:rPr>
              <a:t> </a:t>
            </a:r>
            <a:r>
              <a:rPr sz="2400" spc="5" dirty="0">
                <a:latin typeface="Calibri"/>
                <a:cs typeface="Calibri"/>
              </a:rPr>
              <a:t>not</a:t>
            </a:r>
            <a:r>
              <a:rPr sz="2400" spc="-75" dirty="0">
                <a:latin typeface="Calibri"/>
                <a:cs typeface="Calibri"/>
              </a:rPr>
              <a:t> </a:t>
            </a:r>
            <a:r>
              <a:rPr sz="2400" spc="-15" dirty="0">
                <a:latin typeface="Calibri"/>
                <a:cs typeface="Calibri"/>
              </a:rPr>
              <a:t>late</a:t>
            </a:r>
            <a:r>
              <a:rPr sz="2400" spc="-10" dirty="0">
                <a:latin typeface="Calibri"/>
                <a:cs typeface="Calibri"/>
              </a:rPr>
              <a:t> </a:t>
            </a:r>
            <a:r>
              <a:rPr sz="2400" dirty="0">
                <a:latin typeface="Calibri"/>
                <a:cs typeface="Calibri"/>
              </a:rPr>
              <a:t>can</a:t>
            </a:r>
            <a:r>
              <a:rPr sz="2400" spc="-5" dirty="0">
                <a:latin typeface="Calibri"/>
                <a:cs typeface="Calibri"/>
              </a:rPr>
              <a:t> </a:t>
            </a:r>
            <a:r>
              <a:rPr sz="2400" spc="5" dirty="0">
                <a:latin typeface="Calibri"/>
                <a:cs typeface="Calibri"/>
              </a:rPr>
              <a:t>be </a:t>
            </a:r>
            <a:r>
              <a:rPr sz="2400" spc="-525" dirty="0">
                <a:latin typeface="Calibri"/>
                <a:cs typeface="Calibri"/>
              </a:rPr>
              <a:t> </a:t>
            </a:r>
            <a:r>
              <a:rPr sz="2400" spc="-10" dirty="0">
                <a:latin typeface="Calibri"/>
                <a:cs typeface="Calibri"/>
              </a:rPr>
              <a:t>found </a:t>
            </a:r>
            <a:r>
              <a:rPr sz="2400" spc="5" dirty="0">
                <a:latin typeface="Calibri"/>
                <a:cs typeface="Calibri"/>
              </a:rPr>
              <a:t>using</a:t>
            </a:r>
            <a:r>
              <a:rPr sz="2400" spc="-100" dirty="0">
                <a:latin typeface="Calibri"/>
                <a:cs typeface="Calibri"/>
              </a:rPr>
              <a:t> </a:t>
            </a:r>
            <a:r>
              <a:rPr sz="2400" spc="5" dirty="0">
                <a:latin typeface="Calibri"/>
                <a:cs typeface="Calibri"/>
              </a:rPr>
              <a:t>the</a:t>
            </a:r>
            <a:r>
              <a:rPr sz="2400" spc="-15" dirty="0">
                <a:latin typeface="Calibri"/>
                <a:cs typeface="Calibri"/>
              </a:rPr>
              <a:t> </a:t>
            </a:r>
            <a:r>
              <a:rPr sz="2400" dirty="0">
                <a:latin typeface="Calibri"/>
                <a:cs typeface="Calibri"/>
              </a:rPr>
              <a:t>tree</a:t>
            </a:r>
            <a:r>
              <a:rPr sz="2400" spc="-10" dirty="0">
                <a:latin typeface="Calibri"/>
                <a:cs typeface="Calibri"/>
              </a:rPr>
              <a:t> </a:t>
            </a:r>
            <a:r>
              <a:rPr sz="2400" spc="-25" dirty="0">
                <a:latin typeface="Calibri"/>
                <a:cs typeface="Calibri"/>
              </a:rPr>
              <a:t>diagram</a:t>
            </a:r>
            <a:r>
              <a:rPr sz="2400" spc="85" dirty="0">
                <a:latin typeface="Calibri"/>
                <a:cs typeface="Calibri"/>
              </a:rPr>
              <a:t> </a:t>
            </a:r>
            <a:r>
              <a:rPr sz="2400" dirty="0">
                <a:latin typeface="Calibri"/>
                <a:cs typeface="Calibri"/>
              </a:rPr>
              <a:t>which</a:t>
            </a:r>
            <a:r>
              <a:rPr sz="2400" spc="-85" dirty="0">
                <a:latin typeface="Calibri"/>
                <a:cs typeface="Calibri"/>
              </a:rPr>
              <a:t> </a:t>
            </a:r>
            <a:r>
              <a:rPr sz="2400" spc="-15" dirty="0">
                <a:latin typeface="Calibri"/>
                <a:cs typeface="Calibri"/>
              </a:rPr>
              <a:t>is</a:t>
            </a:r>
            <a:r>
              <a:rPr sz="2400" spc="15" dirty="0">
                <a:latin typeface="Calibri"/>
                <a:cs typeface="Calibri"/>
              </a:rPr>
              <a:t> </a:t>
            </a:r>
            <a:r>
              <a:rPr sz="2400" spc="-15" dirty="0">
                <a:latin typeface="Calibri"/>
                <a:cs typeface="Calibri"/>
              </a:rPr>
              <a:t>in</a:t>
            </a:r>
            <a:r>
              <a:rPr sz="2400" spc="-10" dirty="0">
                <a:latin typeface="Calibri"/>
                <a:cs typeface="Calibri"/>
              </a:rPr>
              <a:t> </a:t>
            </a:r>
            <a:r>
              <a:rPr sz="2400" spc="-15" dirty="0">
                <a:latin typeface="Calibri"/>
                <a:cs typeface="Calibri"/>
              </a:rPr>
              <a:t>fact</a:t>
            </a:r>
            <a:r>
              <a:rPr sz="2400" dirty="0">
                <a:latin typeface="Calibri"/>
                <a:cs typeface="Calibri"/>
              </a:rPr>
              <a:t> </a:t>
            </a:r>
            <a:r>
              <a:rPr sz="2400" spc="-15" dirty="0">
                <a:latin typeface="Calibri"/>
                <a:cs typeface="Calibri"/>
              </a:rPr>
              <a:t>applying</a:t>
            </a:r>
            <a:r>
              <a:rPr sz="2400" spc="50" dirty="0">
                <a:latin typeface="Calibri"/>
                <a:cs typeface="Calibri"/>
              </a:rPr>
              <a:t> </a:t>
            </a:r>
            <a:r>
              <a:rPr sz="2400" spc="5" dirty="0">
                <a:latin typeface="Calibri"/>
                <a:cs typeface="Calibri"/>
              </a:rPr>
              <a:t>the</a:t>
            </a:r>
            <a:r>
              <a:rPr sz="2400" spc="-15" dirty="0">
                <a:latin typeface="Calibri"/>
                <a:cs typeface="Calibri"/>
              </a:rPr>
              <a:t> </a:t>
            </a:r>
            <a:r>
              <a:rPr sz="2400" spc="-5" dirty="0">
                <a:latin typeface="Calibri"/>
                <a:cs typeface="Calibri"/>
              </a:rPr>
              <a:t>chain</a:t>
            </a:r>
            <a:r>
              <a:rPr sz="2400" spc="-10" dirty="0">
                <a:latin typeface="Calibri"/>
                <a:cs typeface="Calibri"/>
              </a:rPr>
              <a:t> rule:</a:t>
            </a:r>
            <a:endParaRPr sz="2400">
              <a:latin typeface="Calibri"/>
              <a:cs typeface="Calibri"/>
            </a:endParaRPr>
          </a:p>
        </p:txBody>
      </p:sp>
      <p:sp>
        <p:nvSpPr>
          <p:cNvPr id="4" name="object 4"/>
          <p:cNvSpPr txBox="1"/>
          <p:nvPr/>
        </p:nvSpPr>
        <p:spPr>
          <a:xfrm>
            <a:off x="1140460" y="3970591"/>
            <a:ext cx="1500505" cy="391795"/>
          </a:xfrm>
          <a:prstGeom prst="rect">
            <a:avLst/>
          </a:prstGeom>
        </p:spPr>
        <p:txBody>
          <a:bodyPr vert="horz" wrap="square" lIns="0" tIns="12700" rIns="0" bIns="0" rtlCol="0">
            <a:spAutoFit/>
          </a:bodyPr>
          <a:lstStyle/>
          <a:p>
            <a:pPr marL="12700">
              <a:lnSpc>
                <a:spcPct val="100000"/>
              </a:lnSpc>
              <a:spcBef>
                <a:spcPts val="100"/>
              </a:spcBef>
            </a:pPr>
            <a:r>
              <a:rPr sz="2400" spc="30" dirty="0">
                <a:latin typeface="Calibri"/>
                <a:cs typeface="Calibri"/>
              </a:rPr>
              <a:t>P</a:t>
            </a:r>
            <a:r>
              <a:rPr sz="2400" spc="20" dirty="0">
                <a:latin typeface="Calibri"/>
                <a:cs typeface="Calibri"/>
              </a:rPr>
              <a:t>(</a:t>
            </a:r>
            <a:r>
              <a:rPr sz="2400" spc="-30" dirty="0">
                <a:latin typeface="Calibri"/>
                <a:cs typeface="Calibri"/>
              </a:rPr>
              <a:t>R</a:t>
            </a:r>
            <a:r>
              <a:rPr sz="2400" spc="30" dirty="0">
                <a:latin typeface="Calibri"/>
                <a:cs typeface="Calibri"/>
              </a:rPr>
              <a:t>c</a:t>
            </a:r>
            <a:r>
              <a:rPr sz="2400" spc="-35" dirty="0">
                <a:latin typeface="Calibri"/>
                <a:cs typeface="Calibri"/>
              </a:rPr>
              <a:t>∩</a:t>
            </a:r>
            <a:r>
              <a:rPr sz="2400" spc="30" dirty="0">
                <a:latin typeface="Calibri"/>
                <a:cs typeface="Calibri"/>
              </a:rPr>
              <a:t>T</a:t>
            </a:r>
            <a:r>
              <a:rPr sz="2400" spc="-35" dirty="0">
                <a:latin typeface="Calibri"/>
                <a:cs typeface="Calibri"/>
              </a:rPr>
              <a:t>∩L</a:t>
            </a:r>
            <a:r>
              <a:rPr sz="2400" spc="25" dirty="0">
                <a:latin typeface="Calibri"/>
                <a:cs typeface="Calibri"/>
              </a:rPr>
              <a:t>c</a:t>
            </a:r>
            <a:r>
              <a:rPr sz="2400" dirty="0">
                <a:latin typeface="Calibri"/>
                <a:cs typeface="Calibri"/>
              </a:rPr>
              <a:t>)</a:t>
            </a:r>
            <a:endParaRPr sz="2400">
              <a:latin typeface="Calibri"/>
              <a:cs typeface="Calibri"/>
            </a:endParaRPr>
          </a:p>
        </p:txBody>
      </p:sp>
      <p:sp>
        <p:nvSpPr>
          <p:cNvPr id="5" name="object 5"/>
          <p:cNvSpPr txBox="1"/>
          <p:nvPr/>
        </p:nvSpPr>
        <p:spPr>
          <a:xfrm>
            <a:off x="2970529" y="3878770"/>
            <a:ext cx="3159125" cy="1399540"/>
          </a:xfrm>
          <a:prstGeom prst="rect">
            <a:avLst/>
          </a:prstGeom>
        </p:spPr>
        <p:txBody>
          <a:bodyPr vert="horz" wrap="square" lIns="0" tIns="104775" rIns="0" bIns="0" rtlCol="0">
            <a:spAutoFit/>
          </a:bodyPr>
          <a:lstStyle/>
          <a:p>
            <a:pPr marL="12700">
              <a:lnSpc>
                <a:spcPct val="100000"/>
              </a:lnSpc>
              <a:spcBef>
                <a:spcPts val="825"/>
              </a:spcBef>
            </a:pPr>
            <a:r>
              <a:rPr sz="2400" spc="5" dirty="0">
                <a:latin typeface="Calibri"/>
                <a:cs typeface="Calibri"/>
              </a:rPr>
              <a:t>=P(Rc)P(T|Rc)P(Lc|Rc∩T)</a:t>
            </a:r>
            <a:endParaRPr sz="2400">
              <a:latin typeface="Calibri"/>
              <a:cs typeface="Calibri"/>
            </a:endParaRPr>
          </a:p>
          <a:p>
            <a:pPr marL="12700">
              <a:lnSpc>
                <a:spcPct val="100000"/>
              </a:lnSpc>
              <a:spcBef>
                <a:spcPts val="725"/>
              </a:spcBef>
            </a:pPr>
            <a:r>
              <a:rPr sz="2400" spc="-15" dirty="0">
                <a:latin typeface="Calibri"/>
                <a:cs typeface="Calibri"/>
              </a:rPr>
              <a:t>=2/3</a:t>
            </a:r>
            <a:r>
              <a:rPr sz="2400" spc="-15" dirty="0">
                <a:latin typeface="Cambria Math"/>
                <a:cs typeface="Cambria Math"/>
              </a:rPr>
              <a:t>⋅</a:t>
            </a:r>
            <a:r>
              <a:rPr sz="2400" spc="-15" dirty="0">
                <a:latin typeface="Calibri"/>
                <a:cs typeface="Calibri"/>
              </a:rPr>
              <a:t>1/4</a:t>
            </a:r>
            <a:r>
              <a:rPr sz="2400" spc="-15" dirty="0">
                <a:latin typeface="Cambria Math"/>
                <a:cs typeface="Cambria Math"/>
              </a:rPr>
              <a:t>⋅</a:t>
            </a:r>
            <a:r>
              <a:rPr sz="2400" spc="-15" dirty="0">
                <a:latin typeface="Calibri"/>
                <a:cs typeface="Calibri"/>
              </a:rPr>
              <a:t>3/4</a:t>
            </a:r>
            <a:endParaRPr sz="2400">
              <a:latin typeface="Calibri"/>
              <a:cs typeface="Calibri"/>
            </a:endParaRPr>
          </a:p>
          <a:p>
            <a:pPr marL="12700">
              <a:lnSpc>
                <a:spcPct val="100000"/>
              </a:lnSpc>
              <a:spcBef>
                <a:spcPts val="725"/>
              </a:spcBef>
            </a:pPr>
            <a:r>
              <a:rPr sz="2400" spc="-15" dirty="0">
                <a:latin typeface="Calibri"/>
                <a:cs typeface="Calibri"/>
              </a:rPr>
              <a:t>=1/8.</a:t>
            </a:r>
            <a:endParaRPr sz="2400">
              <a:latin typeface="Calibri"/>
              <a:cs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2409" y="164464"/>
            <a:ext cx="11341100" cy="1050290"/>
          </a:xfrm>
          <a:prstGeom prst="rect">
            <a:avLst/>
          </a:prstGeom>
        </p:spPr>
        <p:txBody>
          <a:bodyPr vert="horz" wrap="square" lIns="0" tIns="49530" rIns="0" bIns="0" rtlCol="0">
            <a:spAutoFit/>
          </a:bodyPr>
          <a:lstStyle/>
          <a:p>
            <a:pPr marL="470534" marR="5080" indent="-457834">
              <a:lnSpc>
                <a:spcPct val="90000"/>
              </a:lnSpc>
              <a:spcBef>
                <a:spcPts val="390"/>
              </a:spcBef>
              <a:tabLst>
                <a:tab pos="469900" algn="l"/>
              </a:tabLst>
            </a:pPr>
            <a:r>
              <a:rPr sz="2400" spc="5" dirty="0">
                <a:latin typeface="Calibri"/>
                <a:cs typeface="Calibri"/>
              </a:rPr>
              <a:t>b.	</a:t>
            </a:r>
            <a:r>
              <a:rPr sz="2400" spc="10" dirty="0">
                <a:latin typeface="Calibri"/>
                <a:cs typeface="Calibri"/>
              </a:rPr>
              <a:t>The </a:t>
            </a:r>
            <a:r>
              <a:rPr sz="2400" spc="-15" dirty="0">
                <a:latin typeface="Calibri"/>
                <a:cs typeface="Calibri"/>
              </a:rPr>
              <a:t>probability </a:t>
            </a:r>
            <a:r>
              <a:rPr sz="2400" spc="-5" dirty="0">
                <a:latin typeface="Calibri"/>
                <a:cs typeface="Calibri"/>
              </a:rPr>
              <a:t>that </a:t>
            </a:r>
            <a:r>
              <a:rPr sz="2400" dirty="0">
                <a:latin typeface="Calibri"/>
                <a:cs typeface="Calibri"/>
              </a:rPr>
              <a:t>I </a:t>
            </a:r>
            <a:r>
              <a:rPr sz="2400" spc="-15" dirty="0">
                <a:latin typeface="Calibri"/>
                <a:cs typeface="Calibri"/>
              </a:rPr>
              <a:t>am </a:t>
            </a:r>
            <a:r>
              <a:rPr sz="2400" spc="-10" dirty="0">
                <a:latin typeface="Calibri"/>
                <a:cs typeface="Calibri"/>
              </a:rPr>
              <a:t>late </a:t>
            </a:r>
            <a:r>
              <a:rPr sz="2400" dirty="0">
                <a:latin typeface="Calibri"/>
                <a:cs typeface="Calibri"/>
              </a:rPr>
              <a:t>can </a:t>
            </a:r>
            <a:r>
              <a:rPr sz="2400" spc="5" dirty="0">
                <a:latin typeface="Calibri"/>
                <a:cs typeface="Calibri"/>
              </a:rPr>
              <a:t>be </a:t>
            </a:r>
            <a:r>
              <a:rPr sz="2400" spc="-10" dirty="0">
                <a:latin typeface="Calibri"/>
                <a:cs typeface="Calibri"/>
              </a:rPr>
              <a:t>found </a:t>
            </a:r>
            <a:r>
              <a:rPr sz="2400" spc="-20" dirty="0">
                <a:latin typeface="Calibri"/>
                <a:cs typeface="Calibri"/>
              </a:rPr>
              <a:t>from </a:t>
            </a:r>
            <a:r>
              <a:rPr sz="2400" spc="5" dirty="0">
                <a:latin typeface="Calibri"/>
                <a:cs typeface="Calibri"/>
              </a:rPr>
              <a:t>the </a:t>
            </a:r>
            <a:r>
              <a:rPr sz="2400" dirty="0">
                <a:latin typeface="Calibri"/>
                <a:cs typeface="Calibri"/>
              </a:rPr>
              <a:t>tree. All we need </a:t>
            </a:r>
            <a:r>
              <a:rPr sz="2400" spc="5" dirty="0">
                <a:latin typeface="Calibri"/>
                <a:cs typeface="Calibri"/>
              </a:rPr>
              <a:t>to do </a:t>
            </a:r>
            <a:r>
              <a:rPr sz="2400" spc="-15" dirty="0">
                <a:latin typeface="Calibri"/>
                <a:cs typeface="Calibri"/>
              </a:rPr>
              <a:t>is </a:t>
            </a:r>
            <a:r>
              <a:rPr sz="2400" spc="10" dirty="0">
                <a:latin typeface="Calibri"/>
                <a:cs typeface="Calibri"/>
              </a:rPr>
              <a:t>sum </a:t>
            </a:r>
            <a:r>
              <a:rPr sz="2400" spc="5" dirty="0">
                <a:latin typeface="Calibri"/>
                <a:cs typeface="Calibri"/>
              </a:rPr>
              <a:t>the </a:t>
            </a:r>
            <a:r>
              <a:rPr sz="2400" spc="10" dirty="0">
                <a:latin typeface="Calibri"/>
                <a:cs typeface="Calibri"/>
              </a:rPr>
              <a:t> </a:t>
            </a:r>
            <a:r>
              <a:rPr sz="2400" spc="-15" dirty="0">
                <a:latin typeface="Calibri"/>
                <a:cs typeface="Calibri"/>
              </a:rPr>
              <a:t>probabilities</a:t>
            </a:r>
            <a:r>
              <a:rPr sz="2400" spc="95" dirty="0">
                <a:latin typeface="Calibri"/>
                <a:cs typeface="Calibri"/>
              </a:rPr>
              <a:t> </a:t>
            </a:r>
            <a:r>
              <a:rPr sz="2400" dirty="0">
                <a:latin typeface="Calibri"/>
                <a:cs typeface="Calibri"/>
              </a:rPr>
              <a:t>of </a:t>
            </a:r>
            <a:r>
              <a:rPr sz="2400" spc="5" dirty="0">
                <a:latin typeface="Calibri"/>
                <a:cs typeface="Calibri"/>
              </a:rPr>
              <a:t>the</a:t>
            </a:r>
            <a:r>
              <a:rPr sz="2400" spc="-90" dirty="0">
                <a:latin typeface="Calibri"/>
                <a:cs typeface="Calibri"/>
              </a:rPr>
              <a:t> </a:t>
            </a:r>
            <a:r>
              <a:rPr sz="2400" spc="10" dirty="0">
                <a:latin typeface="Calibri"/>
                <a:cs typeface="Calibri"/>
              </a:rPr>
              <a:t>outcomes</a:t>
            </a:r>
            <a:r>
              <a:rPr sz="2400" spc="-130" dirty="0">
                <a:latin typeface="Calibri"/>
                <a:cs typeface="Calibri"/>
              </a:rPr>
              <a:t> </a:t>
            </a:r>
            <a:r>
              <a:rPr sz="2400" spc="-5" dirty="0">
                <a:latin typeface="Calibri"/>
                <a:cs typeface="Calibri"/>
              </a:rPr>
              <a:t>that</a:t>
            </a:r>
            <a:r>
              <a:rPr sz="2400" spc="-75" dirty="0">
                <a:latin typeface="Calibri"/>
                <a:cs typeface="Calibri"/>
              </a:rPr>
              <a:t> </a:t>
            </a:r>
            <a:r>
              <a:rPr sz="2400" spc="5" dirty="0">
                <a:latin typeface="Calibri"/>
                <a:cs typeface="Calibri"/>
              </a:rPr>
              <a:t>correspond</a:t>
            </a:r>
            <a:r>
              <a:rPr sz="2400" spc="-160" dirty="0">
                <a:latin typeface="Calibri"/>
                <a:cs typeface="Calibri"/>
              </a:rPr>
              <a:t> </a:t>
            </a:r>
            <a:r>
              <a:rPr sz="2400" spc="5" dirty="0">
                <a:latin typeface="Calibri"/>
                <a:cs typeface="Calibri"/>
              </a:rPr>
              <a:t>to</a:t>
            </a:r>
            <a:r>
              <a:rPr sz="2400" spc="-85" dirty="0">
                <a:latin typeface="Calibri"/>
                <a:cs typeface="Calibri"/>
              </a:rPr>
              <a:t> </a:t>
            </a:r>
            <a:r>
              <a:rPr sz="2400" spc="10" dirty="0">
                <a:latin typeface="Calibri"/>
                <a:cs typeface="Calibri"/>
              </a:rPr>
              <a:t>me</a:t>
            </a:r>
            <a:r>
              <a:rPr sz="2400" spc="-10" dirty="0">
                <a:latin typeface="Calibri"/>
                <a:cs typeface="Calibri"/>
              </a:rPr>
              <a:t> </a:t>
            </a:r>
            <a:r>
              <a:rPr sz="2400" dirty="0">
                <a:latin typeface="Calibri"/>
                <a:cs typeface="Calibri"/>
              </a:rPr>
              <a:t>being</a:t>
            </a:r>
            <a:r>
              <a:rPr sz="2400" spc="-20" dirty="0">
                <a:latin typeface="Calibri"/>
                <a:cs typeface="Calibri"/>
              </a:rPr>
              <a:t> </a:t>
            </a:r>
            <a:r>
              <a:rPr sz="2400" spc="-10" dirty="0">
                <a:latin typeface="Calibri"/>
                <a:cs typeface="Calibri"/>
              </a:rPr>
              <a:t>late.</a:t>
            </a:r>
            <a:r>
              <a:rPr sz="2400" spc="-15" dirty="0">
                <a:latin typeface="Calibri"/>
                <a:cs typeface="Calibri"/>
              </a:rPr>
              <a:t> </a:t>
            </a:r>
            <a:r>
              <a:rPr sz="2400" dirty="0">
                <a:latin typeface="Calibri"/>
                <a:cs typeface="Calibri"/>
              </a:rPr>
              <a:t>In</a:t>
            </a:r>
            <a:r>
              <a:rPr sz="2400" spc="-10" dirty="0">
                <a:latin typeface="Calibri"/>
                <a:cs typeface="Calibri"/>
              </a:rPr>
              <a:t> fact,</a:t>
            </a:r>
            <a:r>
              <a:rPr sz="2400" spc="-15" dirty="0">
                <a:latin typeface="Calibri"/>
                <a:cs typeface="Calibri"/>
              </a:rPr>
              <a:t> </a:t>
            </a:r>
            <a:r>
              <a:rPr sz="2400" dirty="0">
                <a:latin typeface="Calibri"/>
                <a:cs typeface="Calibri"/>
              </a:rPr>
              <a:t>we</a:t>
            </a:r>
            <a:r>
              <a:rPr sz="2400" spc="-10" dirty="0">
                <a:latin typeface="Calibri"/>
                <a:cs typeface="Calibri"/>
              </a:rPr>
              <a:t> </a:t>
            </a:r>
            <a:r>
              <a:rPr sz="2400" spc="-15" dirty="0">
                <a:latin typeface="Calibri"/>
                <a:cs typeface="Calibri"/>
              </a:rPr>
              <a:t>are </a:t>
            </a:r>
            <a:r>
              <a:rPr sz="2400" spc="5" dirty="0">
                <a:latin typeface="Calibri"/>
                <a:cs typeface="Calibri"/>
              </a:rPr>
              <a:t>using</a:t>
            </a:r>
            <a:r>
              <a:rPr sz="2400" spc="-20" dirty="0">
                <a:latin typeface="Calibri"/>
                <a:cs typeface="Calibri"/>
              </a:rPr>
              <a:t> </a:t>
            </a:r>
            <a:r>
              <a:rPr sz="2400" spc="5" dirty="0">
                <a:latin typeface="Calibri"/>
                <a:cs typeface="Calibri"/>
              </a:rPr>
              <a:t>the </a:t>
            </a:r>
            <a:r>
              <a:rPr sz="2400" spc="-525" dirty="0">
                <a:latin typeface="Calibri"/>
                <a:cs typeface="Calibri"/>
              </a:rPr>
              <a:t> </a:t>
            </a:r>
            <a:r>
              <a:rPr sz="2400" spc="-20" dirty="0">
                <a:latin typeface="Calibri"/>
                <a:cs typeface="Calibri"/>
              </a:rPr>
              <a:t>law </a:t>
            </a:r>
            <a:r>
              <a:rPr sz="2400" dirty="0">
                <a:latin typeface="Calibri"/>
                <a:cs typeface="Calibri"/>
              </a:rPr>
              <a:t>of</a:t>
            </a:r>
            <a:r>
              <a:rPr sz="2400" spc="-5" dirty="0">
                <a:latin typeface="Calibri"/>
                <a:cs typeface="Calibri"/>
              </a:rPr>
              <a:t> </a:t>
            </a:r>
            <a:r>
              <a:rPr sz="2400" dirty="0">
                <a:latin typeface="Calibri"/>
                <a:cs typeface="Calibri"/>
              </a:rPr>
              <a:t>total</a:t>
            </a:r>
            <a:r>
              <a:rPr sz="2400" spc="-50" dirty="0">
                <a:latin typeface="Calibri"/>
                <a:cs typeface="Calibri"/>
              </a:rPr>
              <a:t> </a:t>
            </a:r>
            <a:r>
              <a:rPr sz="2400" spc="-15" dirty="0">
                <a:latin typeface="Calibri"/>
                <a:cs typeface="Calibri"/>
              </a:rPr>
              <a:t>probability</a:t>
            </a:r>
            <a:r>
              <a:rPr sz="2400" spc="15" dirty="0">
                <a:latin typeface="Calibri"/>
                <a:cs typeface="Calibri"/>
              </a:rPr>
              <a:t> </a:t>
            </a:r>
            <a:r>
              <a:rPr sz="2400" dirty="0">
                <a:latin typeface="Calibri"/>
                <a:cs typeface="Calibri"/>
              </a:rPr>
              <a:t>here.</a:t>
            </a:r>
            <a:endParaRPr sz="2400">
              <a:latin typeface="Calibri"/>
              <a:cs typeface="Calibri"/>
            </a:endParaRPr>
          </a:p>
        </p:txBody>
      </p:sp>
      <p:sp>
        <p:nvSpPr>
          <p:cNvPr id="3" name="object 3"/>
          <p:cNvSpPr txBox="1"/>
          <p:nvPr/>
        </p:nvSpPr>
        <p:spPr>
          <a:xfrm>
            <a:off x="232409" y="1738249"/>
            <a:ext cx="7992109" cy="2548255"/>
          </a:xfrm>
          <a:prstGeom prst="rect">
            <a:avLst/>
          </a:prstGeom>
        </p:spPr>
        <p:txBody>
          <a:bodyPr vert="horz" wrap="square" lIns="0" tIns="13335" rIns="0" bIns="0" rtlCol="0">
            <a:spAutoFit/>
          </a:bodyPr>
          <a:lstStyle/>
          <a:p>
            <a:pPr marL="927735">
              <a:lnSpc>
                <a:spcPts val="2755"/>
              </a:lnSpc>
              <a:spcBef>
                <a:spcPts val="105"/>
              </a:spcBef>
            </a:pPr>
            <a:r>
              <a:rPr sz="2400" dirty="0">
                <a:latin typeface="Calibri"/>
                <a:cs typeface="Calibri"/>
              </a:rPr>
              <a:t>P(L)</a:t>
            </a:r>
            <a:r>
              <a:rPr sz="2400" spc="-75" dirty="0">
                <a:latin typeface="Calibri"/>
                <a:cs typeface="Calibri"/>
              </a:rPr>
              <a:t> </a:t>
            </a:r>
            <a:r>
              <a:rPr sz="2400" spc="10" dirty="0">
                <a:latin typeface="Calibri"/>
                <a:cs typeface="Calibri"/>
              </a:rPr>
              <a:t>=P(R</a:t>
            </a:r>
            <a:r>
              <a:rPr sz="2400" spc="-50" dirty="0">
                <a:latin typeface="Calibri"/>
                <a:cs typeface="Calibri"/>
              </a:rPr>
              <a:t> </a:t>
            </a:r>
            <a:r>
              <a:rPr sz="2400" spc="-10" dirty="0">
                <a:latin typeface="Calibri"/>
                <a:cs typeface="Calibri"/>
              </a:rPr>
              <a:t>and</a:t>
            </a:r>
            <a:r>
              <a:rPr sz="2400" spc="-5" dirty="0">
                <a:latin typeface="Calibri"/>
                <a:cs typeface="Calibri"/>
              </a:rPr>
              <a:t> </a:t>
            </a:r>
            <a:r>
              <a:rPr sz="2400" dirty="0">
                <a:latin typeface="Calibri"/>
                <a:cs typeface="Calibri"/>
              </a:rPr>
              <a:t>T</a:t>
            </a:r>
            <a:r>
              <a:rPr sz="2400" spc="5" dirty="0">
                <a:latin typeface="Calibri"/>
                <a:cs typeface="Calibri"/>
              </a:rPr>
              <a:t> </a:t>
            </a:r>
            <a:r>
              <a:rPr sz="2400" spc="-10" dirty="0">
                <a:latin typeface="Calibri"/>
                <a:cs typeface="Calibri"/>
              </a:rPr>
              <a:t>and</a:t>
            </a:r>
            <a:r>
              <a:rPr sz="2400" spc="-5" dirty="0">
                <a:latin typeface="Calibri"/>
                <a:cs typeface="Calibri"/>
              </a:rPr>
              <a:t> </a:t>
            </a:r>
            <a:r>
              <a:rPr sz="2400" dirty="0">
                <a:latin typeface="Calibri"/>
                <a:cs typeface="Calibri"/>
              </a:rPr>
              <a:t>L)+P(R</a:t>
            </a:r>
            <a:r>
              <a:rPr sz="2400" spc="-50" dirty="0">
                <a:latin typeface="Calibri"/>
                <a:cs typeface="Calibri"/>
              </a:rPr>
              <a:t> </a:t>
            </a:r>
            <a:r>
              <a:rPr sz="2400" spc="-10" dirty="0">
                <a:latin typeface="Calibri"/>
                <a:cs typeface="Calibri"/>
              </a:rPr>
              <a:t>and</a:t>
            </a:r>
            <a:r>
              <a:rPr sz="2400" spc="-5" dirty="0">
                <a:latin typeface="Calibri"/>
                <a:cs typeface="Calibri"/>
              </a:rPr>
              <a:t> </a:t>
            </a:r>
            <a:r>
              <a:rPr sz="2400" spc="-100" dirty="0">
                <a:latin typeface="Calibri"/>
                <a:cs typeface="Calibri"/>
              </a:rPr>
              <a:t>Tc</a:t>
            </a:r>
            <a:r>
              <a:rPr sz="2400" spc="10" dirty="0">
                <a:latin typeface="Calibri"/>
                <a:cs typeface="Calibri"/>
              </a:rPr>
              <a:t> </a:t>
            </a:r>
            <a:r>
              <a:rPr sz="2400" spc="-10" dirty="0">
                <a:latin typeface="Calibri"/>
                <a:cs typeface="Calibri"/>
              </a:rPr>
              <a:t>and</a:t>
            </a:r>
            <a:r>
              <a:rPr sz="2400" spc="-5" dirty="0">
                <a:latin typeface="Calibri"/>
                <a:cs typeface="Calibri"/>
              </a:rPr>
              <a:t> </a:t>
            </a:r>
            <a:r>
              <a:rPr sz="2400" spc="-20" dirty="0">
                <a:latin typeface="Calibri"/>
                <a:cs typeface="Calibri"/>
              </a:rPr>
              <a:t>L)</a:t>
            </a:r>
            <a:r>
              <a:rPr sz="2400" dirty="0">
                <a:latin typeface="Calibri"/>
                <a:cs typeface="Calibri"/>
              </a:rPr>
              <a:t> +</a:t>
            </a:r>
            <a:r>
              <a:rPr sz="2400" spc="60" dirty="0">
                <a:latin typeface="Calibri"/>
                <a:cs typeface="Calibri"/>
              </a:rPr>
              <a:t> </a:t>
            </a:r>
            <a:r>
              <a:rPr sz="2400" spc="25" dirty="0">
                <a:latin typeface="Calibri"/>
                <a:cs typeface="Calibri"/>
              </a:rPr>
              <a:t>P(Rc</a:t>
            </a:r>
            <a:r>
              <a:rPr sz="2400" spc="-65" dirty="0">
                <a:latin typeface="Calibri"/>
                <a:cs typeface="Calibri"/>
              </a:rPr>
              <a:t> </a:t>
            </a:r>
            <a:r>
              <a:rPr sz="2400" spc="-5" dirty="0">
                <a:latin typeface="Calibri"/>
                <a:cs typeface="Calibri"/>
              </a:rPr>
              <a:t>and </a:t>
            </a:r>
            <a:r>
              <a:rPr sz="2400" dirty="0">
                <a:latin typeface="Calibri"/>
                <a:cs typeface="Calibri"/>
              </a:rPr>
              <a:t>T</a:t>
            </a:r>
            <a:r>
              <a:rPr sz="2400" spc="5" dirty="0">
                <a:latin typeface="Calibri"/>
                <a:cs typeface="Calibri"/>
              </a:rPr>
              <a:t> </a:t>
            </a:r>
            <a:r>
              <a:rPr sz="2400" spc="-5" dirty="0">
                <a:latin typeface="Calibri"/>
                <a:cs typeface="Calibri"/>
              </a:rPr>
              <a:t>and</a:t>
            </a:r>
            <a:endParaRPr sz="2400">
              <a:latin typeface="Calibri"/>
              <a:cs typeface="Calibri"/>
            </a:endParaRPr>
          </a:p>
          <a:p>
            <a:pPr marL="12700">
              <a:lnSpc>
                <a:spcPts val="2755"/>
              </a:lnSpc>
            </a:pPr>
            <a:r>
              <a:rPr sz="2400" spc="-100" dirty="0">
                <a:latin typeface="Calibri"/>
                <a:cs typeface="Calibri"/>
              </a:rPr>
              <a:t>Tc</a:t>
            </a:r>
            <a:r>
              <a:rPr sz="2400" spc="-5" dirty="0">
                <a:latin typeface="Calibri"/>
                <a:cs typeface="Calibri"/>
              </a:rPr>
              <a:t> and</a:t>
            </a:r>
            <a:r>
              <a:rPr sz="2400" spc="-30" dirty="0">
                <a:latin typeface="Calibri"/>
                <a:cs typeface="Calibri"/>
              </a:rPr>
              <a:t> </a:t>
            </a:r>
            <a:r>
              <a:rPr sz="2400" spc="-20" dirty="0">
                <a:latin typeface="Calibri"/>
                <a:cs typeface="Calibri"/>
              </a:rPr>
              <a:t>L)</a:t>
            </a:r>
            <a:endParaRPr sz="2400">
              <a:latin typeface="Calibri"/>
              <a:cs typeface="Calibri"/>
            </a:endParaRPr>
          </a:p>
          <a:p>
            <a:pPr marL="1842770">
              <a:lnSpc>
                <a:spcPct val="100000"/>
              </a:lnSpc>
              <a:spcBef>
                <a:spcPts val="645"/>
              </a:spcBef>
            </a:pPr>
            <a:r>
              <a:rPr sz="2400" spc="-20" dirty="0">
                <a:latin typeface="Calibri"/>
                <a:cs typeface="Calibri"/>
              </a:rPr>
              <a:t>=1/12+1/24+1/24+1/16</a:t>
            </a:r>
            <a:endParaRPr sz="2400">
              <a:latin typeface="Calibri"/>
              <a:cs typeface="Calibri"/>
            </a:endParaRPr>
          </a:p>
          <a:p>
            <a:pPr marL="1842770">
              <a:lnSpc>
                <a:spcPct val="100000"/>
              </a:lnSpc>
              <a:spcBef>
                <a:spcPts val="730"/>
              </a:spcBef>
            </a:pPr>
            <a:r>
              <a:rPr sz="2400" spc="-15" dirty="0">
                <a:latin typeface="Calibri"/>
                <a:cs typeface="Calibri"/>
              </a:rPr>
              <a:t>=11/48.</a:t>
            </a:r>
            <a:endParaRPr sz="2400">
              <a:latin typeface="Calibri"/>
              <a:cs typeface="Calibri"/>
            </a:endParaRPr>
          </a:p>
          <a:p>
            <a:pPr marL="12700">
              <a:lnSpc>
                <a:spcPct val="100000"/>
              </a:lnSpc>
              <a:spcBef>
                <a:spcPts val="720"/>
              </a:spcBef>
            </a:pPr>
            <a:r>
              <a:rPr sz="2400" spc="15" dirty="0">
                <a:latin typeface="Calibri"/>
                <a:cs typeface="Calibri"/>
              </a:rPr>
              <a:t>c.</a:t>
            </a:r>
            <a:r>
              <a:rPr sz="2400" spc="-40" dirty="0">
                <a:latin typeface="Calibri"/>
                <a:cs typeface="Calibri"/>
              </a:rPr>
              <a:t> </a:t>
            </a:r>
            <a:r>
              <a:rPr sz="2400" spc="-55" dirty="0">
                <a:latin typeface="Calibri"/>
                <a:cs typeface="Calibri"/>
              </a:rPr>
              <a:t>We</a:t>
            </a:r>
            <a:r>
              <a:rPr sz="2400" spc="-20" dirty="0">
                <a:latin typeface="Calibri"/>
                <a:cs typeface="Calibri"/>
              </a:rPr>
              <a:t> </a:t>
            </a:r>
            <a:r>
              <a:rPr sz="2400" dirty="0">
                <a:latin typeface="Calibri"/>
                <a:cs typeface="Calibri"/>
              </a:rPr>
              <a:t>can</a:t>
            </a:r>
            <a:r>
              <a:rPr sz="2400" spc="-20" dirty="0">
                <a:latin typeface="Calibri"/>
                <a:cs typeface="Calibri"/>
              </a:rPr>
              <a:t> </a:t>
            </a:r>
            <a:r>
              <a:rPr sz="2400" spc="-5" dirty="0">
                <a:latin typeface="Calibri"/>
                <a:cs typeface="Calibri"/>
              </a:rPr>
              <a:t>find</a:t>
            </a:r>
            <a:r>
              <a:rPr sz="2400" spc="-15" dirty="0">
                <a:latin typeface="Calibri"/>
                <a:cs typeface="Calibri"/>
              </a:rPr>
              <a:t> </a:t>
            </a:r>
            <a:r>
              <a:rPr sz="2400" dirty="0">
                <a:latin typeface="Calibri"/>
                <a:cs typeface="Calibri"/>
              </a:rPr>
              <a:t>P(R|L)</a:t>
            </a:r>
            <a:r>
              <a:rPr sz="2400" spc="-75" dirty="0">
                <a:latin typeface="Calibri"/>
                <a:cs typeface="Calibri"/>
              </a:rPr>
              <a:t> </a:t>
            </a:r>
            <a:r>
              <a:rPr sz="2400" spc="5" dirty="0">
                <a:latin typeface="Calibri"/>
                <a:cs typeface="Calibri"/>
              </a:rPr>
              <a:t>using</a:t>
            </a:r>
            <a:endParaRPr sz="2400">
              <a:latin typeface="Calibri"/>
              <a:cs typeface="Calibri"/>
            </a:endParaRPr>
          </a:p>
          <a:p>
            <a:pPr marL="927735">
              <a:lnSpc>
                <a:spcPct val="100000"/>
              </a:lnSpc>
              <a:spcBef>
                <a:spcPts val="730"/>
              </a:spcBef>
            </a:pPr>
            <a:r>
              <a:rPr sz="2400" dirty="0">
                <a:latin typeface="Calibri"/>
                <a:cs typeface="Calibri"/>
              </a:rPr>
              <a:t>P(R|L)=P(R∩L)P(L)P(R|L)=P(R∩L)P(L).</a:t>
            </a:r>
            <a:endParaRPr sz="2400">
              <a:latin typeface="Calibri"/>
              <a:cs typeface="Calibri"/>
            </a:endParaRPr>
          </a:p>
        </p:txBody>
      </p:sp>
      <p:sp>
        <p:nvSpPr>
          <p:cNvPr id="4" name="object 4"/>
          <p:cNvSpPr txBox="1"/>
          <p:nvPr/>
        </p:nvSpPr>
        <p:spPr>
          <a:xfrm>
            <a:off x="10298683" y="1738249"/>
            <a:ext cx="1615440" cy="392430"/>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L)</a:t>
            </a:r>
            <a:r>
              <a:rPr sz="2400" spc="-25" dirty="0">
                <a:latin typeface="Calibri"/>
                <a:cs typeface="Calibri"/>
              </a:rPr>
              <a:t> </a:t>
            </a:r>
            <a:r>
              <a:rPr sz="2400" dirty="0">
                <a:latin typeface="Calibri"/>
                <a:cs typeface="Calibri"/>
              </a:rPr>
              <a:t>+</a:t>
            </a:r>
            <a:r>
              <a:rPr sz="2400" spc="-35" dirty="0">
                <a:latin typeface="Calibri"/>
                <a:cs typeface="Calibri"/>
              </a:rPr>
              <a:t> </a:t>
            </a:r>
            <a:r>
              <a:rPr sz="2400" spc="5" dirty="0">
                <a:latin typeface="Calibri"/>
                <a:cs typeface="Calibri"/>
              </a:rPr>
              <a:t>P(Rc</a:t>
            </a:r>
            <a:r>
              <a:rPr sz="2400" spc="-5" dirty="0">
                <a:latin typeface="Calibri"/>
                <a:cs typeface="Calibri"/>
              </a:rPr>
              <a:t> </a:t>
            </a:r>
            <a:r>
              <a:rPr sz="2400" spc="-10" dirty="0">
                <a:latin typeface="Calibri"/>
                <a:cs typeface="Calibri"/>
              </a:rPr>
              <a:t>and</a:t>
            </a:r>
            <a:endParaRPr sz="2400">
              <a:latin typeface="Calibri"/>
              <a:cs typeface="Calibri"/>
            </a:endParaRPr>
          </a:p>
        </p:txBody>
      </p:sp>
      <p:sp>
        <p:nvSpPr>
          <p:cNvPr id="5" name="object 5"/>
          <p:cNvSpPr txBox="1"/>
          <p:nvPr/>
        </p:nvSpPr>
        <p:spPr>
          <a:xfrm>
            <a:off x="232409" y="4352353"/>
            <a:ext cx="11021695" cy="725805"/>
          </a:xfrm>
          <a:prstGeom prst="rect">
            <a:avLst/>
          </a:prstGeom>
        </p:spPr>
        <p:txBody>
          <a:bodyPr vert="horz" wrap="square" lIns="0" tIns="12700" rIns="0" bIns="0" rtlCol="0">
            <a:spAutoFit/>
          </a:bodyPr>
          <a:lstStyle/>
          <a:p>
            <a:pPr marL="927735">
              <a:lnSpc>
                <a:spcPts val="2755"/>
              </a:lnSpc>
              <a:spcBef>
                <a:spcPts val="100"/>
              </a:spcBef>
            </a:pPr>
            <a:r>
              <a:rPr sz="2400" spc="-60" dirty="0">
                <a:latin typeface="Calibri"/>
                <a:cs typeface="Calibri"/>
              </a:rPr>
              <a:t>We</a:t>
            </a:r>
            <a:r>
              <a:rPr sz="2400" spc="-10" dirty="0">
                <a:latin typeface="Calibri"/>
                <a:cs typeface="Calibri"/>
              </a:rPr>
              <a:t> </a:t>
            </a:r>
            <a:r>
              <a:rPr sz="2400" spc="-35" dirty="0">
                <a:latin typeface="Calibri"/>
                <a:cs typeface="Calibri"/>
              </a:rPr>
              <a:t>have</a:t>
            </a:r>
            <a:r>
              <a:rPr sz="2400" spc="70" dirty="0">
                <a:latin typeface="Calibri"/>
                <a:cs typeface="Calibri"/>
              </a:rPr>
              <a:t> </a:t>
            </a:r>
            <a:r>
              <a:rPr sz="2400" spc="-15" dirty="0">
                <a:latin typeface="Calibri"/>
                <a:cs typeface="Calibri"/>
              </a:rPr>
              <a:t>already</a:t>
            </a:r>
            <a:r>
              <a:rPr sz="2400" spc="100" dirty="0">
                <a:latin typeface="Calibri"/>
                <a:cs typeface="Calibri"/>
              </a:rPr>
              <a:t> </a:t>
            </a:r>
            <a:r>
              <a:rPr sz="2400" spc="-10" dirty="0">
                <a:latin typeface="Calibri"/>
                <a:cs typeface="Calibri"/>
              </a:rPr>
              <a:t>found</a:t>
            </a:r>
            <a:r>
              <a:rPr sz="2400" spc="-45" dirty="0">
                <a:latin typeface="Calibri"/>
                <a:cs typeface="Calibri"/>
              </a:rPr>
              <a:t> </a:t>
            </a:r>
            <a:r>
              <a:rPr sz="2400" spc="-10" dirty="0">
                <a:latin typeface="Calibri"/>
                <a:cs typeface="Calibri"/>
              </a:rPr>
              <a:t>P(L)=11/48</a:t>
            </a:r>
            <a:r>
              <a:rPr sz="2400" spc="45" dirty="0">
                <a:latin typeface="Calibri"/>
                <a:cs typeface="Calibri"/>
              </a:rPr>
              <a:t> </a:t>
            </a:r>
            <a:r>
              <a:rPr sz="2400" spc="-10" dirty="0">
                <a:latin typeface="Calibri"/>
                <a:cs typeface="Calibri"/>
              </a:rPr>
              <a:t>and</a:t>
            </a:r>
            <a:r>
              <a:rPr sz="2400" spc="-5" dirty="0">
                <a:latin typeface="Calibri"/>
                <a:cs typeface="Calibri"/>
              </a:rPr>
              <a:t> </a:t>
            </a:r>
            <a:r>
              <a:rPr sz="2400" dirty="0">
                <a:latin typeface="Calibri"/>
                <a:cs typeface="Calibri"/>
              </a:rPr>
              <a:t>we</a:t>
            </a:r>
            <a:r>
              <a:rPr sz="2400" spc="-5" dirty="0">
                <a:latin typeface="Calibri"/>
                <a:cs typeface="Calibri"/>
              </a:rPr>
              <a:t> </a:t>
            </a:r>
            <a:r>
              <a:rPr sz="2400" dirty="0">
                <a:latin typeface="Calibri"/>
                <a:cs typeface="Calibri"/>
              </a:rPr>
              <a:t>can</a:t>
            </a:r>
            <a:r>
              <a:rPr sz="2400" spc="-75" dirty="0">
                <a:latin typeface="Calibri"/>
                <a:cs typeface="Calibri"/>
              </a:rPr>
              <a:t> </a:t>
            </a:r>
            <a:r>
              <a:rPr sz="2400" spc="-5" dirty="0">
                <a:latin typeface="Calibri"/>
                <a:cs typeface="Calibri"/>
              </a:rPr>
              <a:t>find</a:t>
            </a:r>
            <a:r>
              <a:rPr sz="2400" spc="40" dirty="0">
                <a:latin typeface="Calibri"/>
                <a:cs typeface="Calibri"/>
              </a:rPr>
              <a:t> </a:t>
            </a:r>
            <a:r>
              <a:rPr sz="2400" spc="-10" dirty="0">
                <a:latin typeface="Calibri"/>
                <a:cs typeface="Calibri"/>
              </a:rPr>
              <a:t>P(R∩L)</a:t>
            </a:r>
            <a:r>
              <a:rPr sz="2400" spc="85" dirty="0">
                <a:latin typeface="Calibri"/>
                <a:cs typeface="Calibri"/>
              </a:rPr>
              <a:t> </a:t>
            </a:r>
            <a:r>
              <a:rPr sz="2400" spc="-15" dirty="0">
                <a:latin typeface="Calibri"/>
                <a:cs typeface="Calibri"/>
              </a:rPr>
              <a:t>similarly</a:t>
            </a:r>
            <a:r>
              <a:rPr sz="2400" spc="25" dirty="0">
                <a:latin typeface="Calibri"/>
                <a:cs typeface="Calibri"/>
              </a:rPr>
              <a:t> </a:t>
            </a:r>
            <a:r>
              <a:rPr sz="2400" spc="5" dirty="0">
                <a:latin typeface="Calibri"/>
                <a:cs typeface="Calibri"/>
              </a:rPr>
              <a:t>by</a:t>
            </a:r>
            <a:r>
              <a:rPr sz="2400" spc="25" dirty="0">
                <a:latin typeface="Calibri"/>
                <a:cs typeface="Calibri"/>
              </a:rPr>
              <a:t> </a:t>
            </a:r>
            <a:r>
              <a:rPr sz="2400" spc="-5" dirty="0">
                <a:latin typeface="Calibri"/>
                <a:cs typeface="Calibri"/>
              </a:rPr>
              <a:t>adding</a:t>
            </a:r>
            <a:r>
              <a:rPr sz="2400" spc="-15" dirty="0">
                <a:latin typeface="Calibri"/>
                <a:cs typeface="Calibri"/>
              </a:rPr>
              <a:t> </a:t>
            </a:r>
            <a:r>
              <a:rPr sz="2400" spc="5" dirty="0">
                <a:latin typeface="Calibri"/>
                <a:cs typeface="Calibri"/>
              </a:rPr>
              <a:t>the</a:t>
            </a:r>
            <a:endParaRPr sz="2400">
              <a:latin typeface="Calibri"/>
              <a:cs typeface="Calibri"/>
            </a:endParaRPr>
          </a:p>
          <a:p>
            <a:pPr marL="12700">
              <a:lnSpc>
                <a:spcPts val="2755"/>
              </a:lnSpc>
            </a:pPr>
            <a:r>
              <a:rPr sz="2400" spc="-15" dirty="0">
                <a:latin typeface="Calibri"/>
                <a:cs typeface="Calibri"/>
              </a:rPr>
              <a:t>probabilities</a:t>
            </a:r>
            <a:r>
              <a:rPr sz="2400" spc="95" dirty="0">
                <a:latin typeface="Calibri"/>
                <a:cs typeface="Calibri"/>
              </a:rPr>
              <a:t> </a:t>
            </a:r>
            <a:r>
              <a:rPr sz="2400" dirty="0">
                <a:latin typeface="Calibri"/>
                <a:cs typeface="Calibri"/>
              </a:rPr>
              <a:t>of</a:t>
            </a:r>
            <a:r>
              <a:rPr sz="2400" spc="5" dirty="0">
                <a:latin typeface="Calibri"/>
                <a:cs typeface="Calibri"/>
              </a:rPr>
              <a:t> </a:t>
            </a:r>
            <a:r>
              <a:rPr sz="2400" spc="10" dirty="0">
                <a:latin typeface="Calibri"/>
                <a:cs typeface="Calibri"/>
              </a:rPr>
              <a:t>the</a:t>
            </a:r>
            <a:r>
              <a:rPr sz="2400" spc="-85" dirty="0">
                <a:latin typeface="Calibri"/>
                <a:cs typeface="Calibri"/>
              </a:rPr>
              <a:t> </a:t>
            </a:r>
            <a:r>
              <a:rPr sz="2400" spc="10" dirty="0">
                <a:latin typeface="Calibri"/>
                <a:cs typeface="Calibri"/>
              </a:rPr>
              <a:t>outcomes</a:t>
            </a:r>
            <a:r>
              <a:rPr sz="2400" spc="-125" dirty="0">
                <a:latin typeface="Calibri"/>
                <a:cs typeface="Calibri"/>
              </a:rPr>
              <a:t> </a:t>
            </a:r>
            <a:r>
              <a:rPr sz="2400" dirty="0">
                <a:latin typeface="Calibri"/>
                <a:cs typeface="Calibri"/>
              </a:rPr>
              <a:t>that</a:t>
            </a:r>
            <a:r>
              <a:rPr sz="2400" spc="-75" dirty="0">
                <a:latin typeface="Calibri"/>
                <a:cs typeface="Calibri"/>
              </a:rPr>
              <a:t> </a:t>
            </a:r>
            <a:r>
              <a:rPr sz="2400" dirty="0">
                <a:latin typeface="Calibri"/>
                <a:cs typeface="Calibri"/>
              </a:rPr>
              <a:t>belong</a:t>
            </a:r>
            <a:r>
              <a:rPr sz="2400" spc="-15" dirty="0">
                <a:latin typeface="Calibri"/>
                <a:cs typeface="Calibri"/>
              </a:rPr>
              <a:t> </a:t>
            </a:r>
            <a:r>
              <a:rPr sz="2400" spc="5" dirty="0">
                <a:latin typeface="Calibri"/>
                <a:cs typeface="Calibri"/>
              </a:rPr>
              <a:t>to</a:t>
            </a:r>
            <a:r>
              <a:rPr sz="2400" spc="-95" dirty="0">
                <a:latin typeface="Calibri"/>
                <a:cs typeface="Calibri"/>
              </a:rPr>
              <a:t> </a:t>
            </a:r>
            <a:r>
              <a:rPr sz="2400" spc="-30" dirty="0">
                <a:latin typeface="Calibri"/>
                <a:cs typeface="Calibri"/>
              </a:rPr>
              <a:t>R∩L.</a:t>
            </a:r>
            <a:endParaRPr sz="2400">
              <a:latin typeface="Calibri"/>
              <a:cs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6567" y="239649"/>
            <a:ext cx="3466465" cy="575310"/>
          </a:xfrm>
          <a:prstGeom prst="rect">
            <a:avLst/>
          </a:prstGeom>
        </p:spPr>
        <p:txBody>
          <a:bodyPr vert="horz" wrap="square" lIns="0" tIns="13335" rIns="0" bIns="0" rtlCol="0">
            <a:spAutoFit/>
          </a:bodyPr>
          <a:lstStyle/>
          <a:p>
            <a:pPr marL="12700">
              <a:lnSpc>
                <a:spcPct val="100000"/>
              </a:lnSpc>
              <a:spcBef>
                <a:spcPts val="105"/>
              </a:spcBef>
            </a:pPr>
            <a:r>
              <a:rPr sz="3600" b="1" spc="10" dirty="0">
                <a:solidFill>
                  <a:srgbClr val="FF0000"/>
                </a:solidFill>
                <a:latin typeface="Calibri"/>
                <a:cs typeface="Calibri"/>
              </a:rPr>
              <a:t>Random</a:t>
            </a:r>
            <a:r>
              <a:rPr sz="3600" b="1" spc="-125" dirty="0">
                <a:solidFill>
                  <a:srgbClr val="FF0000"/>
                </a:solidFill>
                <a:latin typeface="Calibri"/>
                <a:cs typeface="Calibri"/>
              </a:rPr>
              <a:t> </a:t>
            </a:r>
            <a:r>
              <a:rPr sz="3600" b="1" spc="-25" dirty="0">
                <a:solidFill>
                  <a:srgbClr val="FF0000"/>
                </a:solidFill>
                <a:latin typeface="Calibri"/>
                <a:cs typeface="Calibri"/>
              </a:rPr>
              <a:t>Variables</a:t>
            </a:r>
            <a:endParaRPr sz="3600">
              <a:latin typeface="Calibri"/>
              <a:cs typeface="Calibri"/>
            </a:endParaRPr>
          </a:p>
        </p:txBody>
      </p:sp>
      <p:sp>
        <p:nvSpPr>
          <p:cNvPr id="3" name="object 3"/>
          <p:cNvSpPr txBox="1"/>
          <p:nvPr/>
        </p:nvSpPr>
        <p:spPr>
          <a:xfrm>
            <a:off x="476567" y="888111"/>
            <a:ext cx="11224895" cy="5294630"/>
          </a:xfrm>
          <a:prstGeom prst="rect">
            <a:avLst/>
          </a:prstGeom>
        </p:spPr>
        <p:txBody>
          <a:bodyPr vert="horz" wrap="square" lIns="0" tIns="13335" rIns="0" bIns="0" rtlCol="0">
            <a:spAutoFit/>
          </a:bodyPr>
          <a:lstStyle/>
          <a:p>
            <a:pPr marL="12700">
              <a:lnSpc>
                <a:spcPts val="2755"/>
              </a:lnSpc>
              <a:spcBef>
                <a:spcPts val="105"/>
              </a:spcBef>
            </a:pPr>
            <a:r>
              <a:rPr sz="2400" b="1" spc="-5" dirty="0">
                <a:latin typeface="Calibri"/>
                <a:cs typeface="Calibri"/>
              </a:rPr>
              <a:t>Random</a:t>
            </a:r>
            <a:r>
              <a:rPr sz="2400" b="1" spc="-25" dirty="0">
                <a:latin typeface="Calibri"/>
                <a:cs typeface="Calibri"/>
              </a:rPr>
              <a:t> </a:t>
            </a:r>
            <a:r>
              <a:rPr sz="2400" b="1" dirty="0">
                <a:latin typeface="Calibri"/>
                <a:cs typeface="Calibri"/>
              </a:rPr>
              <a:t>variable</a:t>
            </a:r>
            <a:r>
              <a:rPr sz="2400" b="1" spc="-25" dirty="0">
                <a:latin typeface="Calibri"/>
                <a:cs typeface="Calibri"/>
              </a:rPr>
              <a:t> </a:t>
            </a:r>
            <a:r>
              <a:rPr sz="2400" b="1" spc="-20" dirty="0">
                <a:latin typeface="Calibri"/>
                <a:cs typeface="Calibri"/>
              </a:rPr>
              <a:t>takes</a:t>
            </a:r>
            <a:r>
              <a:rPr sz="2400" b="1" spc="70" dirty="0">
                <a:latin typeface="Calibri"/>
                <a:cs typeface="Calibri"/>
              </a:rPr>
              <a:t> </a:t>
            </a:r>
            <a:r>
              <a:rPr sz="2400" b="1" dirty="0">
                <a:latin typeface="Calibri"/>
                <a:cs typeface="Calibri"/>
              </a:rPr>
              <a:t>a</a:t>
            </a:r>
            <a:r>
              <a:rPr sz="2400" b="1" spc="-5" dirty="0">
                <a:latin typeface="Calibri"/>
                <a:cs typeface="Calibri"/>
              </a:rPr>
              <a:t> </a:t>
            </a:r>
            <a:r>
              <a:rPr sz="2400" b="1" spc="-25" dirty="0">
                <a:latin typeface="Calibri"/>
                <a:cs typeface="Calibri"/>
              </a:rPr>
              <a:t>random</a:t>
            </a:r>
            <a:r>
              <a:rPr sz="2400" b="1" spc="50" dirty="0">
                <a:latin typeface="Calibri"/>
                <a:cs typeface="Calibri"/>
              </a:rPr>
              <a:t> </a:t>
            </a:r>
            <a:r>
              <a:rPr sz="2400" b="1" spc="-5" dirty="0">
                <a:latin typeface="Calibri"/>
                <a:cs typeface="Calibri"/>
              </a:rPr>
              <a:t>value,</a:t>
            </a:r>
            <a:r>
              <a:rPr sz="2400" b="1" spc="-30" dirty="0">
                <a:latin typeface="Calibri"/>
                <a:cs typeface="Calibri"/>
              </a:rPr>
              <a:t> </a:t>
            </a:r>
            <a:r>
              <a:rPr sz="2400" b="1" spc="-5" dirty="0">
                <a:latin typeface="Calibri"/>
                <a:cs typeface="Calibri"/>
              </a:rPr>
              <a:t>which</a:t>
            </a:r>
            <a:r>
              <a:rPr sz="2400" b="1" spc="45" dirty="0">
                <a:latin typeface="Calibri"/>
                <a:cs typeface="Calibri"/>
              </a:rPr>
              <a:t> </a:t>
            </a:r>
            <a:r>
              <a:rPr sz="2400" b="1" spc="5" dirty="0">
                <a:latin typeface="Calibri"/>
                <a:cs typeface="Calibri"/>
              </a:rPr>
              <a:t>is</a:t>
            </a:r>
            <a:r>
              <a:rPr sz="2400" b="1" spc="-80" dirty="0">
                <a:latin typeface="Calibri"/>
                <a:cs typeface="Calibri"/>
              </a:rPr>
              <a:t> </a:t>
            </a:r>
            <a:r>
              <a:rPr sz="2400" b="1" spc="-10" dirty="0">
                <a:latin typeface="Calibri"/>
                <a:cs typeface="Calibri"/>
              </a:rPr>
              <a:t>real </a:t>
            </a:r>
            <a:r>
              <a:rPr sz="2400" b="1" dirty="0">
                <a:latin typeface="Calibri"/>
                <a:cs typeface="Calibri"/>
              </a:rPr>
              <a:t>and</a:t>
            </a:r>
            <a:r>
              <a:rPr sz="2400" b="1" spc="45" dirty="0">
                <a:latin typeface="Calibri"/>
                <a:cs typeface="Calibri"/>
              </a:rPr>
              <a:t> </a:t>
            </a:r>
            <a:r>
              <a:rPr sz="2400" b="1" spc="-5" dirty="0">
                <a:latin typeface="Calibri"/>
                <a:cs typeface="Calibri"/>
              </a:rPr>
              <a:t>can</a:t>
            </a:r>
            <a:r>
              <a:rPr sz="2400" b="1" spc="-30" dirty="0">
                <a:latin typeface="Calibri"/>
                <a:cs typeface="Calibri"/>
              </a:rPr>
              <a:t> </a:t>
            </a:r>
            <a:r>
              <a:rPr sz="2400" b="1" spc="-5" dirty="0">
                <a:latin typeface="Calibri"/>
                <a:cs typeface="Calibri"/>
              </a:rPr>
              <a:t>be</a:t>
            </a:r>
            <a:r>
              <a:rPr sz="2400" b="1" spc="-20" dirty="0">
                <a:latin typeface="Calibri"/>
                <a:cs typeface="Calibri"/>
              </a:rPr>
              <a:t> </a:t>
            </a:r>
            <a:r>
              <a:rPr sz="2400" b="1" dirty="0">
                <a:latin typeface="Calibri"/>
                <a:cs typeface="Calibri"/>
              </a:rPr>
              <a:t>finite</a:t>
            </a:r>
            <a:r>
              <a:rPr sz="2400" b="1" spc="45" dirty="0">
                <a:latin typeface="Calibri"/>
                <a:cs typeface="Calibri"/>
              </a:rPr>
              <a:t> </a:t>
            </a:r>
            <a:r>
              <a:rPr sz="2400" b="1" spc="-10" dirty="0">
                <a:latin typeface="Calibri"/>
                <a:cs typeface="Calibri"/>
              </a:rPr>
              <a:t>or</a:t>
            </a:r>
            <a:r>
              <a:rPr sz="2400" b="1" spc="-45" dirty="0">
                <a:latin typeface="Calibri"/>
                <a:cs typeface="Calibri"/>
              </a:rPr>
              <a:t> </a:t>
            </a:r>
            <a:r>
              <a:rPr sz="2400" b="1" dirty="0">
                <a:latin typeface="Calibri"/>
                <a:cs typeface="Calibri"/>
              </a:rPr>
              <a:t>infinite</a:t>
            </a:r>
            <a:r>
              <a:rPr sz="2400" b="1" spc="-30" dirty="0">
                <a:latin typeface="Calibri"/>
                <a:cs typeface="Calibri"/>
              </a:rPr>
              <a:t> </a:t>
            </a:r>
            <a:r>
              <a:rPr sz="2400" b="1" dirty="0">
                <a:latin typeface="Calibri"/>
                <a:cs typeface="Calibri"/>
              </a:rPr>
              <a:t>and</a:t>
            </a:r>
            <a:r>
              <a:rPr sz="2400" b="1" spc="45" dirty="0">
                <a:latin typeface="Calibri"/>
                <a:cs typeface="Calibri"/>
              </a:rPr>
              <a:t> </a:t>
            </a:r>
            <a:r>
              <a:rPr sz="2400" b="1" spc="5" dirty="0">
                <a:latin typeface="Calibri"/>
                <a:cs typeface="Calibri"/>
              </a:rPr>
              <a:t>it</a:t>
            </a:r>
            <a:r>
              <a:rPr sz="2400" b="1" spc="-25" dirty="0">
                <a:latin typeface="Calibri"/>
                <a:cs typeface="Calibri"/>
              </a:rPr>
              <a:t> </a:t>
            </a:r>
            <a:r>
              <a:rPr sz="2400" b="1" spc="5" dirty="0">
                <a:latin typeface="Calibri"/>
                <a:cs typeface="Calibri"/>
              </a:rPr>
              <a:t>is</a:t>
            </a:r>
            <a:endParaRPr sz="2400">
              <a:latin typeface="Calibri"/>
              <a:cs typeface="Calibri"/>
            </a:endParaRPr>
          </a:p>
          <a:p>
            <a:pPr marL="12700">
              <a:lnSpc>
                <a:spcPts val="2755"/>
              </a:lnSpc>
              <a:tabLst>
                <a:tab pos="2265680" algn="l"/>
              </a:tabLst>
            </a:pPr>
            <a:r>
              <a:rPr sz="2400" b="1" spc="-20" dirty="0">
                <a:latin typeface="Calibri"/>
                <a:cs typeface="Calibri"/>
              </a:rPr>
              <a:t>generated</a:t>
            </a:r>
            <a:r>
              <a:rPr sz="2400" b="1" spc="55" dirty="0">
                <a:latin typeface="Calibri"/>
                <a:cs typeface="Calibri"/>
              </a:rPr>
              <a:t> </a:t>
            </a:r>
            <a:r>
              <a:rPr sz="2400" b="1" spc="-10" dirty="0">
                <a:latin typeface="Calibri"/>
                <a:cs typeface="Calibri"/>
              </a:rPr>
              <a:t>out of	</a:t>
            </a:r>
            <a:r>
              <a:rPr sz="2400" b="1" spc="-25" dirty="0">
                <a:latin typeface="Calibri"/>
                <a:cs typeface="Calibri"/>
              </a:rPr>
              <a:t>random</a:t>
            </a:r>
            <a:r>
              <a:rPr sz="2400" b="1" spc="40" dirty="0">
                <a:latin typeface="Calibri"/>
                <a:cs typeface="Calibri"/>
              </a:rPr>
              <a:t> </a:t>
            </a:r>
            <a:r>
              <a:rPr sz="2400" b="1" spc="-10" dirty="0">
                <a:latin typeface="Calibri"/>
                <a:cs typeface="Calibri"/>
              </a:rPr>
              <a:t>experiment.</a:t>
            </a:r>
            <a:endParaRPr sz="2400">
              <a:latin typeface="Calibri"/>
              <a:cs typeface="Calibri"/>
            </a:endParaRPr>
          </a:p>
          <a:p>
            <a:pPr marL="12700">
              <a:lnSpc>
                <a:spcPct val="100000"/>
              </a:lnSpc>
              <a:spcBef>
                <a:spcPts val="725"/>
              </a:spcBef>
            </a:pPr>
            <a:r>
              <a:rPr sz="2400" b="1" spc="-5" dirty="0">
                <a:solidFill>
                  <a:srgbClr val="FF0000"/>
                </a:solidFill>
                <a:latin typeface="Calibri"/>
                <a:cs typeface="Calibri"/>
              </a:rPr>
              <a:t>The</a:t>
            </a:r>
            <a:r>
              <a:rPr sz="2400" b="1" spc="-25" dirty="0">
                <a:solidFill>
                  <a:srgbClr val="FF0000"/>
                </a:solidFill>
                <a:latin typeface="Calibri"/>
                <a:cs typeface="Calibri"/>
              </a:rPr>
              <a:t> random</a:t>
            </a:r>
            <a:r>
              <a:rPr sz="2400" b="1" spc="55" dirty="0">
                <a:solidFill>
                  <a:srgbClr val="FF0000"/>
                </a:solidFill>
                <a:latin typeface="Calibri"/>
                <a:cs typeface="Calibri"/>
              </a:rPr>
              <a:t> </a:t>
            </a:r>
            <a:r>
              <a:rPr sz="2400" b="1" dirty="0">
                <a:solidFill>
                  <a:srgbClr val="FF0000"/>
                </a:solidFill>
                <a:latin typeface="Calibri"/>
                <a:cs typeface="Calibri"/>
              </a:rPr>
              <a:t>value</a:t>
            </a:r>
            <a:r>
              <a:rPr sz="2400" b="1" spc="-25" dirty="0">
                <a:solidFill>
                  <a:srgbClr val="FF0000"/>
                </a:solidFill>
                <a:latin typeface="Calibri"/>
                <a:cs typeface="Calibri"/>
              </a:rPr>
              <a:t> </a:t>
            </a:r>
            <a:r>
              <a:rPr sz="2400" b="1" spc="5" dirty="0">
                <a:solidFill>
                  <a:srgbClr val="FF0000"/>
                </a:solidFill>
                <a:latin typeface="Calibri"/>
                <a:cs typeface="Calibri"/>
              </a:rPr>
              <a:t>is </a:t>
            </a:r>
            <a:r>
              <a:rPr sz="2400" b="1" spc="-20" dirty="0">
                <a:solidFill>
                  <a:srgbClr val="FF0000"/>
                </a:solidFill>
                <a:latin typeface="Calibri"/>
                <a:cs typeface="Calibri"/>
              </a:rPr>
              <a:t>generated</a:t>
            </a:r>
            <a:r>
              <a:rPr sz="2400" b="1" spc="50" dirty="0">
                <a:solidFill>
                  <a:srgbClr val="FF0000"/>
                </a:solidFill>
                <a:latin typeface="Calibri"/>
                <a:cs typeface="Calibri"/>
              </a:rPr>
              <a:t> </a:t>
            </a:r>
            <a:r>
              <a:rPr sz="2400" b="1" spc="-10" dirty="0">
                <a:solidFill>
                  <a:srgbClr val="FF0000"/>
                </a:solidFill>
                <a:latin typeface="Calibri"/>
                <a:cs typeface="Calibri"/>
              </a:rPr>
              <a:t>out</a:t>
            </a:r>
            <a:r>
              <a:rPr sz="2400" b="1" spc="55" dirty="0">
                <a:solidFill>
                  <a:srgbClr val="FF0000"/>
                </a:solidFill>
                <a:latin typeface="Calibri"/>
                <a:cs typeface="Calibri"/>
              </a:rPr>
              <a:t> </a:t>
            </a:r>
            <a:r>
              <a:rPr sz="2400" b="1" spc="-10" dirty="0">
                <a:solidFill>
                  <a:srgbClr val="FF0000"/>
                </a:solidFill>
                <a:latin typeface="Calibri"/>
                <a:cs typeface="Calibri"/>
              </a:rPr>
              <a:t>of</a:t>
            </a:r>
            <a:r>
              <a:rPr sz="2400" b="1" spc="-25" dirty="0">
                <a:solidFill>
                  <a:srgbClr val="FF0000"/>
                </a:solidFill>
                <a:latin typeface="Calibri"/>
                <a:cs typeface="Calibri"/>
              </a:rPr>
              <a:t> </a:t>
            </a:r>
            <a:r>
              <a:rPr sz="2400" b="1" dirty="0">
                <a:solidFill>
                  <a:srgbClr val="FF0000"/>
                </a:solidFill>
                <a:latin typeface="Calibri"/>
                <a:cs typeface="Calibri"/>
              </a:rPr>
              <a:t>a</a:t>
            </a:r>
            <a:r>
              <a:rPr sz="2400" b="1" spc="5" dirty="0">
                <a:solidFill>
                  <a:srgbClr val="FF0000"/>
                </a:solidFill>
                <a:latin typeface="Calibri"/>
                <a:cs typeface="Calibri"/>
              </a:rPr>
              <a:t> </a:t>
            </a:r>
            <a:r>
              <a:rPr sz="2400" b="1" spc="-15" dirty="0">
                <a:solidFill>
                  <a:srgbClr val="FF0000"/>
                </a:solidFill>
                <a:latin typeface="Calibri"/>
                <a:cs typeface="Calibri"/>
              </a:rPr>
              <a:t>function.</a:t>
            </a:r>
            <a:endParaRPr sz="2400">
              <a:latin typeface="Calibri"/>
              <a:cs typeface="Calibri"/>
            </a:endParaRPr>
          </a:p>
          <a:p>
            <a:pPr>
              <a:lnSpc>
                <a:spcPct val="100000"/>
              </a:lnSpc>
              <a:spcBef>
                <a:spcPts val="15"/>
              </a:spcBef>
            </a:pPr>
            <a:endParaRPr sz="3000">
              <a:latin typeface="Calibri"/>
              <a:cs typeface="Calibri"/>
            </a:endParaRPr>
          </a:p>
          <a:p>
            <a:pPr marL="12700" marR="3516629">
              <a:lnSpc>
                <a:spcPct val="122600"/>
              </a:lnSpc>
              <a:tabLst>
                <a:tab pos="2816860" algn="l"/>
              </a:tabLst>
            </a:pPr>
            <a:r>
              <a:rPr sz="2400" b="1" spc="5" dirty="0">
                <a:latin typeface="Calibri"/>
                <a:cs typeface="Calibri"/>
              </a:rPr>
              <a:t>Example: Let </a:t>
            </a:r>
            <a:r>
              <a:rPr sz="2400" b="1" spc="-10" dirty="0">
                <a:latin typeface="Calibri"/>
                <a:cs typeface="Calibri"/>
              </a:rPr>
              <a:t>us consider </a:t>
            </a:r>
            <a:r>
              <a:rPr sz="2400" b="1" spc="5" dirty="0">
                <a:latin typeface="Calibri"/>
                <a:cs typeface="Calibri"/>
              </a:rPr>
              <a:t>an </a:t>
            </a:r>
            <a:r>
              <a:rPr sz="2400" b="1" spc="-10" dirty="0">
                <a:latin typeface="Calibri"/>
                <a:cs typeface="Calibri"/>
              </a:rPr>
              <a:t>experiment of </a:t>
            </a:r>
            <a:r>
              <a:rPr sz="2400" b="1" dirty="0">
                <a:latin typeface="Calibri"/>
                <a:cs typeface="Calibri"/>
              </a:rPr>
              <a:t>tossing two </a:t>
            </a:r>
            <a:r>
              <a:rPr sz="2400" b="1" spc="-5" dirty="0">
                <a:latin typeface="Calibri"/>
                <a:cs typeface="Calibri"/>
              </a:rPr>
              <a:t>coins. </a:t>
            </a:r>
            <a:r>
              <a:rPr sz="2400" b="1" spc="-530" dirty="0">
                <a:latin typeface="Calibri"/>
                <a:cs typeface="Calibri"/>
              </a:rPr>
              <a:t> </a:t>
            </a:r>
            <a:r>
              <a:rPr sz="2400" b="1" spc="-5" dirty="0">
                <a:latin typeface="Calibri"/>
                <a:cs typeface="Calibri"/>
              </a:rPr>
              <a:t>Then</a:t>
            </a:r>
            <a:r>
              <a:rPr sz="2400" b="1" spc="-25" dirty="0">
                <a:latin typeface="Calibri"/>
                <a:cs typeface="Calibri"/>
              </a:rPr>
              <a:t> </a:t>
            </a:r>
            <a:r>
              <a:rPr sz="2400" b="1" dirty="0">
                <a:latin typeface="Calibri"/>
                <a:cs typeface="Calibri"/>
              </a:rPr>
              <a:t>sample</a:t>
            </a:r>
            <a:r>
              <a:rPr sz="2400" b="1" spc="-15" dirty="0">
                <a:latin typeface="Calibri"/>
                <a:cs typeface="Calibri"/>
              </a:rPr>
              <a:t> </a:t>
            </a:r>
            <a:r>
              <a:rPr sz="2400" b="1" spc="-5" dirty="0">
                <a:latin typeface="Calibri"/>
                <a:cs typeface="Calibri"/>
              </a:rPr>
              <a:t>space</a:t>
            </a:r>
            <a:r>
              <a:rPr sz="2400" b="1" spc="55" dirty="0">
                <a:latin typeface="Calibri"/>
                <a:cs typeface="Calibri"/>
              </a:rPr>
              <a:t> </a:t>
            </a:r>
            <a:r>
              <a:rPr sz="2400" b="1" spc="5" dirty="0">
                <a:latin typeface="Calibri"/>
                <a:cs typeface="Calibri"/>
              </a:rPr>
              <a:t>is	</a:t>
            </a:r>
            <a:r>
              <a:rPr sz="2400" b="1" spc="-5" dirty="0">
                <a:latin typeface="Calibri"/>
                <a:cs typeface="Calibri"/>
              </a:rPr>
              <a:t>S=</a:t>
            </a:r>
            <a:r>
              <a:rPr sz="2400" b="1" spc="-10" dirty="0">
                <a:latin typeface="Calibri"/>
                <a:cs typeface="Calibri"/>
              </a:rPr>
              <a:t> </a:t>
            </a:r>
            <a:r>
              <a:rPr sz="2400" b="1" dirty="0">
                <a:latin typeface="Calibri"/>
                <a:cs typeface="Calibri"/>
              </a:rPr>
              <a:t>{</a:t>
            </a:r>
            <a:r>
              <a:rPr sz="2400" b="1" spc="-15" dirty="0">
                <a:latin typeface="Calibri"/>
                <a:cs typeface="Calibri"/>
              </a:rPr>
              <a:t> </a:t>
            </a:r>
            <a:r>
              <a:rPr sz="2400" b="1" spc="-10" dirty="0">
                <a:latin typeface="Calibri"/>
                <a:cs typeface="Calibri"/>
              </a:rPr>
              <a:t>HH,</a:t>
            </a:r>
            <a:r>
              <a:rPr sz="2400" b="1" spc="35" dirty="0">
                <a:latin typeface="Calibri"/>
                <a:cs typeface="Calibri"/>
              </a:rPr>
              <a:t> </a:t>
            </a:r>
            <a:r>
              <a:rPr sz="2400" b="1" spc="-80" dirty="0">
                <a:latin typeface="Calibri"/>
                <a:cs typeface="Calibri"/>
              </a:rPr>
              <a:t>HT,</a:t>
            </a:r>
            <a:r>
              <a:rPr sz="2400" b="1" spc="40" dirty="0">
                <a:latin typeface="Calibri"/>
                <a:cs typeface="Calibri"/>
              </a:rPr>
              <a:t> </a:t>
            </a:r>
            <a:r>
              <a:rPr sz="2400" b="1" spc="-5" dirty="0">
                <a:latin typeface="Calibri"/>
                <a:cs typeface="Calibri"/>
              </a:rPr>
              <a:t>TH,</a:t>
            </a:r>
            <a:r>
              <a:rPr sz="2400" b="1" spc="-35" dirty="0">
                <a:latin typeface="Calibri"/>
                <a:cs typeface="Calibri"/>
              </a:rPr>
              <a:t> </a:t>
            </a:r>
            <a:r>
              <a:rPr sz="2400" b="1" spc="5" dirty="0">
                <a:latin typeface="Calibri"/>
                <a:cs typeface="Calibri"/>
              </a:rPr>
              <a:t>TT}</a:t>
            </a:r>
            <a:endParaRPr sz="2400">
              <a:latin typeface="Calibri"/>
              <a:cs typeface="Calibri"/>
            </a:endParaRPr>
          </a:p>
          <a:p>
            <a:pPr>
              <a:lnSpc>
                <a:spcPct val="100000"/>
              </a:lnSpc>
            </a:pPr>
            <a:endParaRPr sz="2950">
              <a:latin typeface="Calibri"/>
              <a:cs typeface="Calibri"/>
            </a:endParaRPr>
          </a:p>
          <a:p>
            <a:pPr marL="12700" marR="3646804">
              <a:lnSpc>
                <a:spcPct val="125200"/>
              </a:lnSpc>
              <a:spcBef>
                <a:spcPts val="5"/>
              </a:spcBef>
            </a:pPr>
            <a:r>
              <a:rPr sz="2400" spc="-15" dirty="0">
                <a:latin typeface="Calibri"/>
                <a:cs typeface="Calibri"/>
              </a:rPr>
              <a:t>Given </a:t>
            </a:r>
            <a:r>
              <a:rPr sz="2400" dirty="0">
                <a:latin typeface="Calibri"/>
                <a:cs typeface="Calibri"/>
              </a:rPr>
              <a:t>X </a:t>
            </a:r>
            <a:r>
              <a:rPr sz="2400" spc="-15" dirty="0">
                <a:latin typeface="Calibri"/>
                <a:cs typeface="Calibri"/>
              </a:rPr>
              <a:t>as random </a:t>
            </a:r>
            <a:r>
              <a:rPr sz="2400" spc="-20" dirty="0">
                <a:latin typeface="Calibri"/>
                <a:cs typeface="Calibri"/>
              </a:rPr>
              <a:t>variable </a:t>
            </a:r>
            <a:r>
              <a:rPr sz="2400" spc="-5" dirty="0">
                <a:latin typeface="Calibri"/>
                <a:cs typeface="Calibri"/>
              </a:rPr>
              <a:t>with </a:t>
            </a:r>
            <a:r>
              <a:rPr sz="2400" dirty="0">
                <a:latin typeface="Calibri"/>
                <a:cs typeface="Calibri"/>
              </a:rPr>
              <a:t>condition: </a:t>
            </a:r>
            <a:r>
              <a:rPr sz="2400" spc="10" dirty="0">
                <a:solidFill>
                  <a:srgbClr val="FF0000"/>
                </a:solidFill>
                <a:latin typeface="Calibri"/>
                <a:cs typeface="Calibri"/>
              </a:rPr>
              <a:t>number </a:t>
            </a:r>
            <a:r>
              <a:rPr sz="2400" dirty="0">
                <a:solidFill>
                  <a:srgbClr val="FF0000"/>
                </a:solidFill>
                <a:latin typeface="Calibri"/>
                <a:cs typeface="Calibri"/>
              </a:rPr>
              <a:t>of </a:t>
            </a:r>
            <a:r>
              <a:rPr sz="2400" spc="5" dirty="0">
                <a:solidFill>
                  <a:srgbClr val="FF0000"/>
                </a:solidFill>
                <a:latin typeface="Calibri"/>
                <a:cs typeface="Calibri"/>
              </a:rPr>
              <a:t>heads. </a:t>
            </a:r>
            <a:r>
              <a:rPr sz="2400" spc="-530" dirty="0">
                <a:solidFill>
                  <a:srgbClr val="FF0000"/>
                </a:solidFill>
                <a:latin typeface="Calibri"/>
                <a:cs typeface="Calibri"/>
              </a:rPr>
              <a:t> </a:t>
            </a:r>
            <a:r>
              <a:rPr sz="2400" spc="10" dirty="0">
                <a:solidFill>
                  <a:srgbClr val="FF0000"/>
                </a:solidFill>
                <a:latin typeface="Calibri"/>
                <a:cs typeface="Calibri"/>
              </a:rPr>
              <a:t>X(HH)</a:t>
            </a:r>
            <a:r>
              <a:rPr sz="2400" spc="-75" dirty="0">
                <a:solidFill>
                  <a:srgbClr val="FF0000"/>
                </a:solidFill>
                <a:latin typeface="Calibri"/>
                <a:cs typeface="Calibri"/>
              </a:rPr>
              <a:t> </a:t>
            </a:r>
            <a:r>
              <a:rPr sz="2400" spc="-5" dirty="0">
                <a:solidFill>
                  <a:srgbClr val="FF0000"/>
                </a:solidFill>
                <a:latin typeface="Calibri"/>
                <a:cs typeface="Calibri"/>
              </a:rPr>
              <a:t>=2</a:t>
            </a:r>
            <a:endParaRPr sz="2400">
              <a:latin typeface="Calibri"/>
              <a:cs typeface="Calibri"/>
            </a:endParaRPr>
          </a:p>
          <a:p>
            <a:pPr marL="12700">
              <a:lnSpc>
                <a:spcPct val="100000"/>
              </a:lnSpc>
              <a:spcBef>
                <a:spcPts val="725"/>
              </a:spcBef>
            </a:pPr>
            <a:r>
              <a:rPr sz="2400" spc="25" dirty="0">
                <a:solidFill>
                  <a:srgbClr val="FF0000"/>
                </a:solidFill>
                <a:latin typeface="Calibri"/>
                <a:cs typeface="Calibri"/>
              </a:rPr>
              <a:t>X</a:t>
            </a:r>
            <a:r>
              <a:rPr sz="2400" spc="20" dirty="0">
                <a:solidFill>
                  <a:srgbClr val="FF0000"/>
                </a:solidFill>
                <a:latin typeface="Calibri"/>
                <a:cs typeface="Calibri"/>
              </a:rPr>
              <a:t>(</a:t>
            </a:r>
            <a:r>
              <a:rPr sz="2400" spc="-5" dirty="0">
                <a:solidFill>
                  <a:srgbClr val="FF0000"/>
                </a:solidFill>
                <a:latin typeface="Calibri"/>
                <a:cs typeface="Calibri"/>
              </a:rPr>
              <a:t>H</a:t>
            </a:r>
            <a:r>
              <a:rPr sz="2400" spc="35" dirty="0">
                <a:solidFill>
                  <a:srgbClr val="FF0000"/>
                </a:solidFill>
                <a:latin typeface="Calibri"/>
                <a:cs typeface="Calibri"/>
              </a:rPr>
              <a:t>T</a:t>
            </a:r>
            <a:r>
              <a:rPr sz="2400" dirty="0">
                <a:solidFill>
                  <a:srgbClr val="FF0000"/>
                </a:solidFill>
                <a:latin typeface="Calibri"/>
                <a:cs typeface="Calibri"/>
              </a:rPr>
              <a:t>)</a:t>
            </a:r>
            <a:r>
              <a:rPr sz="2400" spc="-70" dirty="0">
                <a:solidFill>
                  <a:srgbClr val="FF0000"/>
                </a:solidFill>
                <a:latin typeface="Calibri"/>
                <a:cs typeface="Calibri"/>
              </a:rPr>
              <a:t> </a:t>
            </a:r>
            <a:r>
              <a:rPr sz="2400" spc="-5" dirty="0">
                <a:solidFill>
                  <a:srgbClr val="FF0000"/>
                </a:solidFill>
                <a:latin typeface="Calibri"/>
                <a:cs typeface="Calibri"/>
              </a:rPr>
              <a:t>=1</a:t>
            </a:r>
            <a:endParaRPr sz="2400">
              <a:latin typeface="Calibri"/>
              <a:cs typeface="Calibri"/>
            </a:endParaRPr>
          </a:p>
          <a:p>
            <a:pPr marL="12700">
              <a:lnSpc>
                <a:spcPct val="100000"/>
              </a:lnSpc>
              <a:spcBef>
                <a:spcPts val="725"/>
              </a:spcBef>
            </a:pPr>
            <a:r>
              <a:rPr sz="2400" spc="25" dirty="0">
                <a:solidFill>
                  <a:srgbClr val="FF0000"/>
                </a:solidFill>
                <a:latin typeface="Calibri"/>
                <a:cs typeface="Calibri"/>
              </a:rPr>
              <a:t>X</a:t>
            </a:r>
            <a:r>
              <a:rPr sz="2400" spc="20" dirty="0">
                <a:solidFill>
                  <a:srgbClr val="FF0000"/>
                </a:solidFill>
                <a:latin typeface="Calibri"/>
                <a:cs typeface="Calibri"/>
              </a:rPr>
              <a:t>(</a:t>
            </a:r>
            <a:r>
              <a:rPr sz="2400" spc="30" dirty="0">
                <a:solidFill>
                  <a:srgbClr val="FF0000"/>
                </a:solidFill>
                <a:latin typeface="Calibri"/>
                <a:cs typeface="Calibri"/>
              </a:rPr>
              <a:t>T</a:t>
            </a:r>
            <a:r>
              <a:rPr sz="2400" spc="-5" dirty="0">
                <a:solidFill>
                  <a:srgbClr val="FF0000"/>
                </a:solidFill>
                <a:latin typeface="Calibri"/>
                <a:cs typeface="Calibri"/>
              </a:rPr>
              <a:t>H</a:t>
            </a:r>
            <a:r>
              <a:rPr sz="2400" dirty="0">
                <a:solidFill>
                  <a:srgbClr val="FF0000"/>
                </a:solidFill>
                <a:latin typeface="Calibri"/>
                <a:cs typeface="Calibri"/>
              </a:rPr>
              <a:t>)</a:t>
            </a:r>
            <a:r>
              <a:rPr sz="2400" spc="-65" dirty="0">
                <a:solidFill>
                  <a:srgbClr val="FF0000"/>
                </a:solidFill>
                <a:latin typeface="Calibri"/>
                <a:cs typeface="Calibri"/>
              </a:rPr>
              <a:t> </a:t>
            </a:r>
            <a:r>
              <a:rPr sz="2400" spc="-5" dirty="0">
                <a:solidFill>
                  <a:srgbClr val="FF0000"/>
                </a:solidFill>
                <a:latin typeface="Calibri"/>
                <a:cs typeface="Calibri"/>
              </a:rPr>
              <a:t>=1</a:t>
            </a:r>
            <a:endParaRPr sz="2400">
              <a:latin typeface="Calibri"/>
              <a:cs typeface="Calibri"/>
            </a:endParaRPr>
          </a:p>
          <a:p>
            <a:pPr marL="12700">
              <a:lnSpc>
                <a:spcPct val="100000"/>
              </a:lnSpc>
              <a:spcBef>
                <a:spcPts val="725"/>
              </a:spcBef>
            </a:pPr>
            <a:r>
              <a:rPr sz="2400" spc="20" dirty="0">
                <a:solidFill>
                  <a:srgbClr val="FF0000"/>
                </a:solidFill>
                <a:latin typeface="Calibri"/>
                <a:cs typeface="Calibri"/>
              </a:rPr>
              <a:t>X(TT)</a:t>
            </a:r>
            <a:r>
              <a:rPr sz="2400" spc="-95" dirty="0">
                <a:solidFill>
                  <a:srgbClr val="FF0000"/>
                </a:solidFill>
                <a:latin typeface="Calibri"/>
                <a:cs typeface="Calibri"/>
              </a:rPr>
              <a:t> </a:t>
            </a:r>
            <a:r>
              <a:rPr sz="2400" dirty="0">
                <a:solidFill>
                  <a:srgbClr val="FF0000"/>
                </a:solidFill>
                <a:latin typeface="Calibri"/>
                <a:cs typeface="Calibri"/>
              </a:rPr>
              <a:t>=</a:t>
            </a:r>
            <a:r>
              <a:rPr sz="2400" spc="-35" dirty="0">
                <a:solidFill>
                  <a:srgbClr val="FF0000"/>
                </a:solidFill>
                <a:latin typeface="Calibri"/>
                <a:cs typeface="Calibri"/>
              </a:rPr>
              <a:t> </a:t>
            </a:r>
            <a:r>
              <a:rPr sz="2400" dirty="0">
                <a:solidFill>
                  <a:srgbClr val="FF0000"/>
                </a:solidFill>
                <a:latin typeface="Calibri"/>
                <a:cs typeface="Calibri"/>
              </a:rPr>
              <a:t>0</a:t>
            </a:r>
            <a:endParaRPr sz="2400">
              <a:latin typeface="Calibri"/>
              <a:cs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09675" y="581025"/>
            <a:ext cx="8724900" cy="559117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67130" y="1222311"/>
            <a:ext cx="5498465" cy="1461770"/>
          </a:xfrm>
          <a:prstGeom prst="rect">
            <a:avLst/>
          </a:prstGeom>
        </p:spPr>
        <p:txBody>
          <a:bodyPr vert="horz" wrap="square" lIns="0" tIns="15875" rIns="0" bIns="0" rtlCol="0">
            <a:spAutoFit/>
          </a:bodyPr>
          <a:lstStyle/>
          <a:p>
            <a:pPr marL="241300" indent="-229235">
              <a:lnSpc>
                <a:spcPct val="100000"/>
              </a:lnSpc>
              <a:spcBef>
                <a:spcPts val="125"/>
              </a:spcBef>
              <a:buFont typeface="Arial MT"/>
              <a:buChar char="•"/>
              <a:tabLst>
                <a:tab pos="241935" algn="l"/>
              </a:tabLst>
            </a:pPr>
            <a:r>
              <a:rPr sz="2750" spc="-50" dirty="0">
                <a:latin typeface="Calibri"/>
                <a:cs typeface="Calibri"/>
              </a:rPr>
              <a:t>Two</a:t>
            </a:r>
            <a:r>
              <a:rPr sz="2750" spc="70" dirty="0">
                <a:latin typeface="Calibri"/>
                <a:cs typeface="Calibri"/>
              </a:rPr>
              <a:t> </a:t>
            </a:r>
            <a:r>
              <a:rPr sz="2750" spc="-10" dirty="0">
                <a:latin typeface="Calibri"/>
                <a:cs typeface="Calibri"/>
              </a:rPr>
              <a:t>types</a:t>
            </a:r>
            <a:r>
              <a:rPr sz="2750" spc="155" dirty="0">
                <a:latin typeface="Calibri"/>
                <a:cs typeface="Calibri"/>
              </a:rPr>
              <a:t> </a:t>
            </a:r>
            <a:r>
              <a:rPr sz="2750" spc="25" dirty="0">
                <a:latin typeface="Calibri"/>
                <a:cs typeface="Calibri"/>
              </a:rPr>
              <a:t>of</a:t>
            </a:r>
            <a:r>
              <a:rPr sz="2750" spc="-50" dirty="0">
                <a:latin typeface="Calibri"/>
                <a:cs typeface="Calibri"/>
              </a:rPr>
              <a:t> </a:t>
            </a:r>
            <a:r>
              <a:rPr sz="2750" spc="-5" dirty="0">
                <a:latin typeface="Calibri"/>
                <a:cs typeface="Calibri"/>
              </a:rPr>
              <a:t>random</a:t>
            </a:r>
            <a:r>
              <a:rPr sz="2750" spc="140" dirty="0">
                <a:latin typeface="Calibri"/>
                <a:cs typeface="Calibri"/>
              </a:rPr>
              <a:t> </a:t>
            </a:r>
            <a:r>
              <a:rPr sz="2750" spc="-10" dirty="0">
                <a:latin typeface="Calibri"/>
                <a:cs typeface="Calibri"/>
              </a:rPr>
              <a:t>variables</a:t>
            </a:r>
            <a:endParaRPr sz="2750">
              <a:latin typeface="Calibri"/>
              <a:cs typeface="Calibri"/>
            </a:endParaRPr>
          </a:p>
          <a:p>
            <a:pPr marL="699135" lvl="1" indent="-229235">
              <a:lnSpc>
                <a:spcPct val="100000"/>
              </a:lnSpc>
              <a:spcBef>
                <a:spcPts val="155"/>
              </a:spcBef>
              <a:buFont typeface="Arial MT"/>
              <a:buChar char="•"/>
              <a:tabLst>
                <a:tab pos="699135" algn="l"/>
              </a:tabLst>
            </a:pPr>
            <a:r>
              <a:rPr sz="3200" b="1" dirty="0">
                <a:latin typeface="Calibri"/>
                <a:cs typeface="Calibri"/>
              </a:rPr>
              <a:t>Discrete</a:t>
            </a:r>
            <a:r>
              <a:rPr sz="3200" b="1" spc="-130" dirty="0">
                <a:latin typeface="Calibri"/>
                <a:cs typeface="Calibri"/>
              </a:rPr>
              <a:t> </a:t>
            </a:r>
            <a:r>
              <a:rPr sz="3200" b="1" spc="-10" dirty="0">
                <a:latin typeface="Calibri"/>
                <a:cs typeface="Calibri"/>
              </a:rPr>
              <a:t>random</a:t>
            </a:r>
            <a:r>
              <a:rPr sz="3200" b="1" spc="-75" dirty="0">
                <a:latin typeface="Calibri"/>
                <a:cs typeface="Calibri"/>
              </a:rPr>
              <a:t> </a:t>
            </a:r>
            <a:r>
              <a:rPr sz="3200" b="1" dirty="0">
                <a:latin typeface="Calibri"/>
                <a:cs typeface="Calibri"/>
              </a:rPr>
              <a:t>variables</a:t>
            </a:r>
            <a:endParaRPr sz="3200">
              <a:latin typeface="Calibri"/>
              <a:cs typeface="Calibri"/>
            </a:endParaRPr>
          </a:p>
          <a:p>
            <a:pPr marL="699135" lvl="1" indent="-229235">
              <a:lnSpc>
                <a:spcPct val="100000"/>
              </a:lnSpc>
              <a:spcBef>
                <a:spcPts val="140"/>
              </a:spcBef>
              <a:buFont typeface="Arial MT"/>
              <a:buChar char="•"/>
              <a:tabLst>
                <a:tab pos="699135" algn="l"/>
              </a:tabLst>
            </a:pPr>
            <a:r>
              <a:rPr sz="3200" b="1" spc="10" dirty="0">
                <a:latin typeface="Calibri"/>
                <a:cs typeface="Calibri"/>
              </a:rPr>
              <a:t>Continuous</a:t>
            </a:r>
            <a:r>
              <a:rPr sz="3200" b="1" spc="-175" dirty="0">
                <a:latin typeface="Calibri"/>
                <a:cs typeface="Calibri"/>
              </a:rPr>
              <a:t> </a:t>
            </a:r>
            <a:r>
              <a:rPr sz="3200" b="1" spc="-10" dirty="0">
                <a:latin typeface="Calibri"/>
                <a:cs typeface="Calibri"/>
              </a:rPr>
              <a:t>random</a:t>
            </a:r>
            <a:r>
              <a:rPr sz="3200" b="1" spc="-85" dirty="0">
                <a:latin typeface="Calibri"/>
                <a:cs typeface="Calibri"/>
              </a:rPr>
              <a:t> </a:t>
            </a:r>
            <a:r>
              <a:rPr sz="3200" b="1" spc="-5" dirty="0">
                <a:latin typeface="Calibri"/>
                <a:cs typeface="Calibri"/>
              </a:rPr>
              <a:t>variable</a:t>
            </a:r>
            <a:endParaRPr sz="3200">
              <a:latin typeface="Calibri"/>
              <a:cs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50493"/>
            <a:ext cx="5253355" cy="632460"/>
          </a:xfrm>
          <a:prstGeom prst="rect">
            <a:avLst/>
          </a:prstGeom>
        </p:spPr>
        <p:txBody>
          <a:bodyPr vert="horz" wrap="square" lIns="0" tIns="16510" rIns="0" bIns="0" rtlCol="0">
            <a:spAutoFit/>
          </a:bodyPr>
          <a:lstStyle/>
          <a:p>
            <a:pPr marL="12700">
              <a:lnSpc>
                <a:spcPct val="100000"/>
              </a:lnSpc>
              <a:spcBef>
                <a:spcPts val="130"/>
              </a:spcBef>
            </a:pPr>
            <a:r>
              <a:rPr sz="3950" spc="70" dirty="0">
                <a:latin typeface="Calibri Light"/>
                <a:cs typeface="Calibri Light"/>
              </a:rPr>
              <a:t>D</a:t>
            </a:r>
            <a:r>
              <a:rPr sz="3950" spc="25" dirty="0">
                <a:latin typeface="Calibri Light"/>
                <a:cs typeface="Calibri Light"/>
              </a:rPr>
              <a:t>i</a:t>
            </a:r>
            <a:r>
              <a:rPr sz="3950" spc="40" dirty="0">
                <a:latin typeface="Calibri Light"/>
                <a:cs typeface="Calibri Light"/>
              </a:rPr>
              <a:t>sc</a:t>
            </a:r>
            <a:r>
              <a:rPr sz="3950" spc="-85" dirty="0">
                <a:latin typeface="Calibri Light"/>
                <a:cs typeface="Calibri Light"/>
              </a:rPr>
              <a:t>r</a:t>
            </a:r>
            <a:r>
              <a:rPr sz="3950" spc="-5" dirty="0">
                <a:latin typeface="Calibri Light"/>
                <a:cs typeface="Calibri Light"/>
              </a:rPr>
              <a:t>e</a:t>
            </a:r>
            <a:r>
              <a:rPr sz="3950" spc="-105" dirty="0">
                <a:latin typeface="Calibri Light"/>
                <a:cs typeface="Calibri Light"/>
              </a:rPr>
              <a:t>t</a:t>
            </a:r>
            <a:r>
              <a:rPr sz="3950" spc="10" dirty="0">
                <a:latin typeface="Calibri Light"/>
                <a:cs typeface="Calibri Light"/>
              </a:rPr>
              <a:t>e</a:t>
            </a:r>
            <a:r>
              <a:rPr sz="3950" spc="-229" dirty="0">
                <a:latin typeface="Calibri Light"/>
                <a:cs typeface="Calibri Light"/>
              </a:rPr>
              <a:t> </a:t>
            </a:r>
            <a:r>
              <a:rPr sz="3950" spc="-10" dirty="0">
                <a:latin typeface="Calibri Light"/>
                <a:cs typeface="Calibri Light"/>
              </a:rPr>
              <a:t>r</a:t>
            </a:r>
            <a:r>
              <a:rPr sz="3950" spc="10" dirty="0">
                <a:latin typeface="Calibri Light"/>
                <a:cs typeface="Calibri Light"/>
              </a:rPr>
              <a:t>a</a:t>
            </a:r>
            <a:r>
              <a:rPr sz="3950" spc="45" dirty="0">
                <a:latin typeface="Calibri Light"/>
                <a:cs typeface="Calibri Light"/>
              </a:rPr>
              <a:t>n</a:t>
            </a:r>
            <a:r>
              <a:rPr sz="3950" spc="40" dirty="0">
                <a:latin typeface="Calibri Light"/>
                <a:cs typeface="Calibri Light"/>
              </a:rPr>
              <a:t>d</a:t>
            </a:r>
            <a:r>
              <a:rPr sz="3950" spc="-35" dirty="0">
                <a:latin typeface="Calibri Light"/>
                <a:cs typeface="Calibri Light"/>
              </a:rPr>
              <a:t>o</a:t>
            </a:r>
            <a:r>
              <a:rPr sz="3950" spc="20" dirty="0">
                <a:latin typeface="Calibri Light"/>
                <a:cs typeface="Calibri Light"/>
              </a:rPr>
              <a:t>m</a:t>
            </a:r>
            <a:r>
              <a:rPr sz="3950" spc="-215" dirty="0">
                <a:latin typeface="Calibri Light"/>
                <a:cs typeface="Calibri Light"/>
              </a:rPr>
              <a:t> </a:t>
            </a:r>
            <a:r>
              <a:rPr sz="3950" spc="-15" dirty="0">
                <a:latin typeface="Calibri Light"/>
                <a:cs typeface="Calibri Light"/>
              </a:rPr>
              <a:t>v</a:t>
            </a:r>
            <a:r>
              <a:rPr sz="3950" spc="10" dirty="0">
                <a:latin typeface="Calibri Light"/>
                <a:cs typeface="Calibri Light"/>
              </a:rPr>
              <a:t>a</a:t>
            </a:r>
            <a:r>
              <a:rPr sz="3950" spc="60" dirty="0">
                <a:latin typeface="Calibri Light"/>
                <a:cs typeface="Calibri Light"/>
              </a:rPr>
              <a:t>r</a:t>
            </a:r>
            <a:r>
              <a:rPr sz="3950" spc="25" dirty="0">
                <a:latin typeface="Calibri Light"/>
                <a:cs typeface="Calibri Light"/>
              </a:rPr>
              <a:t>i</a:t>
            </a:r>
            <a:r>
              <a:rPr sz="3950" spc="10" dirty="0">
                <a:latin typeface="Calibri Light"/>
                <a:cs typeface="Calibri Light"/>
              </a:rPr>
              <a:t>a</a:t>
            </a:r>
            <a:r>
              <a:rPr sz="3950" spc="-25" dirty="0">
                <a:latin typeface="Calibri Light"/>
                <a:cs typeface="Calibri Light"/>
              </a:rPr>
              <a:t>b</a:t>
            </a:r>
            <a:r>
              <a:rPr sz="3950" spc="-50" dirty="0">
                <a:latin typeface="Calibri Light"/>
                <a:cs typeface="Calibri Light"/>
              </a:rPr>
              <a:t>l</a:t>
            </a:r>
            <a:r>
              <a:rPr sz="3950" spc="-5" dirty="0">
                <a:latin typeface="Calibri Light"/>
                <a:cs typeface="Calibri Light"/>
              </a:rPr>
              <a:t>e</a:t>
            </a:r>
            <a:r>
              <a:rPr sz="3950" spc="10" dirty="0">
                <a:latin typeface="Calibri Light"/>
                <a:cs typeface="Calibri Light"/>
              </a:rPr>
              <a:t>s</a:t>
            </a:r>
            <a:endParaRPr sz="3950">
              <a:latin typeface="Calibri Light"/>
              <a:cs typeface="Calibri Light"/>
            </a:endParaRPr>
          </a:p>
        </p:txBody>
      </p:sp>
      <p:sp>
        <p:nvSpPr>
          <p:cNvPr id="3" name="object 3"/>
          <p:cNvSpPr txBox="1"/>
          <p:nvPr/>
        </p:nvSpPr>
        <p:spPr>
          <a:xfrm>
            <a:off x="917575" y="1794827"/>
            <a:ext cx="10317480" cy="3272154"/>
          </a:xfrm>
          <a:prstGeom prst="rect">
            <a:avLst/>
          </a:prstGeom>
        </p:spPr>
        <p:txBody>
          <a:bodyPr vert="horz" wrap="square" lIns="0" tIns="52069" rIns="0" bIns="0" rtlCol="0">
            <a:spAutoFit/>
          </a:bodyPr>
          <a:lstStyle/>
          <a:p>
            <a:pPr marL="241300" marR="194310" indent="-229235">
              <a:lnSpc>
                <a:spcPts val="3080"/>
              </a:lnSpc>
              <a:spcBef>
                <a:spcPts val="409"/>
              </a:spcBef>
              <a:buFont typeface="Arial MT"/>
              <a:buChar char="•"/>
              <a:tabLst>
                <a:tab pos="241935" algn="l"/>
              </a:tabLst>
            </a:pPr>
            <a:r>
              <a:rPr sz="2750" spc="-5" dirty="0">
                <a:latin typeface="Calibri"/>
                <a:cs typeface="Calibri"/>
              </a:rPr>
              <a:t>If</a:t>
            </a:r>
            <a:r>
              <a:rPr sz="2750" spc="30" dirty="0">
                <a:latin typeface="Calibri"/>
                <a:cs typeface="Calibri"/>
              </a:rPr>
              <a:t> </a:t>
            </a:r>
            <a:r>
              <a:rPr sz="2750" spc="-15" dirty="0">
                <a:latin typeface="Calibri"/>
                <a:cs typeface="Calibri"/>
              </a:rPr>
              <a:t>the</a:t>
            </a:r>
            <a:r>
              <a:rPr sz="2750" spc="95" dirty="0">
                <a:latin typeface="Calibri"/>
                <a:cs typeface="Calibri"/>
              </a:rPr>
              <a:t> </a:t>
            </a:r>
            <a:r>
              <a:rPr sz="2750" spc="-10" dirty="0">
                <a:latin typeface="Calibri"/>
                <a:cs typeface="Calibri"/>
              </a:rPr>
              <a:t>variable</a:t>
            </a:r>
            <a:r>
              <a:rPr sz="2750" spc="170" dirty="0">
                <a:latin typeface="Calibri"/>
                <a:cs typeface="Calibri"/>
              </a:rPr>
              <a:t> </a:t>
            </a:r>
            <a:r>
              <a:rPr sz="2750" spc="-15" dirty="0">
                <a:latin typeface="Calibri"/>
                <a:cs typeface="Calibri"/>
              </a:rPr>
              <a:t>value</a:t>
            </a:r>
            <a:r>
              <a:rPr sz="2750" spc="95" dirty="0">
                <a:latin typeface="Calibri"/>
                <a:cs typeface="Calibri"/>
              </a:rPr>
              <a:t> </a:t>
            </a:r>
            <a:r>
              <a:rPr sz="2750" spc="-15" dirty="0">
                <a:latin typeface="Calibri"/>
                <a:cs typeface="Calibri"/>
              </a:rPr>
              <a:t>is</a:t>
            </a:r>
            <a:r>
              <a:rPr sz="2750" spc="90" dirty="0">
                <a:latin typeface="Calibri"/>
                <a:cs typeface="Calibri"/>
              </a:rPr>
              <a:t> </a:t>
            </a:r>
            <a:r>
              <a:rPr sz="2750" spc="-20" dirty="0">
                <a:latin typeface="Calibri"/>
                <a:cs typeface="Calibri"/>
              </a:rPr>
              <a:t>finite</a:t>
            </a:r>
            <a:r>
              <a:rPr sz="2750" spc="170" dirty="0">
                <a:latin typeface="Calibri"/>
                <a:cs typeface="Calibri"/>
              </a:rPr>
              <a:t> </a:t>
            </a:r>
            <a:r>
              <a:rPr sz="2750" spc="25" dirty="0">
                <a:latin typeface="Calibri"/>
                <a:cs typeface="Calibri"/>
              </a:rPr>
              <a:t>or</a:t>
            </a:r>
            <a:r>
              <a:rPr sz="2750" spc="-10" dirty="0">
                <a:latin typeface="Calibri"/>
                <a:cs typeface="Calibri"/>
              </a:rPr>
              <a:t> </a:t>
            </a:r>
            <a:r>
              <a:rPr sz="2750" spc="-25" dirty="0">
                <a:latin typeface="Calibri"/>
                <a:cs typeface="Calibri"/>
              </a:rPr>
              <a:t>infinite</a:t>
            </a:r>
            <a:r>
              <a:rPr sz="2750" spc="250" dirty="0">
                <a:latin typeface="Calibri"/>
                <a:cs typeface="Calibri"/>
              </a:rPr>
              <a:t> </a:t>
            </a:r>
            <a:r>
              <a:rPr sz="2750" spc="-15" dirty="0">
                <a:latin typeface="Calibri"/>
                <a:cs typeface="Calibri"/>
              </a:rPr>
              <a:t>but</a:t>
            </a:r>
            <a:r>
              <a:rPr sz="2750" spc="175" dirty="0">
                <a:latin typeface="Calibri"/>
                <a:cs typeface="Calibri"/>
              </a:rPr>
              <a:t> </a:t>
            </a:r>
            <a:r>
              <a:rPr sz="2750" spc="-5" dirty="0">
                <a:latin typeface="Calibri"/>
                <a:cs typeface="Calibri"/>
              </a:rPr>
              <a:t>countable,</a:t>
            </a:r>
            <a:r>
              <a:rPr sz="2750" spc="110" dirty="0">
                <a:latin typeface="Calibri"/>
                <a:cs typeface="Calibri"/>
              </a:rPr>
              <a:t> </a:t>
            </a:r>
            <a:r>
              <a:rPr sz="2750" spc="-15" dirty="0">
                <a:latin typeface="Calibri"/>
                <a:cs typeface="Calibri"/>
              </a:rPr>
              <a:t>then</a:t>
            </a:r>
            <a:r>
              <a:rPr sz="2750" spc="175" dirty="0">
                <a:latin typeface="Calibri"/>
                <a:cs typeface="Calibri"/>
              </a:rPr>
              <a:t> </a:t>
            </a:r>
            <a:r>
              <a:rPr sz="2750" spc="-15" dirty="0">
                <a:latin typeface="Calibri"/>
                <a:cs typeface="Calibri"/>
              </a:rPr>
              <a:t>it</a:t>
            </a:r>
            <a:r>
              <a:rPr sz="2750" spc="25" dirty="0">
                <a:latin typeface="Calibri"/>
                <a:cs typeface="Calibri"/>
              </a:rPr>
              <a:t> </a:t>
            </a:r>
            <a:r>
              <a:rPr sz="2750" spc="-15" dirty="0">
                <a:latin typeface="Calibri"/>
                <a:cs typeface="Calibri"/>
              </a:rPr>
              <a:t>is</a:t>
            </a:r>
            <a:r>
              <a:rPr sz="2750" spc="90" dirty="0">
                <a:latin typeface="Calibri"/>
                <a:cs typeface="Calibri"/>
              </a:rPr>
              <a:t> </a:t>
            </a:r>
            <a:r>
              <a:rPr sz="2750" spc="-5" dirty="0">
                <a:latin typeface="Calibri"/>
                <a:cs typeface="Calibri"/>
              </a:rPr>
              <a:t>called </a:t>
            </a:r>
            <a:r>
              <a:rPr sz="2750" spc="-610" dirty="0">
                <a:latin typeface="Calibri"/>
                <a:cs typeface="Calibri"/>
              </a:rPr>
              <a:t> </a:t>
            </a:r>
            <a:r>
              <a:rPr sz="2750" spc="-10" dirty="0">
                <a:latin typeface="Calibri"/>
                <a:cs typeface="Calibri"/>
              </a:rPr>
              <a:t>discrete</a:t>
            </a:r>
            <a:r>
              <a:rPr sz="2750" spc="160" dirty="0">
                <a:latin typeface="Calibri"/>
                <a:cs typeface="Calibri"/>
              </a:rPr>
              <a:t> </a:t>
            </a:r>
            <a:r>
              <a:rPr sz="2750" dirty="0">
                <a:latin typeface="Calibri"/>
                <a:cs typeface="Calibri"/>
              </a:rPr>
              <a:t>random</a:t>
            </a:r>
            <a:r>
              <a:rPr sz="2750" spc="75" dirty="0">
                <a:latin typeface="Calibri"/>
                <a:cs typeface="Calibri"/>
              </a:rPr>
              <a:t> </a:t>
            </a:r>
            <a:r>
              <a:rPr sz="2750" spc="-10" dirty="0">
                <a:latin typeface="Calibri"/>
                <a:cs typeface="Calibri"/>
              </a:rPr>
              <a:t>variable.</a:t>
            </a:r>
            <a:endParaRPr sz="2750">
              <a:latin typeface="Calibri"/>
              <a:cs typeface="Calibri"/>
            </a:endParaRPr>
          </a:p>
          <a:p>
            <a:pPr>
              <a:lnSpc>
                <a:spcPct val="100000"/>
              </a:lnSpc>
              <a:spcBef>
                <a:spcPts val="15"/>
              </a:spcBef>
              <a:buChar char="•"/>
            </a:pPr>
            <a:endParaRPr sz="4100">
              <a:latin typeface="Calibri"/>
              <a:cs typeface="Calibri"/>
            </a:endParaRPr>
          </a:p>
          <a:p>
            <a:pPr marL="241300" marR="5080" indent="-229235">
              <a:lnSpc>
                <a:spcPts val="3000"/>
              </a:lnSpc>
              <a:buFont typeface="Arial MT"/>
              <a:buChar char="•"/>
              <a:tabLst>
                <a:tab pos="241935" algn="l"/>
              </a:tabLst>
            </a:pPr>
            <a:r>
              <a:rPr sz="2750" spc="-5" dirty="0">
                <a:latin typeface="Calibri"/>
                <a:cs typeface="Calibri"/>
              </a:rPr>
              <a:t>Example</a:t>
            </a:r>
            <a:r>
              <a:rPr sz="2750" spc="90" dirty="0">
                <a:latin typeface="Calibri"/>
                <a:cs typeface="Calibri"/>
              </a:rPr>
              <a:t> </a:t>
            </a:r>
            <a:r>
              <a:rPr sz="2750" spc="25" dirty="0">
                <a:latin typeface="Calibri"/>
                <a:cs typeface="Calibri"/>
              </a:rPr>
              <a:t>of </a:t>
            </a:r>
            <a:r>
              <a:rPr sz="2750" spc="-15" dirty="0">
                <a:latin typeface="Calibri"/>
                <a:cs typeface="Calibri"/>
              </a:rPr>
              <a:t>tossing</a:t>
            </a:r>
            <a:r>
              <a:rPr sz="2750" spc="170" dirty="0">
                <a:latin typeface="Calibri"/>
                <a:cs typeface="Calibri"/>
              </a:rPr>
              <a:t> </a:t>
            </a:r>
            <a:r>
              <a:rPr sz="2750" spc="-15" dirty="0">
                <a:latin typeface="Calibri"/>
                <a:cs typeface="Calibri"/>
              </a:rPr>
              <a:t>two</a:t>
            </a:r>
            <a:r>
              <a:rPr sz="2750" spc="85" dirty="0">
                <a:latin typeface="Calibri"/>
                <a:cs typeface="Calibri"/>
              </a:rPr>
              <a:t> </a:t>
            </a:r>
            <a:r>
              <a:rPr sz="2750" spc="5" dirty="0">
                <a:latin typeface="Calibri"/>
                <a:cs typeface="Calibri"/>
              </a:rPr>
              <a:t>coins</a:t>
            </a:r>
            <a:r>
              <a:rPr sz="2750" spc="85" dirty="0">
                <a:latin typeface="Calibri"/>
                <a:cs typeface="Calibri"/>
              </a:rPr>
              <a:t> </a:t>
            </a:r>
            <a:r>
              <a:rPr sz="2750" spc="5" dirty="0">
                <a:latin typeface="Calibri"/>
                <a:cs typeface="Calibri"/>
              </a:rPr>
              <a:t>and</a:t>
            </a:r>
            <a:r>
              <a:rPr sz="2750" spc="15" dirty="0">
                <a:latin typeface="Calibri"/>
                <a:cs typeface="Calibri"/>
              </a:rPr>
              <a:t> </a:t>
            </a:r>
            <a:r>
              <a:rPr sz="2750" spc="-10" dirty="0">
                <a:latin typeface="Calibri"/>
                <a:cs typeface="Calibri"/>
              </a:rPr>
              <a:t>to</a:t>
            </a:r>
            <a:r>
              <a:rPr sz="2750" spc="85" dirty="0">
                <a:latin typeface="Calibri"/>
                <a:cs typeface="Calibri"/>
              </a:rPr>
              <a:t> </a:t>
            </a:r>
            <a:r>
              <a:rPr sz="2750" spc="-15" dirty="0">
                <a:latin typeface="Calibri"/>
                <a:cs typeface="Calibri"/>
              </a:rPr>
              <a:t>get</a:t>
            </a:r>
            <a:r>
              <a:rPr sz="2750" spc="20" dirty="0">
                <a:latin typeface="Calibri"/>
                <a:cs typeface="Calibri"/>
              </a:rPr>
              <a:t> </a:t>
            </a:r>
            <a:r>
              <a:rPr sz="2750" spc="-15" dirty="0">
                <a:latin typeface="Calibri"/>
                <a:cs typeface="Calibri"/>
              </a:rPr>
              <a:t>the</a:t>
            </a:r>
            <a:r>
              <a:rPr sz="2750" spc="95" dirty="0">
                <a:latin typeface="Calibri"/>
                <a:cs typeface="Calibri"/>
              </a:rPr>
              <a:t> </a:t>
            </a:r>
            <a:r>
              <a:rPr sz="2750" spc="5" dirty="0">
                <a:latin typeface="Calibri"/>
                <a:cs typeface="Calibri"/>
              </a:rPr>
              <a:t>count</a:t>
            </a:r>
            <a:r>
              <a:rPr sz="2750" spc="95" dirty="0">
                <a:latin typeface="Calibri"/>
                <a:cs typeface="Calibri"/>
              </a:rPr>
              <a:t> </a:t>
            </a:r>
            <a:r>
              <a:rPr sz="2750" spc="25" dirty="0">
                <a:latin typeface="Calibri"/>
                <a:cs typeface="Calibri"/>
              </a:rPr>
              <a:t>of</a:t>
            </a:r>
            <a:r>
              <a:rPr sz="2750" spc="-40" dirty="0">
                <a:latin typeface="Calibri"/>
                <a:cs typeface="Calibri"/>
              </a:rPr>
              <a:t> </a:t>
            </a:r>
            <a:r>
              <a:rPr sz="2750" spc="-5" dirty="0">
                <a:latin typeface="Calibri"/>
                <a:cs typeface="Calibri"/>
              </a:rPr>
              <a:t>number</a:t>
            </a:r>
            <a:r>
              <a:rPr sz="2750" spc="204" dirty="0">
                <a:latin typeface="Calibri"/>
                <a:cs typeface="Calibri"/>
              </a:rPr>
              <a:t> </a:t>
            </a:r>
            <a:r>
              <a:rPr sz="2750" spc="25" dirty="0">
                <a:latin typeface="Calibri"/>
                <a:cs typeface="Calibri"/>
              </a:rPr>
              <a:t>of</a:t>
            </a:r>
            <a:r>
              <a:rPr sz="2750" spc="-40" dirty="0">
                <a:latin typeface="Calibri"/>
                <a:cs typeface="Calibri"/>
              </a:rPr>
              <a:t> </a:t>
            </a:r>
            <a:r>
              <a:rPr sz="2750" spc="-5" dirty="0">
                <a:latin typeface="Calibri"/>
                <a:cs typeface="Calibri"/>
              </a:rPr>
              <a:t>heads </a:t>
            </a:r>
            <a:r>
              <a:rPr sz="2750" spc="-610" dirty="0">
                <a:latin typeface="Calibri"/>
                <a:cs typeface="Calibri"/>
              </a:rPr>
              <a:t> </a:t>
            </a:r>
            <a:r>
              <a:rPr sz="2750" spc="-15" dirty="0">
                <a:latin typeface="Calibri"/>
                <a:cs typeface="Calibri"/>
              </a:rPr>
              <a:t>is</a:t>
            </a:r>
            <a:r>
              <a:rPr sz="2750" spc="80" dirty="0">
                <a:latin typeface="Calibri"/>
                <a:cs typeface="Calibri"/>
              </a:rPr>
              <a:t> </a:t>
            </a:r>
            <a:r>
              <a:rPr sz="2750" spc="20" dirty="0">
                <a:latin typeface="Calibri"/>
                <a:cs typeface="Calibri"/>
              </a:rPr>
              <a:t>an</a:t>
            </a:r>
            <a:r>
              <a:rPr sz="2750" spc="15" dirty="0">
                <a:latin typeface="Calibri"/>
                <a:cs typeface="Calibri"/>
              </a:rPr>
              <a:t> </a:t>
            </a:r>
            <a:r>
              <a:rPr sz="2750" spc="-20" dirty="0">
                <a:latin typeface="Calibri"/>
                <a:cs typeface="Calibri"/>
              </a:rPr>
              <a:t>example</a:t>
            </a:r>
            <a:r>
              <a:rPr sz="2750" spc="165" dirty="0">
                <a:latin typeface="Calibri"/>
                <a:cs typeface="Calibri"/>
              </a:rPr>
              <a:t> </a:t>
            </a:r>
            <a:r>
              <a:rPr sz="2750" spc="-15" dirty="0">
                <a:latin typeface="Calibri"/>
                <a:cs typeface="Calibri"/>
              </a:rPr>
              <a:t>for</a:t>
            </a:r>
            <a:r>
              <a:rPr sz="2750" spc="55" dirty="0">
                <a:latin typeface="Calibri"/>
                <a:cs typeface="Calibri"/>
              </a:rPr>
              <a:t> </a:t>
            </a:r>
            <a:r>
              <a:rPr sz="2750" spc="-10" dirty="0">
                <a:latin typeface="Calibri"/>
                <a:cs typeface="Calibri"/>
              </a:rPr>
              <a:t>discrete</a:t>
            </a:r>
            <a:r>
              <a:rPr sz="2750" spc="90" dirty="0">
                <a:latin typeface="Calibri"/>
                <a:cs typeface="Calibri"/>
              </a:rPr>
              <a:t> </a:t>
            </a:r>
            <a:r>
              <a:rPr sz="2750" dirty="0">
                <a:latin typeface="Calibri"/>
                <a:cs typeface="Calibri"/>
              </a:rPr>
              <a:t>random</a:t>
            </a:r>
            <a:r>
              <a:rPr sz="2750" spc="150" dirty="0">
                <a:latin typeface="Calibri"/>
                <a:cs typeface="Calibri"/>
              </a:rPr>
              <a:t> </a:t>
            </a:r>
            <a:r>
              <a:rPr sz="2750" spc="-10" dirty="0">
                <a:latin typeface="Calibri"/>
                <a:cs typeface="Calibri"/>
              </a:rPr>
              <a:t>variable.</a:t>
            </a:r>
            <a:endParaRPr sz="2750">
              <a:latin typeface="Calibri"/>
              <a:cs typeface="Calibri"/>
            </a:endParaRPr>
          </a:p>
          <a:p>
            <a:pPr>
              <a:lnSpc>
                <a:spcPct val="100000"/>
              </a:lnSpc>
              <a:spcBef>
                <a:spcPts val="5"/>
              </a:spcBef>
              <a:buChar char="•"/>
            </a:pPr>
            <a:endParaRPr sz="3900">
              <a:latin typeface="Calibri"/>
              <a:cs typeface="Calibri"/>
            </a:endParaRPr>
          </a:p>
          <a:p>
            <a:pPr marL="241300" indent="-229235">
              <a:lnSpc>
                <a:spcPct val="100000"/>
              </a:lnSpc>
              <a:buFont typeface="Arial MT"/>
              <a:buChar char="•"/>
              <a:tabLst>
                <a:tab pos="241935" algn="l"/>
              </a:tabLst>
            </a:pPr>
            <a:r>
              <a:rPr sz="2750" spc="5" dirty="0">
                <a:solidFill>
                  <a:srgbClr val="FF0000"/>
                </a:solidFill>
                <a:latin typeface="Calibri"/>
                <a:cs typeface="Calibri"/>
              </a:rPr>
              <a:t>Sample</a:t>
            </a:r>
            <a:r>
              <a:rPr sz="2750" spc="80" dirty="0">
                <a:solidFill>
                  <a:srgbClr val="FF0000"/>
                </a:solidFill>
                <a:latin typeface="Calibri"/>
                <a:cs typeface="Calibri"/>
              </a:rPr>
              <a:t> </a:t>
            </a:r>
            <a:r>
              <a:rPr sz="2750" spc="5" dirty="0">
                <a:solidFill>
                  <a:srgbClr val="FF0000"/>
                </a:solidFill>
                <a:latin typeface="Calibri"/>
                <a:cs typeface="Calibri"/>
              </a:rPr>
              <a:t>space</a:t>
            </a:r>
            <a:r>
              <a:rPr sz="2750" spc="85" dirty="0">
                <a:solidFill>
                  <a:srgbClr val="FF0000"/>
                </a:solidFill>
                <a:latin typeface="Calibri"/>
                <a:cs typeface="Calibri"/>
              </a:rPr>
              <a:t> </a:t>
            </a:r>
            <a:r>
              <a:rPr sz="2750" spc="25" dirty="0">
                <a:solidFill>
                  <a:srgbClr val="FF0000"/>
                </a:solidFill>
                <a:latin typeface="Calibri"/>
                <a:cs typeface="Calibri"/>
              </a:rPr>
              <a:t>of</a:t>
            </a:r>
            <a:r>
              <a:rPr sz="2750" spc="-45" dirty="0">
                <a:solidFill>
                  <a:srgbClr val="FF0000"/>
                </a:solidFill>
                <a:latin typeface="Calibri"/>
                <a:cs typeface="Calibri"/>
              </a:rPr>
              <a:t> </a:t>
            </a:r>
            <a:r>
              <a:rPr sz="2750" spc="5" dirty="0">
                <a:solidFill>
                  <a:srgbClr val="FF0000"/>
                </a:solidFill>
                <a:latin typeface="Calibri"/>
                <a:cs typeface="Calibri"/>
              </a:rPr>
              <a:t>real </a:t>
            </a:r>
            <a:r>
              <a:rPr sz="2750" spc="-15" dirty="0">
                <a:solidFill>
                  <a:srgbClr val="FF0000"/>
                </a:solidFill>
                <a:latin typeface="Calibri"/>
                <a:cs typeface="Calibri"/>
              </a:rPr>
              <a:t>values</a:t>
            </a:r>
            <a:r>
              <a:rPr sz="2750" spc="155" dirty="0">
                <a:solidFill>
                  <a:srgbClr val="FF0000"/>
                </a:solidFill>
                <a:latin typeface="Calibri"/>
                <a:cs typeface="Calibri"/>
              </a:rPr>
              <a:t> </a:t>
            </a:r>
            <a:r>
              <a:rPr sz="2750" spc="-15" dirty="0">
                <a:solidFill>
                  <a:srgbClr val="FF0000"/>
                </a:solidFill>
                <a:latin typeface="Calibri"/>
                <a:cs typeface="Calibri"/>
              </a:rPr>
              <a:t>is</a:t>
            </a:r>
            <a:r>
              <a:rPr sz="2750" spc="80" dirty="0">
                <a:solidFill>
                  <a:srgbClr val="FF0000"/>
                </a:solidFill>
                <a:latin typeface="Calibri"/>
                <a:cs typeface="Calibri"/>
              </a:rPr>
              <a:t> </a:t>
            </a:r>
            <a:r>
              <a:rPr sz="2750" spc="-25" dirty="0">
                <a:solidFill>
                  <a:srgbClr val="FF0000"/>
                </a:solidFill>
                <a:latin typeface="Calibri"/>
                <a:cs typeface="Calibri"/>
              </a:rPr>
              <a:t>fixed.</a:t>
            </a:r>
            <a:endParaRPr sz="2750">
              <a:latin typeface="Calibri"/>
              <a:cs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6553200" cy="701040"/>
          </a:xfrm>
          <a:prstGeom prst="rect">
            <a:avLst/>
          </a:prstGeom>
        </p:spPr>
        <p:txBody>
          <a:bodyPr vert="horz" wrap="square" lIns="0" tIns="16510" rIns="0" bIns="0" rtlCol="0">
            <a:spAutoFit/>
          </a:bodyPr>
          <a:lstStyle/>
          <a:p>
            <a:pPr marL="12700">
              <a:lnSpc>
                <a:spcPct val="100000"/>
              </a:lnSpc>
              <a:spcBef>
                <a:spcPts val="130"/>
              </a:spcBef>
            </a:pPr>
            <a:r>
              <a:rPr sz="4400" spc="40" dirty="0">
                <a:latin typeface="Calibri Light"/>
                <a:cs typeface="Calibri Light"/>
              </a:rPr>
              <a:t>C</a:t>
            </a:r>
            <a:r>
              <a:rPr sz="4400" spc="25" dirty="0">
                <a:latin typeface="Calibri Light"/>
                <a:cs typeface="Calibri Light"/>
              </a:rPr>
              <a:t>o</a:t>
            </a:r>
            <a:r>
              <a:rPr sz="4400" spc="-40" dirty="0">
                <a:latin typeface="Calibri Light"/>
                <a:cs typeface="Calibri Light"/>
              </a:rPr>
              <a:t>n</a:t>
            </a:r>
            <a:r>
              <a:rPr sz="4400" spc="-20" dirty="0">
                <a:latin typeface="Calibri Light"/>
                <a:cs typeface="Calibri Light"/>
              </a:rPr>
              <a:t>t</a:t>
            </a:r>
            <a:r>
              <a:rPr sz="4400" spc="5" dirty="0">
                <a:latin typeface="Calibri Light"/>
                <a:cs typeface="Calibri Light"/>
              </a:rPr>
              <a:t>i</a:t>
            </a:r>
            <a:r>
              <a:rPr sz="4400" spc="30" dirty="0">
                <a:latin typeface="Calibri Light"/>
                <a:cs typeface="Calibri Light"/>
              </a:rPr>
              <a:t>nu</a:t>
            </a:r>
            <a:r>
              <a:rPr sz="4400" spc="25" dirty="0">
                <a:latin typeface="Calibri Light"/>
                <a:cs typeface="Calibri Light"/>
              </a:rPr>
              <a:t>o</a:t>
            </a:r>
            <a:r>
              <a:rPr sz="4400" spc="30" dirty="0">
                <a:latin typeface="Calibri Light"/>
                <a:cs typeface="Calibri Light"/>
              </a:rPr>
              <a:t>u</a:t>
            </a:r>
            <a:r>
              <a:rPr sz="4400" spc="10" dirty="0">
                <a:latin typeface="Calibri Light"/>
                <a:cs typeface="Calibri Light"/>
              </a:rPr>
              <a:t>s</a:t>
            </a:r>
            <a:r>
              <a:rPr sz="4400" spc="-229" dirty="0">
                <a:latin typeface="Calibri Light"/>
                <a:cs typeface="Calibri Light"/>
              </a:rPr>
              <a:t> </a:t>
            </a:r>
            <a:r>
              <a:rPr sz="4400" spc="-20" dirty="0">
                <a:latin typeface="Calibri Light"/>
                <a:cs typeface="Calibri Light"/>
              </a:rPr>
              <a:t>R</a:t>
            </a:r>
            <a:r>
              <a:rPr sz="4400" spc="25" dirty="0">
                <a:latin typeface="Calibri Light"/>
                <a:cs typeface="Calibri Light"/>
              </a:rPr>
              <a:t>a</a:t>
            </a:r>
            <a:r>
              <a:rPr sz="4400" spc="30" dirty="0">
                <a:latin typeface="Calibri Light"/>
                <a:cs typeface="Calibri Light"/>
              </a:rPr>
              <a:t>nd</a:t>
            </a:r>
            <a:r>
              <a:rPr sz="4400" spc="25" dirty="0">
                <a:latin typeface="Calibri Light"/>
                <a:cs typeface="Calibri Light"/>
              </a:rPr>
              <a:t>om</a:t>
            </a:r>
            <a:r>
              <a:rPr sz="4400" spc="-75" dirty="0">
                <a:latin typeface="Calibri Light"/>
                <a:cs typeface="Calibri Light"/>
              </a:rPr>
              <a:t> </a:t>
            </a:r>
            <a:r>
              <a:rPr sz="4400" spc="-190" dirty="0">
                <a:latin typeface="Calibri Light"/>
                <a:cs typeface="Calibri Light"/>
              </a:rPr>
              <a:t>V</a:t>
            </a:r>
            <a:r>
              <a:rPr sz="4400" spc="25" dirty="0">
                <a:latin typeface="Calibri Light"/>
                <a:cs typeface="Calibri Light"/>
              </a:rPr>
              <a:t>a</a:t>
            </a:r>
            <a:r>
              <a:rPr sz="4400" spc="-20" dirty="0">
                <a:latin typeface="Calibri Light"/>
                <a:cs typeface="Calibri Light"/>
              </a:rPr>
              <a:t>r</a:t>
            </a:r>
            <a:r>
              <a:rPr sz="4400" spc="10" dirty="0">
                <a:latin typeface="Calibri Light"/>
                <a:cs typeface="Calibri Light"/>
              </a:rPr>
              <a:t>ia</a:t>
            </a:r>
            <a:r>
              <a:rPr sz="4400" spc="45" dirty="0">
                <a:latin typeface="Calibri Light"/>
                <a:cs typeface="Calibri Light"/>
              </a:rPr>
              <a:t>b</a:t>
            </a:r>
            <a:r>
              <a:rPr sz="4400" spc="10" dirty="0">
                <a:latin typeface="Calibri Light"/>
                <a:cs typeface="Calibri Light"/>
              </a:rPr>
              <a:t>le</a:t>
            </a:r>
            <a:endParaRPr sz="4400">
              <a:latin typeface="Calibri Light"/>
              <a:cs typeface="Calibri Light"/>
            </a:endParaRPr>
          </a:p>
        </p:txBody>
      </p:sp>
      <p:sp>
        <p:nvSpPr>
          <p:cNvPr id="3" name="object 3"/>
          <p:cNvSpPr txBox="1"/>
          <p:nvPr/>
        </p:nvSpPr>
        <p:spPr>
          <a:xfrm>
            <a:off x="917575" y="1765680"/>
            <a:ext cx="10735310" cy="4297045"/>
          </a:xfrm>
          <a:prstGeom prst="rect">
            <a:avLst/>
          </a:prstGeom>
        </p:spPr>
        <p:txBody>
          <a:bodyPr vert="horz" wrap="square" lIns="0" tIns="97790" rIns="0" bIns="0" rtlCol="0">
            <a:spAutoFit/>
          </a:bodyPr>
          <a:lstStyle/>
          <a:p>
            <a:pPr marL="241300" marR="5080" indent="-229235">
              <a:lnSpc>
                <a:spcPct val="79500"/>
              </a:lnSpc>
              <a:spcBef>
                <a:spcPts val="770"/>
              </a:spcBef>
              <a:buFont typeface="Arial MT"/>
              <a:buChar char="•"/>
              <a:tabLst>
                <a:tab pos="241935" algn="l"/>
              </a:tabLst>
            </a:pPr>
            <a:r>
              <a:rPr sz="2600" spc="10" dirty="0">
                <a:latin typeface="Calibri"/>
                <a:cs typeface="Calibri"/>
              </a:rPr>
              <a:t>If</a:t>
            </a:r>
            <a:r>
              <a:rPr sz="2600" spc="-40" dirty="0">
                <a:latin typeface="Calibri"/>
                <a:cs typeface="Calibri"/>
              </a:rPr>
              <a:t> </a:t>
            </a:r>
            <a:r>
              <a:rPr sz="2600" spc="5" dirty="0">
                <a:latin typeface="Calibri"/>
                <a:cs typeface="Calibri"/>
              </a:rPr>
              <a:t>the</a:t>
            </a:r>
            <a:r>
              <a:rPr sz="2600" spc="-20" dirty="0">
                <a:latin typeface="Calibri"/>
                <a:cs typeface="Calibri"/>
              </a:rPr>
              <a:t> random</a:t>
            </a:r>
            <a:r>
              <a:rPr sz="2600" spc="15" dirty="0">
                <a:latin typeface="Calibri"/>
                <a:cs typeface="Calibri"/>
              </a:rPr>
              <a:t> </a:t>
            </a:r>
            <a:r>
              <a:rPr sz="2600" spc="-5" dirty="0">
                <a:latin typeface="Calibri"/>
                <a:cs typeface="Calibri"/>
              </a:rPr>
              <a:t>variable</a:t>
            </a:r>
            <a:r>
              <a:rPr sz="2600" spc="-25" dirty="0">
                <a:latin typeface="Calibri"/>
                <a:cs typeface="Calibri"/>
              </a:rPr>
              <a:t> </a:t>
            </a:r>
            <a:r>
              <a:rPr sz="2600" spc="-10" dirty="0">
                <a:latin typeface="Calibri"/>
                <a:cs typeface="Calibri"/>
              </a:rPr>
              <a:t>values</a:t>
            </a:r>
            <a:r>
              <a:rPr sz="2600" spc="-35" dirty="0">
                <a:latin typeface="Calibri"/>
                <a:cs typeface="Calibri"/>
              </a:rPr>
              <a:t> </a:t>
            </a:r>
            <a:r>
              <a:rPr sz="2600" spc="-5" dirty="0">
                <a:latin typeface="Calibri"/>
                <a:cs typeface="Calibri"/>
              </a:rPr>
              <a:t>lies</a:t>
            </a:r>
            <a:r>
              <a:rPr sz="2600" spc="30" dirty="0">
                <a:latin typeface="Calibri"/>
                <a:cs typeface="Calibri"/>
              </a:rPr>
              <a:t> </a:t>
            </a:r>
            <a:r>
              <a:rPr sz="2600" spc="-5" dirty="0">
                <a:latin typeface="Calibri"/>
                <a:cs typeface="Calibri"/>
              </a:rPr>
              <a:t>between</a:t>
            </a:r>
            <a:r>
              <a:rPr sz="2600" spc="-20" dirty="0">
                <a:latin typeface="Calibri"/>
                <a:cs typeface="Calibri"/>
              </a:rPr>
              <a:t> </a:t>
            </a:r>
            <a:r>
              <a:rPr sz="2600" spc="20" dirty="0">
                <a:latin typeface="Calibri"/>
                <a:cs typeface="Calibri"/>
              </a:rPr>
              <a:t>two</a:t>
            </a:r>
            <a:r>
              <a:rPr sz="2600" spc="-95" dirty="0">
                <a:latin typeface="Calibri"/>
                <a:cs typeface="Calibri"/>
              </a:rPr>
              <a:t> </a:t>
            </a:r>
            <a:r>
              <a:rPr sz="2600" spc="5" dirty="0">
                <a:latin typeface="Calibri"/>
                <a:cs typeface="Calibri"/>
              </a:rPr>
              <a:t>certain</a:t>
            </a:r>
            <a:r>
              <a:rPr sz="2600" spc="-90" dirty="0">
                <a:latin typeface="Calibri"/>
                <a:cs typeface="Calibri"/>
              </a:rPr>
              <a:t> </a:t>
            </a:r>
            <a:r>
              <a:rPr sz="2600" spc="-15" dirty="0">
                <a:latin typeface="Calibri"/>
                <a:cs typeface="Calibri"/>
              </a:rPr>
              <a:t>fixed</a:t>
            </a:r>
            <a:r>
              <a:rPr sz="2600" spc="-20" dirty="0">
                <a:latin typeface="Calibri"/>
                <a:cs typeface="Calibri"/>
              </a:rPr>
              <a:t> numbers</a:t>
            </a:r>
            <a:r>
              <a:rPr sz="2600" spc="30" dirty="0">
                <a:latin typeface="Calibri"/>
                <a:cs typeface="Calibri"/>
              </a:rPr>
              <a:t> </a:t>
            </a:r>
            <a:r>
              <a:rPr sz="2600" dirty="0">
                <a:latin typeface="Calibri"/>
                <a:cs typeface="Calibri"/>
              </a:rPr>
              <a:t>then</a:t>
            </a:r>
            <a:r>
              <a:rPr sz="2600" spc="-20" dirty="0">
                <a:latin typeface="Calibri"/>
                <a:cs typeface="Calibri"/>
              </a:rPr>
              <a:t> </a:t>
            </a:r>
            <a:r>
              <a:rPr sz="2600" spc="5" dirty="0">
                <a:latin typeface="Calibri"/>
                <a:cs typeface="Calibri"/>
              </a:rPr>
              <a:t>it</a:t>
            </a:r>
            <a:r>
              <a:rPr sz="2600" spc="-35" dirty="0">
                <a:latin typeface="Calibri"/>
                <a:cs typeface="Calibri"/>
              </a:rPr>
              <a:t> </a:t>
            </a:r>
            <a:r>
              <a:rPr sz="2600" spc="5" dirty="0">
                <a:latin typeface="Calibri"/>
                <a:cs typeface="Calibri"/>
              </a:rPr>
              <a:t>is </a:t>
            </a:r>
            <a:r>
              <a:rPr sz="2600" spc="-575" dirty="0">
                <a:latin typeface="Calibri"/>
                <a:cs typeface="Calibri"/>
              </a:rPr>
              <a:t> </a:t>
            </a:r>
            <a:r>
              <a:rPr sz="2600" spc="5" dirty="0">
                <a:latin typeface="Calibri"/>
                <a:cs typeface="Calibri"/>
              </a:rPr>
              <a:t>called</a:t>
            </a:r>
            <a:r>
              <a:rPr sz="2600" spc="-95" dirty="0">
                <a:latin typeface="Calibri"/>
                <a:cs typeface="Calibri"/>
              </a:rPr>
              <a:t> </a:t>
            </a:r>
            <a:r>
              <a:rPr sz="2600" spc="-10" dirty="0">
                <a:latin typeface="Calibri"/>
                <a:cs typeface="Calibri"/>
              </a:rPr>
              <a:t>continuous</a:t>
            </a:r>
            <a:r>
              <a:rPr sz="2600" spc="30" dirty="0">
                <a:latin typeface="Calibri"/>
                <a:cs typeface="Calibri"/>
              </a:rPr>
              <a:t> </a:t>
            </a:r>
            <a:r>
              <a:rPr sz="2600" spc="-20" dirty="0">
                <a:latin typeface="Calibri"/>
                <a:cs typeface="Calibri"/>
              </a:rPr>
              <a:t>random</a:t>
            </a:r>
            <a:r>
              <a:rPr sz="2600" spc="10" dirty="0">
                <a:latin typeface="Calibri"/>
                <a:cs typeface="Calibri"/>
              </a:rPr>
              <a:t> </a:t>
            </a:r>
            <a:r>
              <a:rPr sz="2600" spc="-5" dirty="0">
                <a:latin typeface="Calibri"/>
                <a:cs typeface="Calibri"/>
              </a:rPr>
              <a:t>variable.</a:t>
            </a:r>
            <a:r>
              <a:rPr sz="2600" spc="20" dirty="0">
                <a:latin typeface="Calibri"/>
                <a:cs typeface="Calibri"/>
              </a:rPr>
              <a:t> </a:t>
            </a:r>
            <a:r>
              <a:rPr sz="2600" dirty="0">
                <a:latin typeface="Calibri"/>
                <a:cs typeface="Calibri"/>
              </a:rPr>
              <a:t>The</a:t>
            </a:r>
            <a:r>
              <a:rPr sz="2600" spc="-25" dirty="0">
                <a:latin typeface="Calibri"/>
                <a:cs typeface="Calibri"/>
              </a:rPr>
              <a:t> </a:t>
            </a:r>
            <a:r>
              <a:rPr sz="2600" dirty="0">
                <a:latin typeface="Calibri"/>
                <a:cs typeface="Calibri"/>
              </a:rPr>
              <a:t>result</a:t>
            </a:r>
            <a:r>
              <a:rPr sz="2600" spc="-50" dirty="0">
                <a:latin typeface="Calibri"/>
                <a:cs typeface="Calibri"/>
              </a:rPr>
              <a:t> </a:t>
            </a:r>
            <a:r>
              <a:rPr sz="2600" spc="15" dirty="0">
                <a:latin typeface="Calibri"/>
                <a:cs typeface="Calibri"/>
              </a:rPr>
              <a:t>can</a:t>
            </a:r>
            <a:r>
              <a:rPr sz="2600" spc="-90" dirty="0">
                <a:latin typeface="Calibri"/>
                <a:cs typeface="Calibri"/>
              </a:rPr>
              <a:t> </a:t>
            </a:r>
            <a:r>
              <a:rPr sz="2600" spc="-5" dirty="0">
                <a:latin typeface="Calibri"/>
                <a:cs typeface="Calibri"/>
              </a:rPr>
              <a:t>be</a:t>
            </a:r>
            <a:r>
              <a:rPr sz="2600" spc="-25" dirty="0">
                <a:latin typeface="Calibri"/>
                <a:cs typeface="Calibri"/>
              </a:rPr>
              <a:t> </a:t>
            </a:r>
            <a:r>
              <a:rPr sz="2600" spc="5" dirty="0">
                <a:latin typeface="Calibri"/>
                <a:cs typeface="Calibri"/>
              </a:rPr>
              <a:t>finite</a:t>
            </a:r>
            <a:r>
              <a:rPr sz="2600" spc="-100" dirty="0">
                <a:latin typeface="Calibri"/>
                <a:cs typeface="Calibri"/>
              </a:rPr>
              <a:t> </a:t>
            </a:r>
            <a:r>
              <a:rPr sz="2600" spc="-10" dirty="0">
                <a:latin typeface="Calibri"/>
                <a:cs typeface="Calibri"/>
              </a:rPr>
              <a:t>or</a:t>
            </a:r>
            <a:r>
              <a:rPr sz="2600" spc="-5" dirty="0">
                <a:latin typeface="Calibri"/>
                <a:cs typeface="Calibri"/>
              </a:rPr>
              <a:t> </a:t>
            </a:r>
            <a:r>
              <a:rPr sz="2600" dirty="0">
                <a:latin typeface="Calibri"/>
                <a:cs typeface="Calibri"/>
              </a:rPr>
              <a:t>infinite.</a:t>
            </a:r>
            <a:endParaRPr sz="2600">
              <a:latin typeface="Calibri"/>
              <a:cs typeface="Calibri"/>
            </a:endParaRPr>
          </a:p>
          <a:p>
            <a:pPr>
              <a:lnSpc>
                <a:spcPct val="100000"/>
              </a:lnSpc>
              <a:spcBef>
                <a:spcPts val="20"/>
              </a:spcBef>
              <a:buChar char="•"/>
            </a:pPr>
            <a:endParaRPr sz="3150">
              <a:latin typeface="Calibri"/>
              <a:cs typeface="Calibri"/>
            </a:endParaRPr>
          </a:p>
          <a:p>
            <a:pPr marL="241300" indent="-229235">
              <a:lnSpc>
                <a:spcPct val="100000"/>
              </a:lnSpc>
              <a:buFont typeface="Arial MT"/>
              <a:buChar char="•"/>
              <a:tabLst>
                <a:tab pos="241935" algn="l"/>
              </a:tabLst>
            </a:pPr>
            <a:r>
              <a:rPr sz="2600" spc="5" dirty="0">
                <a:solidFill>
                  <a:srgbClr val="FF0000"/>
                </a:solidFill>
                <a:latin typeface="Calibri"/>
                <a:cs typeface="Calibri"/>
              </a:rPr>
              <a:t>Sample</a:t>
            </a:r>
            <a:r>
              <a:rPr sz="2600" spc="-100" dirty="0">
                <a:solidFill>
                  <a:srgbClr val="FF0000"/>
                </a:solidFill>
                <a:latin typeface="Calibri"/>
                <a:cs typeface="Calibri"/>
              </a:rPr>
              <a:t> </a:t>
            </a:r>
            <a:r>
              <a:rPr sz="2600" spc="10" dirty="0">
                <a:solidFill>
                  <a:srgbClr val="FF0000"/>
                </a:solidFill>
                <a:latin typeface="Calibri"/>
                <a:cs typeface="Calibri"/>
              </a:rPr>
              <a:t>space</a:t>
            </a:r>
            <a:r>
              <a:rPr sz="2600" spc="-100" dirty="0">
                <a:solidFill>
                  <a:srgbClr val="FF0000"/>
                </a:solidFill>
                <a:latin typeface="Calibri"/>
                <a:cs typeface="Calibri"/>
              </a:rPr>
              <a:t> </a:t>
            </a:r>
            <a:r>
              <a:rPr sz="2600" spc="-10" dirty="0">
                <a:solidFill>
                  <a:srgbClr val="FF0000"/>
                </a:solidFill>
                <a:latin typeface="Calibri"/>
                <a:cs typeface="Calibri"/>
              </a:rPr>
              <a:t>of</a:t>
            </a:r>
            <a:r>
              <a:rPr sz="2600" spc="30" dirty="0">
                <a:solidFill>
                  <a:srgbClr val="FF0000"/>
                </a:solidFill>
                <a:latin typeface="Calibri"/>
                <a:cs typeface="Calibri"/>
              </a:rPr>
              <a:t> </a:t>
            </a:r>
            <a:r>
              <a:rPr sz="2600" dirty="0">
                <a:solidFill>
                  <a:srgbClr val="FF0000"/>
                </a:solidFill>
                <a:latin typeface="Calibri"/>
                <a:cs typeface="Calibri"/>
              </a:rPr>
              <a:t>real</a:t>
            </a:r>
            <a:r>
              <a:rPr sz="2600" spc="10" dirty="0">
                <a:solidFill>
                  <a:srgbClr val="FF0000"/>
                </a:solidFill>
                <a:latin typeface="Calibri"/>
                <a:cs typeface="Calibri"/>
              </a:rPr>
              <a:t> </a:t>
            </a:r>
            <a:r>
              <a:rPr sz="2600" spc="-10" dirty="0">
                <a:solidFill>
                  <a:srgbClr val="FF0000"/>
                </a:solidFill>
                <a:latin typeface="Calibri"/>
                <a:cs typeface="Calibri"/>
              </a:rPr>
              <a:t>values</a:t>
            </a:r>
            <a:r>
              <a:rPr sz="2600" spc="-45" dirty="0">
                <a:solidFill>
                  <a:srgbClr val="FF0000"/>
                </a:solidFill>
                <a:latin typeface="Calibri"/>
                <a:cs typeface="Calibri"/>
              </a:rPr>
              <a:t> </a:t>
            </a:r>
            <a:r>
              <a:rPr sz="2600" spc="5" dirty="0">
                <a:solidFill>
                  <a:srgbClr val="FF0000"/>
                </a:solidFill>
                <a:latin typeface="Calibri"/>
                <a:cs typeface="Calibri"/>
              </a:rPr>
              <a:t>is</a:t>
            </a:r>
            <a:r>
              <a:rPr sz="2600" spc="-45" dirty="0">
                <a:solidFill>
                  <a:srgbClr val="FF0000"/>
                </a:solidFill>
                <a:latin typeface="Calibri"/>
                <a:cs typeface="Calibri"/>
              </a:rPr>
              <a:t> </a:t>
            </a:r>
            <a:r>
              <a:rPr sz="2600" spc="-15" dirty="0">
                <a:solidFill>
                  <a:srgbClr val="FF0000"/>
                </a:solidFill>
                <a:latin typeface="Calibri"/>
                <a:cs typeface="Calibri"/>
              </a:rPr>
              <a:t>not</a:t>
            </a:r>
            <a:r>
              <a:rPr sz="2600" spc="20" dirty="0">
                <a:solidFill>
                  <a:srgbClr val="FF0000"/>
                </a:solidFill>
                <a:latin typeface="Calibri"/>
                <a:cs typeface="Calibri"/>
              </a:rPr>
              <a:t> </a:t>
            </a:r>
            <a:r>
              <a:rPr sz="2600" spc="-15" dirty="0">
                <a:solidFill>
                  <a:srgbClr val="FF0000"/>
                </a:solidFill>
                <a:latin typeface="Calibri"/>
                <a:cs typeface="Calibri"/>
              </a:rPr>
              <a:t>fixed,</a:t>
            </a:r>
            <a:r>
              <a:rPr sz="2600" spc="25" dirty="0">
                <a:solidFill>
                  <a:srgbClr val="FF0000"/>
                </a:solidFill>
                <a:latin typeface="Calibri"/>
                <a:cs typeface="Calibri"/>
              </a:rPr>
              <a:t> </a:t>
            </a:r>
            <a:r>
              <a:rPr sz="2600" spc="-10" dirty="0">
                <a:solidFill>
                  <a:srgbClr val="FF0000"/>
                </a:solidFill>
                <a:latin typeface="Calibri"/>
                <a:cs typeface="Calibri"/>
              </a:rPr>
              <a:t>but</a:t>
            </a:r>
            <a:r>
              <a:rPr sz="2600" spc="20" dirty="0">
                <a:solidFill>
                  <a:srgbClr val="FF0000"/>
                </a:solidFill>
                <a:latin typeface="Calibri"/>
                <a:cs typeface="Calibri"/>
              </a:rPr>
              <a:t> </a:t>
            </a:r>
            <a:r>
              <a:rPr sz="2600" spc="5" dirty="0">
                <a:solidFill>
                  <a:srgbClr val="FF0000"/>
                </a:solidFill>
                <a:latin typeface="Calibri"/>
                <a:cs typeface="Calibri"/>
              </a:rPr>
              <a:t>it</a:t>
            </a:r>
            <a:r>
              <a:rPr sz="2600" spc="-40" dirty="0">
                <a:solidFill>
                  <a:srgbClr val="FF0000"/>
                </a:solidFill>
                <a:latin typeface="Calibri"/>
                <a:cs typeface="Calibri"/>
              </a:rPr>
              <a:t> </a:t>
            </a:r>
            <a:r>
              <a:rPr sz="2600" spc="5" dirty="0">
                <a:solidFill>
                  <a:srgbClr val="FF0000"/>
                </a:solidFill>
                <a:latin typeface="Calibri"/>
                <a:cs typeface="Calibri"/>
              </a:rPr>
              <a:t>is</a:t>
            </a:r>
            <a:r>
              <a:rPr sz="2600" spc="-50" dirty="0">
                <a:solidFill>
                  <a:srgbClr val="FF0000"/>
                </a:solidFill>
                <a:latin typeface="Calibri"/>
                <a:cs typeface="Calibri"/>
              </a:rPr>
              <a:t> </a:t>
            </a:r>
            <a:r>
              <a:rPr sz="2600" spc="10" dirty="0">
                <a:solidFill>
                  <a:srgbClr val="FF0000"/>
                </a:solidFill>
                <a:latin typeface="Calibri"/>
                <a:cs typeface="Calibri"/>
              </a:rPr>
              <a:t>in</a:t>
            </a:r>
            <a:r>
              <a:rPr sz="2600" spc="-25" dirty="0">
                <a:solidFill>
                  <a:srgbClr val="FF0000"/>
                </a:solidFill>
                <a:latin typeface="Calibri"/>
                <a:cs typeface="Calibri"/>
              </a:rPr>
              <a:t> </a:t>
            </a:r>
            <a:r>
              <a:rPr sz="2600" spc="10" dirty="0">
                <a:solidFill>
                  <a:srgbClr val="FF0000"/>
                </a:solidFill>
                <a:latin typeface="Calibri"/>
                <a:cs typeface="Calibri"/>
              </a:rPr>
              <a:t>a</a:t>
            </a:r>
            <a:r>
              <a:rPr sz="2600" spc="30" dirty="0">
                <a:solidFill>
                  <a:srgbClr val="FF0000"/>
                </a:solidFill>
                <a:latin typeface="Calibri"/>
                <a:cs typeface="Calibri"/>
              </a:rPr>
              <a:t> </a:t>
            </a:r>
            <a:r>
              <a:rPr sz="2600" spc="-20" dirty="0">
                <a:solidFill>
                  <a:srgbClr val="FF0000"/>
                </a:solidFill>
                <a:latin typeface="Calibri"/>
                <a:cs typeface="Calibri"/>
              </a:rPr>
              <a:t>range.</a:t>
            </a:r>
            <a:endParaRPr sz="2600">
              <a:latin typeface="Calibri"/>
              <a:cs typeface="Calibri"/>
            </a:endParaRPr>
          </a:p>
          <a:p>
            <a:pPr>
              <a:lnSpc>
                <a:spcPct val="100000"/>
              </a:lnSpc>
              <a:spcBef>
                <a:spcPts val="30"/>
              </a:spcBef>
              <a:buChar char="•"/>
            </a:pPr>
            <a:endParaRPr sz="3200">
              <a:latin typeface="Calibri"/>
              <a:cs typeface="Calibri"/>
            </a:endParaRPr>
          </a:p>
          <a:p>
            <a:pPr marL="241300" indent="-229235">
              <a:lnSpc>
                <a:spcPct val="100000"/>
              </a:lnSpc>
              <a:spcBef>
                <a:spcPts val="5"/>
              </a:spcBef>
              <a:buFont typeface="Arial MT"/>
              <a:buChar char="•"/>
              <a:tabLst>
                <a:tab pos="241935" algn="l"/>
              </a:tabLst>
            </a:pPr>
            <a:r>
              <a:rPr sz="2600" spc="10" dirty="0">
                <a:latin typeface="Calibri"/>
                <a:cs typeface="Calibri"/>
              </a:rPr>
              <a:t>If</a:t>
            </a:r>
            <a:r>
              <a:rPr sz="2600" spc="-45" dirty="0">
                <a:latin typeface="Calibri"/>
                <a:cs typeface="Calibri"/>
              </a:rPr>
              <a:t> </a:t>
            </a:r>
            <a:r>
              <a:rPr sz="2600" spc="10" dirty="0">
                <a:latin typeface="Calibri"/>
                <a:cs typeface="Calibri"/>
              </a:rPr>
              <a:t>X</a:t>
            </a:r>
            <a:r>
              <a:rPr sz="2600" spc="-5" dirty="0">
                <a:latin typeface="Calibri"/>
                <a:cs typeface="Calibri"/>
              </a:rPr>
              <a:t> </a:t>
            </a:r>
            <a:r>
              <a:rPr sz="2600" spc="5" dirty="0">
                <a:latin typeface="Calibri"/>
                <a:cs typeface="Calibri"/>
              </a:rPr>
              <a:t>is</a:t>
            </a:r>
            <a:r>
              <a:rPr sz="2600" spc="-40" dirty="0">
                <a:latin typeface="Calibri"/>
                <a:cs typeface="Calibri"/>
              </a:rPr>
              <a:t> </a:t>
            </a:r>
            <a:r>
              <a:rPr sz="2600" spc="5" dirty="0">
                <a:latin typeface="Calibri"/>
                <a:cs typeface="Calibri"/>
              </a:rPr>
              <a:t>the</a:t>
            </a:r>
            <a:r>
              <a:rPr sz="2600" spc="-25" dirty="0">
                <a:latin typeface="Calibri"/>
                <a:cs typeface="Calibri"/>
              </a:rPr>
              <a:t> </a:t>
            </a:r>
            <a:r>
              <a:rPr sz="2600" spc="-20" dirty="0">
                <a:latin typeface="Calibri"/>
                <a:cs typeface="Calibri"/>
              </a:rPr>
              <a:t>random</a:t>
            </a:r>
            <a:r>
              <a:rPr sz="2600" spc="10" dirty="0">
                <a:latin typeface="Calibri"/>
                <a:cs typeface="Calibri"/>
              </a:rPr>
              <a:t> </a:t>
            </a:r>
            <a:r>
              <a:rPr sz="2600" spc="-10" dirty="0">
                <a:latin typeface="Calibri"/>
                <a:cs typeface="Calibri"/>
              </a:rPr>
              <a:t>value</a:t>
            </a:r>
            <a:r>
              <a:rPr sz="2600" spc="-25" dirty="0">
                <a:latin typeface="Calibri"/>
                <a:cs typeface="Calibri"/>
              </a:rPr>
              <a:t> </a:t>
            </a:r>
            <a:r>
              <a:rPr sz="2600" spc="10" dirty="0">
                <a:latin typeface="Calibri"/>
                <a:cs typeface="Calibri"/>
              </a:rPr>
              <a:t>and</a:t>
            </a:r>
            <a:r>
              <a:rPr sz="2600" spc="-25" dirty="0">
                <a:latin typeface="Calibri"/>
                <a:cs typeface="Calibri"/>
              </a:rPr>
              <a:t> </a:t>
            </a:r>
            <a:r>
              <a:rPr sz="2600" spc="-5" dirty="0">
                <a:latin typeface="Calibri"/>
                <a:cs typeface="Calibri"/>
              </a:rPr>
              <a:t>it’s</a:t>
            </a:r>
            <a:r>
              <a:rPr sz="2600" spc="-40" dirty="0">
                <a:latin typeface="Calibri"/>
                <a:cs typeface="Calibri"/>
              </a:rPr>
              <a:t> </a:t>
            </a:r>
            <a:r>
              <a:rPr sz="2600" spc="-10" dirty="0">
                <a:latin typeface="Calibri"/>
                <a:cs typeface="Calibri"/>
              </a:rPr>
              <a:t>values</a:t>
            </a:r>
            <a:r>
              <a:rPr sz="2600" spc="-45" dirty="0">
                <a:latin typeface="Calibri"/>
                <a:cs typeface="Calibri"/>
              </a:rPr>
              <a:t> </a:t>
            </a:r>
            <a:r>
              <a:rPr sz="2600" spc="-5" dirty="0">
                <a:latin typeface="Calibri"/>
                <a:cs typeface="Calibri"/>
              </a:rPr>
              <a:t>lies</a:t>
            </a:r>
            <a:r>
              <a:rPr sz="2600" spc="30" dirty="0">
                <a:latin typeface="Calibri"/>
                <a:cs typeface="Calibri"/>
              </a:rPr>
              <a:t> </a:t>
            </a:r>
            <a:r>
              <a:rPr sz="2600" spc="-5" dirty="0">
                <a:latin typeface="Calibri"/>
                <a:cs typeface="Calibri"/>
              </a:rPr>
              <a:t>between</a:t>
            </a:r>
            <a:r>
              <a:rPr sz="2600" spc="-20" dirty="0">
                <a:latin typeface="Calibri"/>
                <a:cs typeface="Calibri"/>
              </a:rPr>
              <a:t> </a:t>
            </a:r>
            <a:r>
              <a:rPr sz="2600" spc="10" dirty="0">
                <a:latin typeface="Calibri"/>
                <a:cs typeface="Calibri"/>
              </a:rPr>
              <a:t>a</a:t>
            </a:r>
            <a:r>
              <a:rPr sz="2600" spc="-45" dirty="0">
                <a:latin typeface="Calibri"/>
                <a:cs typeface="Calibri"/>
              </a:rPr>
              <a:t> </a:t>
            </a:r>
            <a:r>
              <a:rPr sz="2600" spc="5" dirty="0">
                <a:latin typeface="Calibri"/>
                <a:cs typeface="Calibri"/>
              </a:rPr>
              <a:t>and</a:t>
            </a:r>
            <a:r>
              <a:rPr sz="2600" spc="-20" dirty="0">
                <a:latin typeface="Calibri"/>
                <a:cs typeface="Calibri"/>
              </a:rPr>
              <a:t> </a:t>
            </a:r>
            <a:r>
              <a:rPr sz="2600" spc="10" dirty="0">
                <a:latin typeface="Calibri"/>
                <a:cs typeface="Calibri"/>
              </a:rPr>
              <a:t>b</a:t>
            </a:r>
            <a:r>
              <a:rPr sz="2600" spc="-20" dirty="0">
                <a:latin typeface="Calibri"/>
                <a:cs typeface="Calibri"/>
              </a:rPr>
              <a:t> </a:t>
            </a:r>
            <a:r>
              <a:rPr sz="2600" spc="-5" dirty="0">
                <a:latin typeface="Calibri"/>
                <a:cs typeface="Calibri"/>
              </a:rPr>
              <a:t>then,</a:t>
            </a:r>
            <a:endParaRPr sz="2600">
              <a:latin typeface="Calibri"/>
              <a:cs typeface="Calibri"/>
            </a:endParaRPr>
          </a:p>
          <a:p>
            <a:pPr marL="927735">
              <a:lnSpc>
                <a:spcPct val="100000"/>
              </a:lnSpc>
              <a:spcBef>
                <a:spcPts val="2660"/>
              </a:spcBef>
              <a:tabLst>
                <a:tab pos="3905250" algn="l"/>
                <a:tab pos="4181475" algn="l"/>
              </a:tabLst>
            </a:pPr>
            <a:r>
              <a:rPr sz="2150" spc="-5" dirty="0">
                <a:latin typeface="Calibri"/>
                <a:cs typeface="Calibri"/>
              </a:rPr>
              <a:t>It</a:t>
            </a:r>
            <a:r>
              <a:rPr sz="2150" spc="55" dirty="0">
                <a:latin typeface="Calibri"/>
                <a:cs typeface="Calibri"/>
              </a:rPr>
              <a:t> </a:t>
            </a:r>
            <a:r>
              <a:rPr sz="2150" spc="15" dirty="0">
                <a:latin typeface="Calibri"/>
                <a:cs typeface="Calibri"/>
              </a:rPr>
              <a:t>is </a:t>
            </a:r>
            <a:r>
              <a:rPr sz="2150" spc="-10" dirty="0">
                <a:latin typeface="Calibri"/>
                <a:cs typeface="Calibri"/>
              </a:rPr>
              <a:t>represented</a:t>
            </a:r>
            <a:r>
              <a:rPr sz="2150" spc="170" dirty="0">
                <a:latin typeface="Calibri"/>
                <a:cs typeface="Calibri"/>
              </a:rPr>
              <a:t> </a:t>
            </a:r>
            <a:r>
              <a:rPr sz="2150" dirty="0">
                <a:latin typeface="Calibri"/>
                <a:cs typeface="Calibri"/>
              </a:rPr>
              <a:t>by</a:t>
            </a:r>
            <a:r>
              <a:rPr sz="2150" spc="30" dirty="0">
                <a:latin typeface="Calibri"/>
                <a:cs typeface="Calibri"/>
              </a:rPr>
              <a:t> </a:t>
            </a:r>
            <a:r>
              <a:rPr sz="2150" spc="5" dirty="0">
                <a:latin typeface="Calibri"/>
                <a:cs typeface="Calibri"/>
              </a:rPr>
              <a:t>:</a:t>
            </a:r>
            <a:r>
              <a:rPr sz="2150" spc="55" dirty="0">
                <a:latin typeface="Calibri"/>
                <a:cs typeface="Calibri"/>
              </a:rPr>
              <a:t> </a:t>
            </a:r>
            <a:r>
              <a:rPr sz="2150" spc="10" dirty="0">
                <a:latin typeface="Calibri"/>
                <a:cs typeface="Calibri"/>
              </a:rPr>
              <a:t>a</a:t>
            </a:r>
            <a:r>
              <a:rPr sz="2150" spc="45" dirty="0">
                <a:latin typeface="Calibri"/>
                <a:cs typeface="Calibri"/>
              </a:rPr>
              <a:t> </a:t>
            </a:r>
            <a:r>
              <a:rPr sz="2150" spc="-5" dirty="0">
                <a:latin typeface="Calibri"/>
                <a:cs typeface="Calibri"/>
              </a:rPr>
              <a:t>&lt;=	</a:t>
            </a:r>
            <a:r>
              <a:rPr sz="2150" spc="10" dirty="0">
                <a:latin typeface="Calibri"/>
                <a:cs typeface="Calibri"/>
              </a:rPr>
              <a:t>X	</a:t>
            </a:r>
            <a:r>
              <a:rPr sz="2150" spc="-5" dirty="0">
                <a:latin typeface="Calibri"/>
                <a:cs typeface="Calibri"/>
              </a:rPr>
              <a:t>&lt;=</a:t>
            </a:r>
            <a:r>
              <a:rPr sz="2150" spc="35" dirty="0">
                <a:latin typeface="Calibri"/>
                <a:cs typeface="Calibri"/>
              </a:rPr>
              <a:t> </a:t>
            </a:r>
            <a:r>
              <a:rPr sz="2150" spc="10" dirty="0">
                <a:latin typeface="Calibri"/>
                <a:cs typeface="Calibri"/>
              </a:rPr>
              <a:t>b</a:t>
            </a:r>
            <a:endParaRPr sz="2150">
              <a:latin typeface="Calibri"/>
              <a:cs typeface="Calibri"/>
            </a:endParaRPr>
          </a:p>
          <a:p>
            <a:pPr>
              <a:lnSpc>
                <a:spcPct val="100000"/>
              </a:lnSpc>
              <a:spcBef>
                <a:spcPts val="45"/>
              </a:spcBef>
            </a:pPr>
            <a:endParaRPr sz="2400">
              <a:latin typeface="Calibri"/>
              <a:cs typeface="Calibri"/>
            </a:endParaRPr>
          </a:p>
          <a:p>
            <a:pPr marL="12700">
              <a:lnSpc>
                <a:spcPct val="100000"/>
              </a:lnSpc>
            </a:pPr>
            <a:r>
              <a:rPr sz="2600" spc="-10" dirty="0">
                <a:solidFill>
                  <a:srgbClr val="FF0000"/>
                </a:solidFill>
                <a:latin typeface="Calibri"/>
                <a:cs typeface="Calibri"/>
              </a:rPr>
              <a:t>Example:</a:t>
            </a:r>
            <a:r>
              <a:rPr sz="2600" dirty="0">
                <a:solidFill>
                  <a:srgbClr val="FF0000"/>
                </a:solidFill>
                <a:latin typeface="Calibri"/>
                <a:cs typeface="Calibri"/>
              </a:rPr>
              <a:t> </a:t>
            </a:r>
            <a:r>
              <a:rPr sz="2600" spc="-30" dirty="0">
                <a:solidFill>
                  <a:srgbClr val="FF0000"/>
                </a:solidFill>
                <a:latin typeface="Calibri"/>
                <a:cs typeface="Calibri"/>
              </a:rPr>
              <a:t>Temperature, </a:t>
            </a:r>
            <a:r>
              <a:rPr sz="2600" spc="-5" dirty="0">
                <a:solidFill>
                  <a:srgbClr val="FF0000"/>
                </a:solidFill>
                <a:latin typeface="Calibri"/>
                <a:cs typeface="Calibri"/>
              </a:rPr>
              <a:t>age,</a:t>
            </a:r>
            <a:r>
              <a:rPr sz="2600" spc="45" dirty="0">
                <a:solidFill>
                  <a:srgbClr val="FF0000"/>
                </a:solidFill>
                <a:latin typeface="Calibri"/>
                <a:cs typeface="Calibri"/>
              </a:rPr>
              <a:t> </a:t>
            </a:r>
            <a:r>
              <a:rPr sz="2600" spc="-5" dirty="0">
                <a:solidFill>
                  <a:srgbClr val="FF0000"/>
                </a:solidFill>
                <a:latin typeface="Calibri"/>
                <a:cs typeface="Calibri"/>
              </a:rPr>
              <a:t>weight,</a:t>
            </a:r>
            <a:r>
              <a:rPr sz="2600" spc="-30" dirty="0">
                <a:solidFill>
                  <a:srgbClr val="FF0000"/>
                </a:solidFill>
                <a:latin typeface="Calibri"/>
                <a:cs typeface="Calibri"/>
              </a:rPr>
              <a:t> </a:t>
            </a:r>
            <a:r>
              <a:rPr sz="2600" spc="-5" dirty="0">
                <a:solidFill>
                  <a:srgbClr val="FF0000"/>
                </a:solidFill>
                <a:latin typeface="Calibri"/>
                <a:cs typeface="Calibri"/>
              </a:rPr>
              <a:t>height…etc.</a:t>
            </a:r>
            <a:r>
              <a:rPr sz="2600" spc="-114" dirty="0">
                <a:solidFill>
                  <a:srgbClr val="FF0000"/>
                </a:solidFill>
                <a:latin typeface="Calibri"/>
                <a:cs typeface="Calibri"/>
              </a:rPr>
              <a:t> </a:t>
            </a:r>
            <a:r>
              <a:rPr sz="2600" spc="-20" dirty="0">
                <a:solidFill>
                  <a:srgbClr val="FF0000"/>
                </a:solidFill>
                <a:latin typeface="Calibri"/>
                <a:cs typeface="Calibri"/>
              </a:rPr>
              <a:t>ranges</a:t>
            </a:r>
            <a:r>
              <a:rPr sz="2600" spc="50" dirty="0">
                <a:solidFill>
                  <a:srgbClr val="FF0000"/>
                </a:solidFill>
                <a:latin typeface="Calibri"/>
                <a:cs typeface="Calibri"/>
              </a:rPr>
              <a:t> </a:t>
            </a:r>
            <a:r>
              <a:rPr sz="2600" spc="-5" dirty="0">
                <a:solidFill>
                  <a:srgbClr val="FF0000"/>
                </a:solidFill>
                <a:latin typeface="Calibri"/>
                <a:cs typeface="Calibri"/>
              </a:rPr>
              <a:t>between </a:t>
            </a:r>
            <a:r>
              <a:rPr sz="2600" spc="5" dirty="0">
                <a:solidFill>
                  <a:srgbClr val="FF0000"/>
                </a:solidFill>
                <a:latin typeface="Calibri"/>
                <a:cs typeface="Calibri"/>
              </a:rPr>
              <a:t>specific</a:t>
            </a:r>
            <a:r>
              <a:rPr sz="2600" spc="-120" dirty="0">
                <a:solidFill>
                  <a:srgbClr val="FF0000"/>
                </a:solidFill>
                <a:latin typeface="Calibri"/>
                <a:cs typeface="Calibri"/>
              </a:rPr>
              <a:t> </a:t>
            </a:r>
            <a:r>
              <a:rPr sz="2600" spc="-20" dirty="0">
                <a:solidFill>
                  <a:srgbClr val="FF0000"/>
                </a:solidFill>
                <a:latin typeface="Calibri"/>
                <a:cs typeface="Calibri"/>
              </a:rPr>
              <a:t>range.</a:t>
            </a:r>
            <a:endParaRPr sz="2600">
              <a:latin typeface="Calibri"/>
              <a:cs typeface="Calibri"/>
            </a:endParaRPr>
          </a:p>
          <a:p>
            <a:pPr marL="2157730">
              <a:lnSpc>
                <a:spcPct val="100000"/>
              </a:lnSpc>
              <a:spcBef>
                <a:spcPts val="35"/>
              </a:spcBef>
            </a:pPr>
            <a:r>
              <a:rPr sz="2150" spc="-5" dirty="0">
                <a:solidFill>
                  <a:srgbClr val="FF0000"/>
                </a:solidFill>
                <a:latin typeface="Calibri"/>
                <a:cs typeface="Calibri"/>
              </a:rPr>
              <a:t>Here</a:t>
            </a:r>
            <a:r>
              <a:rPr sz="2150" spc="75" dirty="0">
                <a:solidFill>
                  <a:srgbClr val="FF0000"/>
                </a:solidFill>
                <a:latin typeface="Calibri"/>
                <a:cs typeface="Calibri"/>
              </a:rPr>
              <a:t> </a:t>
            </a:r>
            <a:r>
              <a:rPr sz="2150" spc="10" dirty="0">
                <a:solidFill>
                  <a:srgbClr val="FF0000"/>
                </a:solidFill>
                <a:latin typeface="Calibri"/>
                <a:cs typeface="Calibri"/>
              </a:rPr>
              <a:t>the</a:t>
            </a:r>
            <a:r>
              <a:rPr sz="2150" spc="80" dirty="0">
                <a:solidFill>
                  <a:srgbClr val="FF0000"/>
                </a:solidFill>
                <a:latin typeface="Calibri"/>
                <a:cs typeface="Calibri"/>
              </a:rPr>
              <a:t> </a:t>
            </a:r>
            <a:r>
              <a:rPr sz="2150" dirty="0">
                <a:solidFill>
                  <a:srgbClr val="FF0000"/>
                </a:solidFill>
                <a:latin typeface="Calibri"/>
                <a:cs typeface="Calibri"/>
              </a:rPr>
              <a:t>values</a:t>
            </a:r>
            <a:r>
              <a:rPr sz="2150" spc="85" dirty="0">
                <a:solidFill>
                  <a:srgbClr val="FF0000"/>
                </a:solidFill>
                <a:latin typeface="Calibri"/>
                <a:cs typeface="Calibri"/>
              </a:rPr>
              <a:t> </a:t>
            </a:r>
            <a:r>
              <a:rPr sz="2150" spc="-20" dirty="0">
                <a:solidFill>
                  <a:srgbClr val="FF0000"/>
                </a:solidFill>
                <a:latin typeface="Calibri"/>
                <a:cs typeface="Calibri"/>
              </a:rPr>
              <a:t>for</a:t>
            </a:r>
            <a:r>
              <a:rPr sz="2150" spc="30" dirty="0">
                <a:solidFill>
                  <a:srgbClr val="FF0000"/>
                </a:solidFill>
                <a:latin typeface="Calibri"/>
                <a:cs typeface="Calibri"/>
              </a:rPr>
              <a:t> </a:t>
            </a:r>
            <a:r>
              <a:rPr sz="2150" spc="10" dirty="0">
                <a:solidFill>
                  <a:srgbClr val="FF0000"/>
                </a:solidFill>
                <a:latin typeface="Calibri"/>
                <a:cs typeface="Calibri"/>
              </a:rPr>
              <a:t>the</a:t>
            </a:r>
            <a:r>
              <a:rPr sz="2150" spc="75" dirty="0">
                <a:solidFill>
                  <a:srgbClr val="FF0000"/>
                </a:solidFill>
                <a:latin typeface="Calibri"/>
                <a:cs typeface="Calibri"/>
              </a:rPr>
              <a:t> </a:t>
            </a:r>
            <a:r>
              <a:rPr sz="2150" spc="5" dirty="0">
                <a:solidFill>
                  <a:srgbClr val="FF0000"/>
                </a:solidFill>
                <a:latin typeface="Calibri"/>
                <a:cs typeface="Calibri"/>
              </a:rPr>
              <a:t>sample</a:t>
            </a:r>
            <a:r>
              <a:rPr sz="2150" spc="80" dirty="0">
                <a:solidFill>
                  <a:srgbClr val="FF0000"/>
                </a:solidFill>
                <a:latin typeface="Calibri"/>
                <a:cs typeface="Calibri"/>
              </a:rPr>
              <a:t> </a:t>
            </a:r>
            <a:r>
              <a:rPr sz="2150" spc="-5" dirty="0">
                <a:solidFill>
                  <a:srgbClr val="FF0000"/>
                </a:solidFill>
                <a:latin typeface="Calibri"/>
                <a:cs typeface="Calibri"/>
              </a:rPr>
              <a:t>space</a:t>
            </a:r>
            <a:r>
              <a:rPr sz="2150" spc="150" dirty="0">
                <a:solidFill>
                  <a:srgbClr val="FF0000"/>
                </a:solidFill>
                <a:latin typeface="Calibri"/>
                <a:cs typeface="Calibri"/>
              </a:rPr>
              <a:t> </a:t>
            </a:r>
            <a:r>
              <a:rPr sz="2150" spc="20" dirty="0">
                <a:solidFill>
                  <a:srgbClr val="FF0000"/>
                </a:solidFill>
                <a:latin typeface="Calibri"/>
                <a:cs typeface="Calibri"/>
              </a:rPr>
              <a:t>will</a:t>
            </a:r>
            <a:r>
              <a:rPr sz="2150" spc="-85" dirty="0">
                <a:solidFill>
                  <a:srgbClr val="FF0000"/>
                </a:solidFill>
                <a:latin typeface="Calibri"/>
                <a:cs typeface="Calibri"/>
              </a:rPr>
              <a:t> </a:t>
            </a:r>
            <a:r>
              <a:rPr sz="2150" dirty="0">
                <a:solidFill>
                  <a:srgbClr val="FF0000"/>
                </a:solidFill>
                <a:latin typeface="Calibri"/>
                <a:cs typeface="Calibri"/>
              </a:rPr>
              <a:t>be</a:t>
            </a:r>
            <a:r>
              <a:rPr sz="2150" spc="75" dirty="0">
                <a:solidFill>
                  <a:srgbClr val="FF0000"/>
                </a:solidFill>
                <a:latin typeface="Calibri"/>
                <a:cs typeface="Calibri"/>
              </a:rPr>
              <a:t> </a:t>
            </a:r>
            <a:r>
              <a:rPr sz="2150" spc="10" dirty="0">
                <a:solidFill>
                  <a:srgbClr val="FF0000"/>
                </a:solidFill>
                <a:latin typeface="Calibri"/>
                <a:cs typeface="Calibri"/>
              </a:rPr>
              <a:t>infinite</a:t>
            </a:r>
            <a:endParaRPr sz="2150">
              <a:latin typeface="Calibri"/>
              <a:cs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5160010" cy="701040"/>
          </a:xfrm>
          <a:prstGeom prst="rect">
            <a:avLst/>
          </a:prstGeom>
        </p:spPr>
        <p:txBody>
          <a:bodyPr vert="horz" wrap="square" lIns="0" tIns="16510" rIns="0" bIns="0" rtlCol="0">
            <a:spAutoFit/>
          </a:bodyPr>
          <a:lstStyle/>
          <a:p>
            <a:pPr marL="12700">
              <a:lnSpc>
                <a:spcPct val="100000"/>
              </a:lnSpc>
              <a:spcBef>
                <a:spcPts val="130"/>
              </a:spcBef>
            </a:pPr>
            <a:r>
              <a:rPr sz="4400" spc="-5" dirty="0">
                <a:latin typeface="Calibri Light"/>
                <a:cs typeface="Calibri Light"/>
              </a:rPr>
              <a:t>Probability</a:t>
            </a:r>
            <a:r>
              <a:rPr sz="4400" spc="-114" dirty="0">
                <a:latin typeface="Calibri Light"/>
                <a:cs typeface="Calibri Light"/>
              </a:rPr>
              <a:t> </a:t>
            </a:r>
            <a:r>
              <a:rPr sz="4400" dirty="0">
                <a:latin typeface="Calibri Light"/>
                <a:cs typeface="Calibri Light"/>
              </a:rPr>
              <a:t>distribution</a:t>
            </a:r>
            <a:endParaRPr sz="4400">
              <a:latin typeface="Calibri Light"/>
              <a:cs typeface="Calibri Light"/>
            </a:endParaRPr>
          </a:p>
        </p:txBody>
      </p:sp>
      <p:sp>
        <p:nvSpPr>
          <p:cNvPr id="3" name="object 3"/>
          <p:cNvSpPr txBox="1"/>
          <p:nvPr/>
        </p:nvSpPr>
        <p:spPr>
          <a:xfrm>
            <a:off x="917575" y="1794827"/>
            <a:ext cx="10182225" cy="2499995"/>
          </a:xfrm>
          <a:prstGeom prst="rect">
            <a:avLst/>
          </a:prstGeom>
        </p:spPr>
        <p:txBody>
          <a:bodyPr vert="horz" wrap="square" lIns="0" tIns="48894" rIns="0" bIns="0" rtlCol="0">
            <a:spAutoFit/>
          </a:bodyPr>
          <a:lstStyle/>
          <a:p>
            <a:pPr marL="241300" marR="5080" indent="-229235">
              <a:lnSpc>
                <a:spcPct val="92200"/>
              </a:lnSpc>
              <a:spcBef>
                <a:spcPts val="384"/>
              </a:spcBef>
              <a:buFont typeface="Arial MT"/>
              <a:buChar char="•"/>
              <a:tabLst>
                <a:tab pos="241935" algn="l"/>
              </a:tabLst>
            </a:pPr>
            <a:r>
              <a:rPr sz="2750" spc="-5" dirty="0">
                <a:latin typeface="Calibri"/>
                <a:cs typeface="Calibri"/>
              </a:rPr>
              <a:t>Frequency </a:t>
            </a:r>
            <a:r>
              <a:rPr sz="2750" spc="-15" dirty="0">
                <a:latin typeface="Calibri"/>
                <a:cs typeface="Calibri"/>
              </a:rPr>
              <a:t>distribution</a:t>
            </a:r>
            <a:r>
              <a:rPr sz="2750" spc="-10" dirty="0">
                <a:latin typeface="Calibri"/>
                <a:cs typeface="Calibri"/>
              </a:rPr>
              <a:t> </a:t>
            </a:r>
            <a:r>
              <a:rPr sz="2750" spc="-15" dirty="0">
                <a:latin typeface="Calibri"/>
                <a:cs typeface="Calibri"/>
              </a:rPr>
              <a:t>is </a:t>
            </a:r>
            <a:r>
              <a:rPr sz="2750" spc="10" dirty="0">
                <a:latin typeface="Calibri"/>
                <a:cs typeface="Calibri"/>
              </a:rPr>
              <a:t>a </a:t>
            </a:r>
            <a:r>
              <a:rPr sz="2750" spc="-25" dirty="0">
                <a:latin typeface="Calibri"/>
                <a:cs typeface="Calibri"/>
              </a:rPr>
              <a:t>listing</a:t>
            </a:r>
            <a:r>
              <a:rPr sz="2750" spc="-20" dirty="0">
                <a:latin typeface="Calibri"/>
                <a:cs typeface="Calibri"/>
              </a:rPr>
              <a:t> </a:t>
            </a:r>
            <a:r>
              <a:rPr sz="2750" spc="25" dirty="0">
                <a:latin typeface="Calibri"/>
                <a:cs typeface="Calibri"/>
              </a:rPr>
              <a:t>of </a:t>
            </a:r>
            <a:r>
              <a:rPr sz="2750" spc="-15" dirty="0">
                <a:latin typeface="Calibri"/>
                <a:cs typeface="Calibri"/>
              </a:rPr>
              <a:t>the </a:t>
            </a:r>
            <a:r>
              <a:rPr sz="2750" dirty="0">
                <a:latin typeface="Calibri"/>
                <a:cs typeface="Calibri"/>
              </a:rPr>
              <a:t>observed </a:t>
            </a:r>
            <a:r>
              <a:rPr sz="2750" spc="-15" dirty="0">
                <a:latin typeface="Calibri"/>
                <a:cs typeface="Calibri"/>
              </a:rPr>
              <a:t>frequencies</a:t>
            </a:r>
            <a:r>
              <a:rPr sz="2750" spc="590" dirty="0">
                <a:latin typeface="Calibri"/>
                <a:cs typeface="Calibri"/>
              </a:rPr>
              <a:t> </a:t>
            </a:r>
            <a:r>
              <a:rPr sz="2750" spc="25" dirty="0">
                <a:latin typeface="Calibri"/>
                <a:cs typeface="Calibri"/>
              </a:rPr>
              <a:t>of </a:t>
            </a:r>
            <a:r>
              <a:rPr sz="2750" dirty="0">
                <a:latin typeface="Calibri"/>
                <a:cs typeface="Calibri"/>
              </a:rPr>
              <a:t>all </a:t>
            </a:r>
            <a:r>
              <a:rPr sz="2750" spc="5" dirty="0">
                <a:latin typeface="Calibri"/>
                <a:cs typeface="Calibri"/>
              </a:rPr>
              <a:t> </a:t>
            </a:r>
            <a:r>
              <a:rPr sz="2750" spc="-10" dirty="0">
                <a:latin typeface="Calibri"/>
                <a:cs typeface="Calibri"/>
              </a:rPr>
              <a:t>the</a:t>
            </a:r>
            <a:r>
              <a:rPr sz="2750" spc="95" dirty="0">
                <a:latin typeface="Calibri"/>
                <a:cs typeface="Calibri"/>
              </a:rPr>
              <a:t> </a:t>
            </a:r>
            <a:r>
              <a:rPr sz="2750" spc="-5" dirty="0">
                <a:latin typeface="Calibri"/>
                <a:cs typeface="Calibri"/>
              </a:rPr>
              <a:t>output</a:t>
            </a:r>
            <a:r>
              <a:rPr sz="2750" spc="175" dirty="0">
                <a:latin typeface="Calibri"/>
                <a:cs typeface="Calibri"/>
              </a:rPr>
              <a:t> </a:t>
            </a:r>
            <a:r>
              <a:rPr sz="2750" spc="25" dirty="0">
                <a:latin typeface="Calibri"/>
                <a:cs typeface="Calibri"/>
              </a:rPr>
              <a:t>of</a:t>
            </a:r>
            <a:r>
              <a:rPr sz="2750" spc="30" dirty="0">
                <a:latin typeface="Calibri"/>
                <a:cs typeface="Calibri"/>
              </a:rPr>
              <a:t> </a:t>
            </a:r>
            <a:r>
              <a:rPr sz="2750" spc="20" dirty="0">
                <a:latin typeface="Calibri"/>
                <a:cs typeface="Calibri"/>
              </a:rPr>
              <a:t>an </a:t>
            </a:r>
            <a:r>
              <a:rPr sz="2750" spc="-15" dirty="0">
                <a:latin typeface="Calibri"/>
                <a:cs typeface="Calibri"/>
              </a:rPr>
              <a:t>experiment</a:t>
            </a:r>
            <a:r>
              <a:rPr sz="2750" spc="254" dirty="0">
                <a:latin typeface="Calibri"/>
                <a:cs typeface="Calibri"/>
              </a:rPr>
              <a:t> </a:t>
            </a:r>
            <a:r>
              <a:rPr sz="2750" spc="-5" dirty="0">
                <a:latin typeface="Calibri"/>
                <a:cs typeface="Calibri"/>
              </a:rPr>
              <a:t>that</a:t>
            </a:r>
            <a:r>
              <a:rPr sz="2750" spc="100" dirty="0">
                <a:latin typeface="Calibri"/>
                <a:cs typeface="Calibri"/>
              </a:rPr>
              <a:t> </a:t>
            </a:r>
            <a:r>
              <a:rPr sz="2750" spc="-5" dirty="0">
                <a:latin typeface="Calibri"/>
                <a:cs typeface="Calibri"/>
              </a:rPr>
              <a:t>actually</a:t>
            </a:r>
            <a:r>
              <a:rPr sz="2750" spc="145" dirty="0">
                <a:latin typeface="Calibri"/>
                <a:cs typeface="Calibri"/>
              </a:rPr>
              <a:t> </a:t>
            </a:r>
            <a:r>
              <a:rPr sz="2750" spc="10" dirty="0">
                <a:latin typeface="Calibri"/>
                <a:cs typeface="Calibri"/>
              </a:rPr>
              <a:t>occurred</a:t>
            </a:r>
            <a:r>
              <a:rPr sz="2750" spc="20" dirty="0">
                <a:latin typeface="Calibri"/>
                <a:cs typeface="Calibri"/>
              </a:rPr>
              <a:t> </a:t>
            </a:r>
            <a:r>
              <a:rPr sz="2750" spc="-15" dirty="0">
                <a:latin typeface="Calibri"/>
                <a:cs typeface="Calibri"/>
              </a:rPr>
              <a:t>when</a:t>
            </a:r>
            <a:r>
              <a:rPr sz="2750" spc="175" dirty="0">
                <a:latin typeface="Calibri"/>
                <a:cs typeface="Calibri"/>
              </a:rPr>
              <a:t> </a:t>
            </a:r>
            <a:r>
              <a:rPr sz="2750" spc="-15" dirty="0">
                <a:latin typeface="Calibri"/>
                <a:cs typeface="Calibri"/>
              </a:rPr>
              <a:t>experiment </a:t>
            </a:r>
            <a:r>
              <a:rPr sz="2750" spc="-610" dirty="0">
                <a:latin typeface="Calibri"/>
                <a:cs typeface="Calibri"/>
              </a:rPr>
              <a:t> </a:t>
            </a:r>
            <a:r>
              <a:rPr sz="2750" spc="5" dirty="0">
                <a:latin typeface="Calibri"/>
                <a:cs typeface="Calibri"/>
              </a:rPr>
              <a:t>was </a:t>
            </a:r>
            <a:r>
              <a:rPr sz="2750" spc="-5" dirty="0">
                <a:latin typeface="Calibri"/>
                <a:cs typeface="Calibri"/>
              </a:rPr>
              <a:t>done.</a:t>
            </a:r>
            <a:endParaRPr sz="2750">
              <a:latin typeface="Calibri"/>
              <a:cs typeface="Calibri"/>
            </a:endParaRPr>
          </a:p>
          <a:p>
            <a:pPr marL="241300" marR="125730" indent="-229235">
              <a:lnSpc>
                <a:spcPct val="91100"/>
              </a:lnSpc>
              <a:spcBef>
                <a:spcPts val="1050"/>
              </a:spcBef>
              <a:buFont typeface="Arial MT"/>
              <a:buChar char="•"/>
              <a:tabLst>
                <a:tab pos="241935" algn="l"/>
                <a:tab pos="2106930" algn="l"/>
                <a:tab pos="5337810" algn="l"/>
                <a:tab pos="9643110" algn="l"/>
              </a:tabLst>
            </a:pPr>
            <a:r>
              <a:rPr sz="2750" dirty="0">
                <a:latin typeface="Calibri"/>
                <a:cs typeface="Calibri"/>
              </a:rPr>
              <a:t>Where</a:t>
            </a:r>
            <a:r>
              <a:rPr sz="2750" spc="105" dirty="0">
                <a:latin typeface="Calibri"/>
                <a:cs typeface="Calibri"/>
              </a:rPr>
              <a:t> </a:t>
            </a:r>
            <a:r>
              <a:rPr sz="2750" spc="20" dirty="0">
                <a:latin typeface="Calibri"/>
                <a:cs typeface="Calibri"/>
              </a:rPr>
              <a:t>as</a:t>
            </a:r>
            <a:r>
              <a:rPr sz="2750" spc="15" dirty="0">
                <a:latin typeface="Calibri"/>
                <a:cs typeface="Calibri"/>
              </a:rPr>
              <a:t> </a:t>
            </a:r>
            <a:r>
              <a:rPr sz="2750" spc="10" dirty="0">
                <a:latin typeface="Calibri"/>
                <a:cs typeface="Calibri"/>
              </a:rPr>
              <a:t>a</a:t>
            </a:r>
            <a:r>
              <a:rPr sz="2750" spc="5" dirty="0">
                <a:latin typeface="Calibri"/>
                <a:cs typeface="Calibri"/>
              </a:rPr>
              <a:t> </a:t>
            </a:r>
            <a:r>
              <a:rPr sz="2750" spc="-15" dirty="0">
                <a:latin typeface="Calibri"/>
                <a:cs typeface="Calibri"/>
              </a:rPr>
              <a:t>probability</a:t>
            </a:r>
            <a:r>
              <a:rPr sz="2750" spc="305" dirty="0">
                <a:latin typeface="Calibri"/>
                <a:cs typeface="Calibri"/>
              </a:rPr>
              <a:t> </a:t>
            </a:r>
            <a:r>
              <a:rPr sz="2750" spc="-15" dirty="0">
                <a:latin typeface="Calibri"/>
                <a:cs typeface="Calibri"/>
              </a:rPr>
              <a:t>distribution	is</a:t>
            </a:r>
            <a:r>
              <a:rPr sz="2750" spc="100" dirty="0">
                <a:latin typeface="Calibri"/>
                <a:cs typeface="Calibri"/>
              </a:rPr>
              <a:t> </a:t>
            </a:r>
            <a:r>
              <a:rPr sz="2750" spc="10" dirty="0">
                <a:latin typeface="Calibri"/>
                <a:cs typeface="Calibri"/>
              </a:rPr>
              <a:t>a</a:t>
            </a:r>
            <a:r>
              <a:rPr sz="2750" spc="5" dirty="0">
                <a:latin typeface="Calibri"/>
                <a:cs typeface="Calibri"/>
              </a:rPr>
              <a:t> </a:t>
            </a:r>
            <a:r>
              <a:rPr sz="2750" spc="-25" dirty="0">
                <a:latin typeface="Calibri"/>
                <a:cs typeface="Calibri"/>
              </a:rPr>
              <a:t>listing</a:t>
            </a:r>
            <a:r>
              <a:rPr sz="2750" spc="254" dirty="0">
                <a:latin typeface="Calibri"/>
                <a:cs typeface="Calibri"/>
              </a:rPr>
              <a:t> </a:t>
            </a:r>
            <a:r>
              <a:rPr sz="2750" spc="25" dirty="0">
                <a:latin typeface="Calibri"/>
                <a:cs typeface="Calibri"/>
              </a:rPr>
              <a:t>of</a:t>
            </a:r>
            <a:r>
              <a:rPr sz="2750" spc="-35" dirty="0">
                <a:latin typeface="Calibri"/>
                <a:cs typeface="Calibri"/>
              </a:rPr>
              <a:t> </a:t>
            </a:r>
            <a:r>
              <a:rPr sz="2750" spc="-10" dirty="0">
                <a:latin typeface="Calibri"/>
                <a:cs typeface="Calibri"/>
              </a:rPr>
              <a:t>the</a:t>
            </a:r>
            <a:r>
              <a:rPr sz="2750" spc="180" dirty="0">
                <a:latin typeface="Calibri"/>
                <a:cs typeface="Calibri"/>
              </a:rPr>
              <a:t> </a:t>
            </a:r>
            <a:r>
              <a:rPr sz="2750" spc="-20" dirty="0">
                <a:latin typeface="Calibri"/>
                <a:cs typeface="Calibri"/>
              </a:rPr>
              <a:t>probabilities	</a:t>
            </a:r>
            <a:r>
              <a:rPr sz="2750" spc="25" dirty="0">
                <a:latin typeface="Calibri"/>
                <a:cs typeface="Calibri"/>
              </a:rPr>
              <a:t>of </a:t>
            </a:r>
            <a:r>
              <a:rPr sz="2750" spc="30" dirty="0">
                <a:latin typeface="Calibri"/>
                <a:cs typeface="Calibri"/>
              </a:rPr>
              <a:t> </a:t>
            </a:r>
            <a:r>
              <a:rPr sz="2750" dirty="0">
                <a:latin typeface="Calibri"/>
                <a:cs typeface="Calibri"/>
              </a:rPr>
              <a:t>all </a:t>
            </a:r>
            <a:r>
              <a:rPr sz="2750" spc="-15" dirty="0">
                <a:latin typeface="Calibri"/>
                <a:cs typeface="Calibri"/>
              </a:rPr>
              <a:t>possible</a:t>
            </a:r>
            <a:r>
              <a:rPr sz="2750" spc="-10" dirty="0">
                <a:latin typeface="Calibri"/>
                <a:cs typeface="Calibri"/>
              </a:rPr>
              <a:t> </a:t>
            </a:r>
            <a:r>
              <a:rPr sz="2750" spc="10" dirty="0">
                <a:latin typeface="Calibri"/>
                <a:cs typeface="Calibri"/>
              </a:rPr>
              <a:t>outcomes </a:t>
            </a:r>
            <a:r>
              <a:rPr sz="2750" spc="-5" dirty="0">
                <a:latin typeface="Calibri"/>
                <a:cs typeface="Calibri"/>
              </a:rPr>
              <a:t>that </a:t>
            </a:r>
            <a:r>
              <a:rPr sz="2750" spc="5" dirty="0">
                <a:latin typeface="Calibri"/>
                <a:cs typeface="Calibri"/>
              </a:rPr>
              <a:t>could </a:t>
            </a:r>
            <a:r>
              <a:rPr sz="2750" spc="-15" dirty="0">
                <a:latin typeface="Calibri"/>
                <a:cs typeface="Calibri"/>
              </a:rPr>
              <a:t>result if the experiment</a:t>
            </a:r>
            <a:r>
              <a:rPr sz="2750" spc="-10" dirty="0">
                <a:latin typeface="Calibri"/>
                <a:cs typeface="Calibri"/>
              </a:rPr>
              <a:t> </a:t>
            </a:r>
            <a:r>
              <a:rPr sz="2750" spc="-5" dirty="0">
                <a:latin typeface="Calibri"/>
                <a:cs typeface="Calibri"/>
              </a:rPr>
              <a:t>were done. </a:t>
            </a:r>
            <a:r>
              <a:rPr sz="2750" spc="-610" dirty="0">
                <a:latin typeface="Calibri"/>
                <a:cs typeface="Calibri"/>
              </a:rPr>
              <a:t> </a:t>
            </a:r>
            <a:r>
              <a:rPr sz="2750" spc="-15" dirty="0">
                <a:latin typeface="Calibri"/>
                <a:cs typeface="Calibri"/>
              </a:rPr>
              <a:t>(distribution	</a:t>
            </a:r>
            <a:r>
              <a:rPr sz="2750" spc="-20" dirty="0">
                <a:latin typeface="Calibri"/>
                <a:cs typeface="Calibri"/>
              </a:rPr>
              <a:t>with</a:t>
            </a:r>
            <a:r>
              <a:rPr sz="2750" spc="160" dirty="0">
                <a:latin typeface="Calibri"/>
                <a:cs typeface="Calibri"/>
              </a:rPr>
              <a:t> </a:t>
            </a:r>
            <a:r>
              <a:rPr sz="2750" spc="-15" dirty="0">
                <a:latin typeface="Calibri"/>
                <a:cs typeface="Calibri"/>
              </a:rPr>
              <a:t>expectations).</a:t>
            </a:r>
            <a:endParaRPr sz="2750">
              <a:latin typeface="Calibri"/>
              <a:cs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609282"/>
            <a:ext cx="10180955" cy="701040"/>
          </a:xfrm>
          <a:prstGeom prst="rect">
            <a:avLst/>
          </a:prstGeom>
        </p:spPr>
        <p:txBody>
          <a:bodyPr vert="horz" wrap="square" lIns="0" tIns="16510" rIns="0" bIns="0" rtlCol="0">
            <a:spAutoFit/>
          </a:bodyPr>
          <a:lstStyle/>
          <a:p>
            <a:pPr marL="12700">
              <a:lnSpc>
                <a:spcPct val="100000"/>
              </a:lnSpc>
              <a:spcBef>
                <a:spcPts val="130"/>
              </a:spcBef>
            </a:pPr>
            <a:r>
              <a:rPr sz="4400" dirty="0">
                <a:latin typeface="Calibri Light"/>
                <a:cs typeface="Calibri Light"/>
              </a:rPr>
              <a:t>Broad</a:t>
            </a:r>
            <a:r>
              <a:rPr sz="4400" spc="-70" dirty="0">
                <a:latin typeface="Calibri Light"/>
                <a:cs typeface="Calibri Light"/>
              </a:rPr>
              <a:t> </a:t>
            </a:r>
            <a:r>
              <a:rPr sz="4400" dirty="0">
                <a:latin typeface="Calibri Light"/>
                <a:cs typeface="Calibri Light"/>
              </a:rPr>
              <a:t>classification</a:t>
            </a:r>
            <a:r>
              <a:rPr sz="4400" spc="-145" dirty="0">
                <a:latin typeface="Calibri Light"/>
                <a:cs typeface="Calibri Light"/>
              </a:rPr>
              <a:t> </a:t>
            </a:r>
            <a:r>
              <a:rPr sz="4400" spc="15" dirty="0">
                <a:latin typeface="Calibri Light"/>
                <a:cs typeface="Calibri Light"/>
              </a:rPr>
              <a:t>of</a:t>
            </a:r>
            <a:r>
              <a:rPr sz="4400" spc="10" dirty="0">
                <a:latin typeface="Calibri Light"/>
                <a:cs typeface="Calibri Light"/>
              </a:rPr>
              <a:t> </a:t>
            </a:r>
            <a:r>
              <a:rPr sz="4400" spc="-5" dirty="0">
                <a:latin typeface="Calibri Light"/>
                <a:cs typeface="Calibri Light"/>
              </a:rPr>
              <a:t>Probability</a:t>
            </a:r>
            <a:r>
              <a:rPr sz="4400" spc="-90" dirty="0">
                <a:latin typeface="Calibri Light"/>
                <a:cs typeface="Calibri Light"/>
              </a:rPr>
              <a:t> </a:t>
            </a:r>
            <a:r>
              <a:rPr sz="4400" dirty="0">
                <a:latin typeface="Calibri Light"/>
                <a:cs typeface="Calibri Light"/>
              </a:rPr>
              <a:t>distribution</a:t>
            </a:r>
            <a:endParaRPr sz="4400">
              <a:latin typeface="Calibri Light"/>
              <a:cs typeface="Calibri Light"/>
            </a:endParaRPr>
          </a:p>
        </p:txBody>
      </p:sp>
      <p:sp>
        <p:nvSpPr>
          <p:cNvPr id="3" name="object 3"/>
          <p:cNvSpPr txBox="1"/>
          <p:nvPr/>
        </p:nvSpPr>
        <p:spPr>
          <a:xfrm>
            <a:off x="917575" y="1724012"/>
            <a:ext cx="5255895" cy="2578100"/>
          </a:xfrm>
          <a:prstGeom prst="rect">
            <a:avLst/>
          </a:prstGeom>
        </p:spPr>
        <p:txBody>
          <a:bodyPr vert="horz" wrap="square" lIns="0" tIns="55880" rIns="0" bIns="0" rtlCol="0">
            <a:spAutoFit/>
          </a:bodyPr>
          <a:lstStyle/>
          <a:p>
            <a:pPr marL="241300" indent="-229235">
              <a:lnSpc>
                <a:spcPct val="100000"/>
              </a:lnSpc>
              <a:spcBef>
                <a:spcPts val="440"/>
              </a:spcBef>
              <a:buFont typeface="Arial MT"/>
              <a:buChar char="•"/>
              <a:tabLst>
                <a:tab pos="241935" algn="l"/>
              </a:tabLst>
            </a:pPr>
            <a:r>
              <a:rPr sz="2750" spc="-5" dirty="0">
                <a:latin typeface="Calibri"/>
                <a:cs typeface="Calibri"/>
              </a:rPr>
              <a:t>Discrete</a:t>
            </a:r>
            <a:r>
              <a:rPr sz="2750" spc="75" dirty="0">
                <a:latin typeface="Calibri"/>
                <a:cs typeface="Calibri"/>
              </a:rPr>
              <a:t> </a:t>
            </a:r>
            <a:r>
              <a:rPr sz="2750" spc="-15" dirty="0">
                <a:latin typeface="Calibri"/>
                <a:cs typeface="Calibri"/>
              </a:rPr>
              <a:t>probability</a:t>
            </a:r>
            <a:r>
              <a:rPr sz="2750" spc="275" dirty="0">
                <a:latin typeface="Calibri"/>
                <a:cs typeface="Calibri"/>
              </a:rPr>
              <a:t> </a:t>
            </a:r>
            <a:r>
              <a:rPr sz="2750" spc="-15" dirty="0">
                <a:latin typeface="Calibri"/>
                <a:cs typeface="Calibri"/>
              </a:rPr>
              <a:t>distribution</a:t>
            </a:r>
            <a:endParaRPr sz="2750">
              <a:latin typeface="Calibri"/>
              <a:cs typeface="Calibri"/>
            </a:endParaRPr>
          </a:p>
          <a:p>
            <a:pPr marL="699135" lvl="1" indent="-229235">
              <a:lnSpc>
                <a:spcPct val="100000"/>
              </a:lnSpc>
              <a:spcBef>
                <a:spcPts val="280"/>
              </a:spcBef>
              <a:buFont typeface="Arial MT"/>
              <a:buChar char="•"/>
              <a:tabLst>
                <a:tab pos="699135" algn="l"/>
              </a:tabLst>
            </a:pPr>
            <a:r>
              <a:rPr sz="2400" spc="-10" dirty="0">
                <a:latin typeface="Calibri"/>
                <a:cs typeface="Calibri"/>
              </a:rPr>
              <a:t>Binomial</a:t>
            </a:r>
            <a:r>
              <a:rPr sz="2400" spc="5" dirty="0">
                <a:latin typeface="Calibri"/>
                <a:cs typeface="Calibri"/>
              </a:rPr>
              <a:t> </a:t>
            </a:r>
            <a:r>
              <a:rPr sz="2400" spc="-5" dirty="0">
                <a:latin typeface="Calibri"/>
                <a:cs typeface="Calibri"/>
              </a:rPr>
              <a:t>distribution</a:t>
            </a:r>
            <a:endParaRPr sz="2400">
              <a:latin typeface="Calibri"/>
              <a:cs typeface="Calibri"/>
            </a:endParaRPr>
          </a:p>
          <a:p>
            <a:pPr marL="699135" lvl="1" indent="-229235">
              <a:lnSpc>
                <a:spcPct val="100000"/>
              </a:lnSpc>
              <a:spcBef>
                <a:spcPts val="200"/>
              </a:spcBef>
              <a:buFont typeface="Arial MT"/>
              <a:buChar char="•"/>
              <a:tabLst>
                <a:tab pos="699135" algn="l"/>
              </a:tabLst>
            </a:pPr>
            <a:r>
              <a:rPr sz="2400" dirty="0">
                <a:latin typeface="Calibri"/>
                <a:cs typeface="Calibri"/>
              </a:rPr>
              <a:t>Poisson</a:t>
            </a:r>
            <a:r>
              <a:rPr sz="2400" spc="-120" dirty="0">
                <a:latin typeface="Calibri"/>
                <a:cs typeface="Calibri"/>
              </a:rPr>
              <a:t> </a:t>
            </a:r>
            <a:r>
              <a:rPr sz="2400" dirty="0">
                <a:latin typeface="Calibri"/>
                <a:cs typeface="Calibri"/>
              </a:rPr>
              <a:t>distribution</a:t>
            </a:r>
            <a:endParaRPr sz="2400">
              <a:latin typeface="Calibri"/>
              <a:cs typeface="Calibri"/>
            </a:endParaRPr>
          </a:p>
          <a:p>
            <a:pPr lvl="1">
              <a:lnSpc>
                <a:spcPct val="100000"/>
              </a:lnSpc>
              <a:spcBef>
                <a:spcPts val="45"/>
              </a:spcBef>
              <a:buFont typeface="Arial MT"/>
              <a:buChar char="•"/>
            </a:pPr>
            <a:endParaRPr sz="3100">
              <a:latin typeface="Calibri"/>
              <a:cs typeface="Calibri"/>
            </a:endParaRPr>
          </a:p>
          <a:p>
            <a:pPr marL="241300" indent="-229235">
              <a:lnSpc>
                <a:spcPct val="100000"/>
              </a:lnSpc>
              <a:buFont typeface="Arial MT"/>
              <a:buChar char="•"/>
              <a:tabLst>
                <a:tab pos="241935" algn="l"/>
              </a:tabLst>
            </a:pPr>
            <a:r>
              <a:rPr sz="2750" spc="-5" dirty="0">
                <a:latin typeface="Calibri"/>
                <a:cs typeface="Calibri"/>
              </a:rPr>
              <a:t>Continuous</a:t>
            </a:r>
            <a:r>
              <a:rPr sz="2750" spc="220" dirty="0">
                <a:latin typeface="Calibri"/>
                <a:cs typeface="Calibri"/>
              </a:rPr>
              <a:t> </a:t>
            </a:r>
            <a:r>
              <a:rPr sz="2750" spc="-15" dirty="0">
                <a:latin typeface="Calibri"/>
                <a:cs typeface="Calibri"/>
              </a:rPr>
              <a:t>Probability</a:t>
            </a:r>
            <a:r>
              <a:rPr sz="2750" spc="280" dirty="0">
                <a:latin typeface="Calibri"/>
                <a:cs typeface="Calibri"/>
              </a:rPr>
              <a:t> </a:t>
            </a:r>
            <a:r>
              <a:rPr sz="2750" spc="-15" dirty="0">
                <a:latin typeface="Calibri"/>
                <a:cs typeface="Calibri"/>
              </a:rPr>
              <a:t>distribution</a:t>
            </a:r>
            <a:endParaRPr sz="2750">
              <a:latin typeface="Calibri"/>
              <a:cs typeface="Calibri"/>
            </a:endParaRPr>
          </a:p>
          <a:p>
            <a:pPr marL="699135" lvl="1" indent="-229235">
              <a:lnSpc>
                <a:spcPct val="100000"/>
              </a:lnSpc>
              <a:spcBef>
                <a:spcPts val="204"/>
              </a:spcBef>
              <a:buFont typeface="Arial MT"/>
              <a:buChar char="•"/>
              <a:tabLst>
                <a:tab pos="699135" algn="l"/>
              </a:tabLst>
            </a:pPr>
            <a:r>
              <a:rPr sz="2400" dirty="0">
                <a:latin typeface="Calibri"/>
                <a:cs typeface="Calibri"/>
              </a:rPr>
              <a:t>Normal</a:t>
            </a:r>
            <a:r>
              <a:rPr sz="2400" spc="-80" dirty="0">
                <a:latin typeface="Calibri"/>
                <a:cs typeface="Calibri"/>
              </a:rPr>
              <a:t> </a:t>
            </a:r>
            <a:r>
              <a:rPr sz="2400" dirty="0">
                <a:latin typeface="Calibri"/>
                <a:cs typeface="Calibri"/>
              </a:rPr>
              <a:t>distribution</a:t>
            </a:r>
            <a:endParaRPr sz="240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5" y="307593"/>
            <a:ext cx="7320915" cy="1301750"/>
          </a:xfrm>
          <a:prstGeom prst="rect">
            <a:avLst/>
          </a:prstGeom>
        </p:spPr>
        <p:txBody>
          <a:bodyPr vert="horz" wrap="square" lIns="0" tIns="94615" rIns="0" bIns="0" rtlCol="0">
            <a:spAutoFit/>
          </a:bodyPr>
          <a:lstStyle/>
          <a:p>
            <a:pPr marL="136525" marR="5080" indent="-124460">
              <a:lnSpc>
                <a:spcPts val="4730"/>
              </a:lnSpc>
              <a:spcBef>
                <a:spcPts val="745"/>
              </a:spcBef>
            </a:pPr>
            <a:r>
              <a:rPr sz="4400" spc="-15" dirty="0">
                <a:latin typeface="Calibri Light"/>
                <a:cs typeface="Calibri Light"/>
              </a:rPr>
              <a:t>Discrete </a:t>
            </a:r>
            <a:r>
              <a:rPr sz="4400" spc="-5" dirty="0">
                <a:latin typeface="Calibri Light"/>
                <a:cs typeface="Calibri Light"/>
              </a:rPr>
              <a:t>Probability </a:t>
            </a:r>
            <a:r>
              <a:rPr sz="4400" dirty="0">
                <a:latin typeface="Calibri Light"/>
                <a:cs typeface="Calibri Light"/>
              </a:rPr>
              <a:t>Distribution: </a:t>
            </a:r>
            <a:r>
              <a:rPr sz="4400" spc="-980" dirty="0">
                <a:latin typeface="Calibri Light"/>
                <a:cs typeface="Calibri Light"/>
              </a:rPr>
              <a:t> </a:t>
            </a:r>
            <a:r>
              <a:rPr sz="4400" spc="20" dirty="0">
                <a:latin typeface="Calibri Light"/>
                <a:cs typeface="Calibri Light"/>
              </a:rPr>
              <a:t>Binomial</a:t>
            </a:r>
            <a:r>
              <a:rPr sz="4400" spc="-170" dirty="0">
                <a:latin typeface="Calibri Light"/>
                <a:cs typeface="Calibri Light"/>
              </a:rPr>
              <a:t> </a:t>
            </a:r>
            <a:r>
              <a:rPr sz="4400" dirty="0">
                <a:latin typeface="Calibri Light"/>
                <a:cs typeface="Calibri Light"/>
              </a:rPr>
              <a:t>Distribution</a:t>
            </a:r>
            <a:endParaRPr sz="4400">
              <a:latin typeface="Calibri Light"/>
              <a:cs typeface="Calibri Light"/>
            </a:endParaRPr>
          </a:p>
        </p:txBody>
      </p:sp>
      <p:sp>
        <p:nvSpPr>
          <p:cNvPr id="3" name="object 3"/>
          <p:cNvSpPr txBox="1"/>
          <p:nvPr/>
        </p:nvSpPr>
        <p:spPr>
          <a:xfrm>
            <a:off x="917575" y="1794827"/>
            <a:ext cx="10257790" cy="3014345"/>
          </a:xfrm>
          <a:prstGeom prst="rect">
            <a:avLst/>
          </a:prstGeom>
        </p:spPr>
        <p:txBody>
          <a:bodyPr vert="horz" wrap="square" lIns="0" tIns="50165" rIns="0" bIns="0" rtlCol="0">
            <a:spAutoFit/>
          </a:bodyPr>
          <a:lstStyle/>
          <a:p>
            <a:pPr marL="241300" marR="5080" indent="-229235">
              <a:lnSpc>
                <a:spcPct val="91800"/>
              </a:lnSpc>
              <a:spcBef>
                <a:spcPts val="395"/>
              </a:spcBef>
              <a:buFont typeface="Arial MT"/>
              <a:buChar char="•"/>
              <a:tabLst>
                <a:tab pos="241935" algn="l"/>
              </a:tabLst>
            </a:pPr>
            <a:r>
              <a:rPr sz="2750" spc="15" dirty="0">
                <a:latin typeface="Calibri"/>
                <a:cs typeface="Calibri"/>
              </a:rPr>
              <a:t>A </a:t>
            </a:r>
            <a:r>
              <a:rPr sz="2750" dirty="0">
                <a:latin typeface="Calibri"/>
                <a:cs typeface="Calibri"/>
              </a:rPr>
              <a:t>binomial </a:t>
            </a:r>
            <a:r>
              <a:rPr sz="2750" spc="-15" dirty="0">
                <a:latin typeface="Calibri"/>
                <a:cs typeface="Calibri"/>
              </a:rPr>
              <a:t>distribution</a:t>
            </a:r>
            <a:r>
              <a:rPr sz="2750" spc="-10" dirty="0">
                <a:latin typeface="Calibri"/>
                <a:cs typeface="Calibri"/>
              </a:rPr>
              <a:t> </a:t>
            </a:r>
            <a:r>
              <a:rPr sz="2750" spc="20" dirty="0">
                <a:latin typeface="Calibri"/>
                <a:cs typeface="Calibri"/>
              </a:rPr>
              <a:t>can </a:t>
            </a:r>
            <a:r>
              <a:rPr sz="2750" spc="-5" dirty="0">
                <a:latin typeface="Calibri"/>
                <a:cs typeface="Calibri"/>
              </a:rPr>
              <a:t>be </a:t>
            </a:r>
            <a:r>
              <a:rPr sz="2750" spc="-10" dirty="0">
                <a:latin typeface="Calibri"/>
                <a:cs typeface="Calibri"/>
              </a:rPr>
              <a:t>thought </a:t>
            </a:r>
            <a:r>
              <a:rPr sz="2750" spc="25" dirty="0">
                <a:latin typeface="Calibri"/>
                <a:cs typeface="Calibri"/>
              </a:rPr>
              <a:t>of </a:t>
            </a:r>
            <a:r>
              <a:rPr sz="2750" spc="15" dirty="0">
                <a:latin typeface="Calibri"/>
                <a:cs typeface="Calibri"/>
              </a:rPr>
              <a:t>as </a:t>
            </a:r>
            <a:r>
              <a:rPr sz="2750" spc="-10" dirty="0">
                <a:latin typeface="Calibri"/>
                <a:cs typeface="Calibri"/>
              </a:rPr>
              <a:t>simply</a:t>
            </a:r>
            <a:r>
              <a:rPr sz="2750" spc="-5" dirty="0">
                <a:latin typeface="Calibri"/>
                <a:cs typeface="Calibri"/>
              </a:rPr>
              <a:t> </a:t>
            </a:r>
            <a:r>
              <a:rPr sz="2750" b="1" spc="15" dirty="0">
                <a:solidFill>
                  <a:srgbClr val="FF0000"/>
                </a:solidFill>
                <a:latin typeface="Calibri"/>
                <a:cs typeface="Calibri"/>
              </a:rPr>
              <a:t>the </a:t>
            </a:r>
            <a:r>
              <a:rPr sz="2750" b="1" spc="5" dirty="0">
                <a:solidFill>
                  <a:srgbClr val="FF0000"/>
                </a:solidFill>
                <a:latin typeface="Calibri"/>
                <a:cs typeface="Calibri"/>
              </a:rPr>
              <a:t>probability </a:t>
            </a:r>
            <a:r>
              <a:rPr sz="2750" b="1" spc="10" dirty="0">
                <a:solidFill>
                  <a:srgbClr val="FF0000"/>
                </a:solidFill>
                <a:latin typeface="Calibri"/>
                <a:cs typeface="Calibri"/>
              </a:rPr>
              <a:t>of </a:t>
            </a:r>
            <a:r>
              <a:rPr sz="2750" b="1" spc="-610" dirty="0">
                <a:solidFill>
                  <a:srgbClr val="FF0000"/>
                </a:solidFill>
                <a:latin typeface="Calibri"/>
                <a:cs typeface="Calibri"/>
              </a:rPr>
              <a:t> </a:t>
            </a:r>
            <a:r>
              <a:rPr sz="2750" b="1" spc="10" dirty="0">
                <a:solidFill>
                  <a:srgbClr val="FF0000"/>
                </a:solidFill>
                <a:latin typeface="Calibri"/>
                <a:cs typeface="Calibri"/>
              </a:rPr>
              <a:t>a</a:t>
            </a:r>
            <a:r>
              <a:rPr sz="2750" b="1" spc="25" dirty="0">
                <a:solidFill>
                  <a:srgbClr val="FF0000"/>
                </a:solidFill>
                <a:latin typeface="Calibri"/>
                <a:cs typeface="Calibri"/>
              </a:rPr>
              <a:t> </a:t>
            </a:r>
            <a:r>
              <a:rPr sz="2750" b="1" spc="5" dirty="0">
                <a:solidFill>
                  <a:srgbClr val="FF0000"/>
                </a:solidFill>
                <a:latin typeface="Calibri"/>
                <a:cs typeface="Calibri"/>
              </a:rPr>
              <a:t>SUCCESS</a:t>
            </a:r>
            <a:r>
              <a:rPr sz="2750" b="1" spc="90" dirty="0">
                <a:solidFill>
                  <a:srgbClr val="FF0000"/>
                </a:solidFill>
                <a:latin typeface="Calibri"/>
                <a:cs typeface="Calibri"/>
              </a:rPr>
              <a:t> </a:t>
            </a:r>
            <a:r>
              <a:rPr sz="2750" b="1" spc="10" dirty="0">
                <a:solidFill>
                  <a:srgbClr val="FF0000"/>
                </a:solidFill>
                <a:latin typeface="Calibri"/>
                <a:cs typeface="Calibri"/>
              </a:rPr>
              <a:t>or</a:t>
            </a:r>
            <a:r>
              <a:rPr sz="2750" b="1" spc="50" dirty="0">
                <a:solidFill>
                  <a:srgbClr val="FF0000"/>
                </a:solidFill>
                <a:latin typeface="Calibri"/>
                <a:cs typeface="Calibri"/>
              </a:rPr>
              <a:t> </a:t>
            </a:r>
            <a:r>
              <a:rPr sz="2750" b="1" spc="-25" dirty="0">
                <a:solidFill>
                  <a:srgbClr val="FF0000"/>
                </a:solidFill>
                <a:latin typeface="Calibri"/>
                <a:cs typeface="Calibri"/>
              </a:rPr>
              <a:t>FAILURE</a:t>
            </a:r>
            <a:r>
              <a:rPr sz="2750" b="1" spc="120" dirty="0">
                <a:solidFill>
                  <a:srgbClr val="FF0000"/>
                </a:solidFill>
                <a:latin typeface="Calibri"/>
                <a:cs typeface="Calibri"/>
              </a:rPr>
              <a:t> </a:t>
            </a:r>
            <a:r>
              <a:rPr sz="2750" b="1" spc="10" dirty="0">
                <a:solidFill>
                  <a:srgbClr val="FF0000"/>
                </a:solidFill>
                <a:latin typeface="Calibri"/>
                <a:cs typeface="Calibri"/>
              </a:rPr>
              <a:t>outcome</a:t>
            </a:r>
            <a:r>
              <a:rPr sz="2750" b="1" dirty="0">
                <a:solidFill>
                  <a:srgbClr val="FF0000"/>
                </a:solidFill>
                <a:latin typeface="Calibri"/>
                <a:cs typeface="Calibri"/>
              </a:rPr>
              <a:t> </a:t>
            </a:r>
            <a:r>
              <a:rPr sz="2750" b="1" spc="5" dirty="0">
                <a:solidFill>
                  <a:srgbClr val="FF0000"/>
                </a:solidFill>
                <a:latin typeface="Calibri"/>
                <a:cs typeface="Calibri"/>
              </a:rPr>
              <a:t>in</a:t>
            </a:r>
            <a:r>
              <a:rPr sz="2750" b="1" spc="60" dirty="0">
                <a:solidFill>
                  <a:srgbClr val="FF0000"/>
                </a:solidFill>
                <a:latin typeface="Calibri"/>
                <a:cs typeface="Calibri"/>
              </a:rPr>
              <a:t> </a:t>
            </a:r>
            <a:r>
              <a:rPr sz="2750" b="1" dirty="0">
                <a:solidFill>
                  <a:srgbClr val="FF0000"/>
                </a:solidFill>
                <a:latin typeface="Calibri"/>
                <a:cs typeface="Calibri"/>
              </a:rPr>
              <a:t>an</a:t>
            </a:r>
            <a:r>
              <a:rPr sz="2750" b="1" spc="60" dirty="0">
                <a:solidFill>
                  <a:srgbClr val="FF0000"/>
                </a:solidFill>
                <a:latin typeface="Calibri"/>
                <a:cs typeface="Calibri"/>
              </a:rPr>
              <a:t> </a:t>
            </a:r>
            <a:r>
              <a:rPr sz="2750" b="1" spc="5" dirty="0">
                <a:solidFill>
                  <a:srgbClr val="FF0000"/>
                </a:solidFill>
                <a:latin typeface="Calibri"/>
                <a:cs typeface="Calibri"/>
              </a:rPr>
              <a:t>experiment</a:t>
            </a:r>
            <a:r>
              <a:rPr sz="2750" b="1" spc="70" dirty="0">
                <a:solidFill>
                  <a:srgbClr val="FF0000"/>
                </a:solidFill>
                <a:latin typeface="Calibri"/>
                <a:cs typeface="Calibri"/>
              </a:rPr>
              <a:t> </a:t>
            </a:r>
            <a:r>
              <a:rPr sz="2750" b="1" spc="10" dirty="0">
                <a:solidFill>
                  <a:srgbClr val="FF0000"/>
                </a:solidFill>
                <a:latin typeface="Calibri"/>
                <a:cs typeface="Calibri"/>
              </a:rPr>
              <a:t>or</a:t>
            </a:r>
            <a:r>
              <a:rPr sz="2750" b="1" spc="50" dirty="0">
                <a:solidFill>
                  <a:srgbClr val="FF0000"/>
                </a:solidFill>
                <a:latin typeface="Calibri"/>
                <a:cs typeface="Calibri"/>
              </a:rPr>
              <a:t> </a:t>
            </a:r>
            <a:r>
              <a:rPr sz="2750" b="1" spc="20" dirty="0">
                <a:solidFill>
                  <a:srgbClr val="FF0000"/>
                </a:solidFill>
                <a:latin typeface="Calibri"/>
                <a:cs typeface="Calibri"/>
              </a:rPr>
              <a:t>survey</a:t>
            </a:r>
            <a:r>
              <a:rPr sz="2750" b="1" spc="-65" dirty="0">
                <a:solidFill>
                  <a:srgbClr val="FF0000"/>
                </a:solidFill>
                <a:latin typeface="Calibri"/>
                <a:cs typeface="Calibri"/>
              </a:rPr>
              <a:t> </a:t>
            </a:r>
            <a:r>
              <a:rPr sz="2750" b="1" spc="5" dirty="0">
                <a:solidFill>
                  <a:srgbClr val="FF0000"/>
                </a:solidFill>
                <a:latin typeface="Calibri"/>
                <a:cs typeface="Calibri"/>
              </a:rPr>
              <a:t>that</a:t>
            </a:r>
            <a:r>
              <a:rPr sz="2750" b="1" spc="65" dirty="0">
                <a:solidFill>
                  <a:srgbClr val="FF0000"/>
                </a:solidFill>
                <a:latin typeface="Calibri"/>
                <a:cs typeface="Calibri"/>
              </a:rPr>
              <a:t> </a:t>
            </a:r>
            <a:r>
              <a:rPr sz="2750" b="1" dirty="0">
                <a:solidFill>
                  <a:srgbClr val="FF0000"/>
                </a:solidFill>
                <a:latin typeface="Calibri"/>
                <a:cs typeface="Calibri"/>
              </a:rPr>
              <a:t>is </a:t>
            </a:r>
            <a:r>
              <a:rPr sz="2750" b="1" spc="5" dirty="0">
                <a:solidFill>
                  <a:srgbClr val="FF0000"/>
                </a:solidFill>
                <a:latin typeface="Calibri"/>
                <a:cs typeface="Calibri"/>
              </a:rPr>
              <a:t> </a:t>
            </a:r>
            <a:r>
              <a:rPr sz="2750" b="1" spc="15" dirty="0">
                <a:solidFill>
                  <a:srgbClr val="FF0000"/>
                </a:solidFill>
                <a:latin typeface="Calibri"/>
                <a:cs typeface="Calibri"/>
              </a:rPr>
              <a:t>repeated</a:t>
            </a:r>
            <a:r>
              <a:rPr sz="2750" b="1" spc="-20" dirty="0">
                <a:solidFill>
                  <a:srgbClr val="FF0000"/>
                </a:solidFill>
                <a:latin typeface="Calibri"/>
                <a:cs typeface="Calibri"/>
              </a:rPr>
              <a:t> </a:t>
            </a:r>
            <a:r>
              <a:rPr sz="2750" b="1" spc="5" dirty="0">
                <a:solidFill>
                  <a:srgbClr val="FF0000"/>
                </a:solidFill>
                <a:latin typeface="Calibri"/>
                <a:cs typeface="Calibri"/>
              </a:rPr>
              <a:t>multiple</a:t>
            </a:r>
            <a:r>
              <a:rPr sz="2750" b="1" spc="70" dirty="0">
                <a:solidFill>
                  <a:srgbClr val="FF0000"/>
                </a:solidFill>
                <a:latin typeface="Calibri"/>
                <a:cs typeface="Calibri"/>
              </a:rPr>
              <a:t> </a:t>
            </a:r>
            <a:r>
              <a:rPr sz="2750" b="1" spc="25" dirty="0">
                <a:solidFill>
                  <a:srgbClr val="FF0000"/>
                </a:solidFill>
                <a:latin typeface="Calibri"/>
                <a:cs typeface="Calibri"/>
              </a:rPr>
              <a:t>times</a:t>
            </a:r>
            <a:r>
              <a:rPr sz="2750" spc="25" dirty="0">
                <a:solidFill>
                  <a:srgbClr val="FF0000"/>
                </a:solidFill>
                <a:latin typeface="Calibri"/>
                <a:cs typeface="Calibri"/>
              </a:rPr>
              <a:t>.</a:t>
            </a:r>
            <a:r>
              <a:rPr sz="2750" spc="20" dirty="0">
                <a:solidFill>
                  <a:srgbClr val="FF0000"/>
                </a:solidFill>
                <a:latin typeface="Calibri"/>
                <a:cs typeface="Calibri"/>
              </a:rPr>
              <a:t> </a:t>
            </a:r>
            <a:r>
              <a:rPr sz="2750" spc="-5" dirty="0">
                <a:solidFill>
                  <a:srgbClr val="FF0000"/>
                </a:solidFill>
                <a:latin typeface="Calibri"/>
                <a:cs typeface="Calibri"/>
              </a:rPr>
              <a:t>(When</a:t>
            </a:r>
            <a:r>
              <a:rPr sz="2750" spc="160" dirty="0">
                <a:solidFill>
                  <a:srgbClr val="FF0000"/>
                </a:solidFill>
                <a:latin typeface="Calibri"/>
                <a:cs typeface="Calibri"/>
              </a:rPr>
              <a:t> </a:t>
            </a:r>
            <a:r>
              <a:rPr sz="2750" spc="-5" dirty="0">
                <a:solidFill>
                  <a:srgbClr val="FF0000"/>
                </a:solidFill>
                <a:latin typeface="Calibri"/>
                <a:cs typeface="Calibri"/>
              </a:rPr>
              <a:t>we</a:t>
            </a:r>
            <a:r>
              <a:rPr sz="2750" spc="15" dirty="0">
                <a:solidFill>
                  <a:srgbClr val="FF0000"/>
                </a:solidFill>
                <a:latin typeface="Calibri"/>
                <a:cs typeface="Calibri"/>
              </a:rPr>
              <a:t> </a:t>
            </a:r>
            <a:r>
              <a:rPr sz="2750" spc="-10" dirty="0">
                <a:solidFill>
                  <a:srgbClr val="FF0000"/>
                </a:solidFill>
                <a:latin typeface="Calibri"/>
                <a:cs typeface="Calibri"/>
              </a:rPr>
              <a:t>have</a:t>
            </a:r>
            <a:r>
              <a:rPr sz="2750" spc="15" dirty="0">
                <a:solidFill>
                  <a:srgbClr val="FF0000"/>
                </a:solidFill>
                <a:latin typeface="Calibri"/>
                <a:cs typeface="Calibri"/>
              </a:rPr>
              <a:t> </a:t>
            </a:r>
            <a:r>
              <a:rPr sz="2750" dirty="0">
                <a:solidFill>
                  <a:srgbClr val="FF0000"/>
                </a:solidFill>
                <a:latin typeface="Calibri"/>
                <a:cs typeface="Calibri"/>
              </a:rPr>
              <a:t>only</a:t>
            </a:r>
            <a:r>
              <a:rPr sz="2750" spc="140" dirty="0">
                <a:solidFill>
                  <a:srgbClr val="FF0000"/>
                </a:solidFill>
                <a:latin typeface="Calibri"/>
                <a:cs typeface="Calibri"/>
              </a:rPr>
              <a:t> </a:t>
            </a:r>
            <a:r>
              <a:rPr sz="2750" spc="-15" dirty="0">
                <a:solidFill>
                  <a:srgbClr val="FF0000"/>
                </a:solidFill>
                <a:latin typeface="Calibri"/>
                <a:cs typeface="Calibri"/>
              </a:rPr>
              <a:t>two</a:t>
            </a:r>
            <a:r>
              <a:rPr sz="2750" spc="80" dirty="0">
                <a:solidFill>
                  <a:srgbClr val="FF0000"/>
                </a:solidFill>
                <a:latin typeface="Calibri"/>
                <a:cs typeface="Calibri"/>
              </a:rPr>
              <a:t> </a:t>
            </a:r>
            <a:r>
              <a:rPr sz="2750" spc="-15" dirty="0">
                <a:solidFill>
                  <a:srgbClr val="FF0000"/>
                </a:solidFill>
                <a:latin typeface="Calibri"/>
                <a:cs typeface="Calibri"/>
              </a:rPr>
              <a:t>possible </a:t>
            </a:r>
            <a:r>
              <a:rPr sz="2750" spc="-10" dirty="0">
                <a:solidFill>
                  <a:srgbClr val="FF0000"/>
                </a:solidFill>
                <a:latin typeface="Calibri"/>
                <a:cs typeface="Calibri"/>
              </a:rPr>
              <a:t> </a:t>
            </a:r>
            <a:r>
              <a:rPr sz="2750" spc="5" dirty="0">
                <a:solidFill>
                  <a:srgbClr val="FF0000"/>
                </a:solidFill>
                <a:latin typeface="Calibri"/>
                <a:cs typeface="Calibri"/>
              </a:rPr>
              <a:t>outcomes)</a:t>
            </a:r>
            <a:endParaRPr sz="2750">
              <a:latin typeface="Calibri"/>
              <a:cs typeface="Calibri"/>
            </a:endParaRPr>
          </a:p>
          <a:p>
            <a:pPr>
              <a:lnSpc>
                <a:spcPct val="100000"/>
              </a:lnSpc>
              <a:buFont typeface="Arial MT"/>
              <a:buChar char="•"/>
            </a:pPr>
            <a:endParaRPr sz="2800">
              <a:latin typeface="Calibri"/>
              <a:cs typeface="Calibri"/>
            </a:endParaRPr>
          </a:p>
          <a:p>
            <a:pPr marL="241300" marR="337820" indent="-229235">
              <a:lnSpc>
                <a:spcPts val="3000"/>
              </a:lnSpc>
              <a:spcBef>
                <a:spcPts val="1745"/>
              </a:spcBef>
              <a:buFont typeface="Arial MT"/>
              <a:buChar char="•"/>
              <a:tabLst>
                <a:tab pos="241935" algn="l"/>
              </a:tabLst>
            </a:pPr>
            <a:r>
              <a:rPr sz="2750" spc="-10" dirty="0">
                <a:latin typeface="Calibri"/>
                <a:cs typeface="Calibri"/>
              </a:rPr>
              <a:t>Example,</a:t>
            </a:r>
            <a:r>
              <a:rPr sz="2750" spc="180" dirty="0">
                <a:latin typeface="Calibri"/>
                <a:cs typeface="Calibri"/>
              </a:rPr>
              <a:t> </a:t>
            </a:r>
            <a:r>
              <a:rPr sz="2750" spc="10" dirty="0">
                <a:latin typeface="Calibri"/>
                <a:cs typeface="Calibri"/>
              </a:rPr>
              <a:t>a</a:t>
            </a:r>
            <a:r>
              <a:rPr sz="2750" dirty="0">
                <a:latin typeface="Calibri"/>
                <a:cs typeface="Calibri"/>
              </a:rPr>
              <a:t> </a:t>
            </a:r>
            <a:r>
              <a:rPr sz="2750" spc="15" dirty="0">
                <a:latin typeface="Calibri"/>
                <a:cs typeface="Calibri"/>
              </a:rPr>
              <a:t>coin </a:t>
            </a:r>
            <a:r>
              <a:rPr sz="2750" dirty="0">
                <a:latin typeface="Calibri"/>
                <a:cs typeface="Calibri"/>
              </a:rPr>
              <a:t>toss</a:t>
            </a:r>
            <a:r>
              <a:rPr sz="2750" spc="90" dirty="0">
                <a:latin typeface="Calibri"/>
                <a:cs typeface="Calibri"/>
              </a:rPr>
              <a:t> </a:t>
            </a:r>
            <a:r>
              <a:rPr sz="2750" spc="5" dirty="0">
                <a:latin typeface="Calibri"/>
                <a:cs typeface="Calibri"/>
              </a:rPr>
              <a:t>has</a:t>
            </a:r>
            <a:r>
              <a:rPr sz="2750" spc="10" dirty="0">
                <a:latin typeface="Calibri"/>
                <a:cs typeface="Calibri"/>
              </a:rPr>
              <a:t> </a:t>
            </a:r>
            <a:r>
              <a:rPr sz="2750" dirty="0">
                <a:latin typeface="Calibri"/>
                <a:cs typeface="Calibri"/>
              </a:rPr>
              <a:t>only</a:t>
            </a:r>
            <a:r>
              <a:rPr sz="2750" spc="70" dirty="0">
                <a:latin typeface="Calibri"/>
                <a:cs typeface="Calibri"/>
              </a:rPr>
              <a:t> </a:t>
            </a:r>
            <a:r>
              <a:rPr sz="2750" spc="-10" dirty="0">
                <a:latin typeface="Calibri"/>
                <a:cs typeface="Calibri"/>
              </a:rPr>
              <a:t>two</a:t>
            </a:r>
            <a:r>
              <a:rPr sz="2750" spc="80" dirty="0">
                <a:latin typeface="Calibri"/>
                <a:cs typeface="Calibri"/>
              </a:rPr>
              <a:t> </a:t>
            </a:r>
            <a:r>
              <a:rPr sz="2750" spc="-15" dirty="0">
                <a:latin typeface="Calibri"/>
                <a:cs typeface="Calibri"/>
              </a:rPr>
              <a:t>possible</a:t>
            </a:r>
            <a:r>
              <a:rPr sz="2750" spc="320" dirty="0">
                <a:latin typeface="Calibri"/>
                <a:cs typeface="Calibri"/>
              </a:rPr>
              <a:t> </a:t>
            </a:r>
            <a:r>
              <a:rPr sz="2750" spc="5" dirty="0">
                <a:latin typeface="Calibri"/>
                <a:cs typeface="Calibri"/>
              </a:rPr>
              <a:t>outcomes:</a:t>
            </a:r>
            <a:r>
              <a:rPr sz="2750" spc="60" dirty="0">
                <a:latin typeface="Calibri"/>
                <a:cs typeface="Calibri"/>
              </a:rPr>
              <a:t> </a:t>
            </a:r>
            <a:r>
              <a:rPr sz="2750" spc="-5" dirty="0">
                <a:latin typeface="Calibri"/>
                <a:cs typeface="Calibri"/>
              </a:rPr>
              <a:t>heads</a:t>
            </a:r>
            <a:r>
              <a:rPr sz="2750" spc="160" dirty="0">
                <a:latin typeface="Calibri"/>
                <a:cs typeface="Calibri"/>
              </a:rPr>
              <a:t> </a:t>
            </a:r>
            <a:r>
              <a:rPr sz="2750" spc="25" dirty="0">
                <a:latin typeface="Calibri"/>
                <a:cs typeface="Calibri"/>
              </a:rPr>
              <a:t>or</a:t>
            </a:r>
            <a:r>
              <a:rPr sz="2750" spc="-10" dirty="0">
                <a:latin typeface="Calibri"/>
                <a:cs typeface="Calibri"/>
              </a:rPr>
              <a:t> tails </a:t>
            </a:r>
            <a:r>
              <a:rPr sz="2750" spc="-610" dirty="0">
                <a:latin typeface="Calibri"/>
                <a:cs typeface="Calibri"/>
              </a:rPr>
              <a:t> </a:t>
            </a:r>
            <a:r>
              <a:rPr sz="2750" spc="5" dirty="0">
                <a:latin typeface="Calibri"/>
                <a:cs typeface="Calibri"/>
              </a:rPr>
              <a:t>and</a:t>
            </a:r>
            <a:r>
              <a:rPr sz="2750" spc="90" dirty="0">
                <a:latin typeface="Calibri"/>
                <a:cs typeface="Calibri"/>
              </a:rPr>
              <a:t> </a:t>
            </a:r>
            <a:r>
              <a:rPr sz="2750" spc="-5" dirty="0">
                <a:latin typeface="Calibri"/>
                <a:cs typeface="Calibri"/>
              </a:rPr>
              <a:t>taking</a:t>
            </a:r>
            <a:r>
              <a:rPr sz="2750" spc="90" dirty="0">
                <a:latin typeface="Calibri"/>
                <a:cs typeface="Calibri"/>
              </a:rPr>
              <a:t> </a:t>
            </a:r>
            <a:r>
              <a:rPr sz="2750" spc="10" dirty="0">
                <a:latin typeface="Calibri"/>
                <a:cs typeface="Calibri"/>
              </a:rPr>
              <a:t>a</a:t>
            </a:r>
            <a:r>
              <a:rPr sz="2750" spc="-5" dirty="0">
                <a:latin typeface="Calibri"/>
                <a:cs typeface="Calibri"/>
              </a:rPr>
              <a:t> </a:t>
            </a:r>
            <a:r>
              <a:rPr sz="2750" spc="-20" dirty="0">
                <a:latin typeface="Calibri"/>
                <a:cs typeface="Calibri"/>
              </a:rPr>
              <a:t>test</a:t>
            </a:r>
            <a:r>
              <a:rPr sz="2750" spc="95" dirty="0">
                <a:latin typeface="Calibri"/>
                <a:cs typeface="Calibri"/>
              </a:rPr>
              <a:t> </a:t>
            </a:r>
            <a:r>
              <a:rPr sz="2750" spc="5" dirty="0">
                <a:latin typeface="Calibri"/>
                <a:cs typeface="Calibri"/>
              </a:rPr>
              <a:t>could</a:t>
            </a:r>
            <a:r>
              <a:rPr sz="2750" spc="20" dirty="0">
                <a:latin typeface="Calibri"/>
                <a:cs typeface="Calibri"/>
              </a:rPr>
              <a:t> </a:t>
            </a:r>
            <a:r>
              <a:rPr sz="2750" spc="-10" dirty="0">
                <a:latin typeface="Calibri"/>
                <a:cs typeface="Calibri"/>
              </a:rPr>
              <a:t>have</a:t>
            </a:r>
            <a:r>
              <a:rPr sz="2750" spc="90" dirty="0">
                <a:latin typeface="Calibri"/>
                <a:cs typeface="Calibri"/>
              </a:rPr>
              <a:t> </a:t>
            </a:r>
            <a:r>
              <a:rPr sz="2750" spc="-15" dirty="0">
                <a:latin typeface="Calibri"/>
                <a:cs typeface="Calibri"/>
              </a:rPr>
              <a:t>two</a:t>
            </a:r>
            <a:r>
              <a:rPr sz="2750" spc="80" dirty="0">
                <a:latin typeface="Calibri"/>
                <a:cs typeface="Calibri"/>
              </a:rPr>
              <a:t> </a:t>
            </a:r>
            <a:r>
              <a:rPr sz="2750" spc="-15" dirty="0">
                <a:latin typeface="Calibri"/>
                <a:cs typeface="Calibri"/>
              </a:rPr>
              <a:t>possible</a:t>
            </a:r>
            <a:r>
              <a:rPr sz="2750" spc="245" dirty="0">
                <a:latin typeface="Calibri"/>
                <a:cs typeface="Calibri"/>
              </a:rPr>
              <a:t> </a:t>
            </a:r>
            <a:r>
              <a:rPr sz="2750" spc="5" dirty="0">
                <a:latin typeface="Calibri"/>
                <a:cs typeface="Calibri"/>
              </a:rPr>
              <a:t>outcomes:</a:t>
            </a:r>
            <a:r>
              <a:rPr sz="2750" spc="55" dirty="0">
                <a:latin typeface="Calibri"/>
                <a:cs typeface="Calibri"/>
              </a:rPr>
              <a:t> </a:t>
            </a:r>
            <a:r>
              <a:rPr sz="2750" spc="-5" dirty="0">
                <a:latin typeface="Calibri"/>
                <a:cs typeface="Calibri"/>
              </a:rPr>
              <a:t>pass</a:t>
            </a:r>
            <a:r>
              <a:rPr sz="2750" spc="90" dirty="0">
                <a:latin typeface="Calibri"/>
                <a:cs typeface="Calibri"/>
              </a:rPr>
              <a:t> </a:t>
            </a:r>
            <a:r>
              <a:rPr sz="2750" spc="25" dirty="0">
                <a:latin typeface="Calibri"/>
                <a:cs typeface="Calibri"/>
              </a:rPr>
              <a:t>or</a:t>
            </a:r>
            <a:r>
              <a:rPr sz="2750" spc="55" dirty="0">
                <a:latin typeface="Calibri"/>
                <a:cs typeface="Calibri"/>
              </a:rPr>
              <a:t> </a:t>
            </a:r>
            <a:r>
              <a:rPr sz="2750" spc="-25" dirty="0">
                <a:latin typeface="Calibri"/>
                <a:cs typeface="Calibri"/>
              </a:rPr>
              <a:t>fail.</a:t>
            </a:r>
            <a:endParaRPr sz="275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2229</TotalTime>
  <Words>8600</Words>
  <Application>Microsoft Office PowerPoint</Application>
  <PresentationFormat>Custom</PresentationFormat>
  <Paragraphs>986</Paragraphs>
  <Slides>148</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148</vt:i4>
      </vt:variant>
    </vt:vector>
  </HeadingPairs>
  <TitlesOfParts>
    <vt:vector size="166" baseType="lpstr">
      <vt:lpstr>Arial</vt:lpstr>
      <vt:lpstr>Arial MT</vt:lpstr>
      <vt:lpstr>Calibri</vt:lpstr>
      <vt:lpstr>Calibri Light</vt:lpstr>
      <vt:lpstr>Cambria Math</vt:lpstr>
      <vt:lpstr>Gilmer</vt:lpstr>
      <vt:lpstr>Google Sans</vt:lpstr>
      <vt:lpstr>Helvetica</vt:lpstr>
      <vt:lpstr>inherit</vt:lpstr>
      <vt:lpstr>Inter</vt:lpstr>
      <vt:lpstr>KaTeX_Main</vt:lpstr>
      <vt:lpstr>KaTeX_Math</vt:lpstr>
      <vt:lpstr>Lato</vt:lpstr>
      <vt:lpstr>Montserrat</vt:lpstr>
      <vt:lpstr>Soleil</vt:lpstr>
      <vt:lpstr>Symbol</vt:lpstr>
      <vt:lpstr>Times New Roman</vt:lpstr>
      <vt:lpstr>Office Theme</vt:lpstr>
      <vt:lpstr>Text Books:</vt:lpstr>
      <vt:lpstr>Reference Books and Web sources</vt:lpstr>
      <vt:lpstr>UNIT - 1</vt:lpstr>
      <vt:lpstr>Introduction: Definition</vt:lpstr>
      <vt:lpstr>PowerPoint Presentation</vt:lpstr>
      <vt:lpstr>Features and classes</vt:lpstr>
      <vt:lpstr>Two broad types of classification</vt:lpstr>
      <vt:lpstr>PowerPoint Presentation</vt:lpstr>
      <vt:lpstr>Samples or patterns</vt:lpstr>
      <vt:lpstr>Training and Testing data</vt:lpstr>
      <vt:lpstr>Statistical Decision Theory</vt:lpstr>
      <vt:lpstr>Example for Statistical Decision Theory</vt:lpstr>
      <vt:lpstr>PowerPoint Presentation</vt:lpstr>
      <vt:lpstr>PowerPoint Presentation</vt:lpstr>
      <vt:lpstr>Histogram of dapg</vt:lpstr>
      <vt:lpstr>PowerPoint Presentation</vt:lpstr>
      <vt:lpstr>Prediction</vt:lpstr>
      <vt:lpstr>PowerPoint Presentation</vt:lpstr>
      <vt:lpstr>PowerPoint Presentation</vt:lpstr>
      <vt:lpstr>PowerPoint Presentation</vt:lpstr>
      <vt:lpstr>Prediction with two parameters.</vt:lpstr>
      <vt:lpstr>PowerPoint Presentation</vt:lpstr>
      <vt:lpstr>Simple illustration of Pattern Classification</vt:lpstr>
      <vt:lpstr>PowerPoint Presentation</vt:lpstr>
      <vt:lpstr>Block diagram of Pattern recognition and  classification</vt:lpstr>
      <vt:lpstr>PowerPoint Presentation</vt:lpstr>
      <vt:lpstr>PowerPoint Presentation</vt:lpstr>
      <vt:lpstr>Examples for pattern  recognition and classification</vt:lpstr>
      <vt:lpstr>Handwriting Recognition</vt:lpstr>
      <vt:lpstr>License Plate Recognition</vt:lpstr>
      <vt:lpstr>Biometric Recognition</vt:lpstr>
      <vt:lpstr>Face Detection/Recognition</vt:lpstr>
      <vt:lpstr>PowerPoint Presentation</vt:lpstr>
      <vt:lpstr>Autonomous Systems</vt:lpstr>
      <vt:lpstr>Medical Applications</vt:lpstr>
      <vt:lpstr>PowerPoint Presentation</vt:lpstr>
      <vt:lpstr>Probability:  Introduction to probability Probabilities of Events</vt:lpstr>
      <vt:lpstr>What is covered?</vt:lpstr>
      <vt:lpstr>What is a probability</vt:lpstr>
      <vt:lpstr>Experiment</vt:lpstr>
      <vt:lpstr>Event</vt:lpstr>
      <vt:lpstr>Examples Sample Space of Tossing a coin = {H,T}  Tossing 2 Coins = {HH,HT,TH,TT}</vt:lpstr>
      <vt:lpstr>Example</vt:lpstr>
      <vt:lpstr>The Probability of an Event P(A)</vt:lpstr>
      <vt:lpstr>The Probability of an Event</vt:lpstr>
      <vt:lpstr>Example 1</vt:lpstr>
      <vt:lpstr>Example 2</vt:lpstr>
      <vt:lpstr>PowerPoint Presentation</vt:lpstr>
      <vt:lpstr>Example 3</vt:lpstr>
      <vt:lpstr>Permutations</vt:lpstr>
      <vt:lpstr>Examples</vt:lpstr>
      <vt:lpstr>Combinations</vt:lpstr>
      <vt:lpstr>Is it combination or permutation?</vt:lpstr>
      <vt:lpstr>PowerPoint Presentation</vt:lpstr>
      <vt:lpstr>Summary:</vt:lpstr>
      <vt:lpstr>Event Relations</vt:lpstr>
      <vt:lpstr>Special Events</vt:lpstr>
      <vt:lpstr>3 Basic Event relations</vt:lpstr>
      <vt:lpstr>Let A and B be two events, then the union of A and B is the event (denoted by AB) defined by:</vt:lpstr>
      <vt:lpstr>PowerPoint Presentation</vt:lpstr>
      <vt:lpstr>Intersection</vt:lpstr>
      <vt:lpstr>PowerPoint Presentation</vt:lpstr>
      <vt:lpstr>Let A be any event, then the complement of A (denoted by A ) defined by:</vt:lpstr>
      <vt:lpstr>The event A occurs if the event A does not  occur</vt:lpstr>
      <vt:lpstr>Mutually Exclusive</vt:lpstr>
      <vt:lpstr>If two events A and B are mutually exclusive then:</vt:lpstr>
      <vt:lpstr>Rules of Probability</vt:lpstr>
      <vt:lpstr>PowerPoint Presentation</vt:lpstr>
      <vt:lpstr>Additive rule (In general)</vt:lpstr>
      <vt:lpstr>The additive rule (Mutually exclusive events) if A  B = </vt:lpstr>
      <vt:lpstr>A  B</vt:lpstr>
      <vt:lpstr>P A  B  PA PB PA  B</vt:lpstr>
      <vt:lpstr>Solution: Let A = the event that Bangalore is amongst the final 5.  Let B = the event that Mohali is amongst the final 5.</vt:lpstr>
      <vt:lpstr>PowerPoint Presentation</vt:lpstr>
      <vt:lpstr>Rule for complements</vt:lpstr>
      <vt:lpstr>Rule for complements</vt:lpstr>
      <vt:lpstr>Let A be any event, then the complement of A (denoted by A ) defined by:</vt:lpstr>
      <vt:lpstr>The event A occurs if the event A does not  occur</vt:lpstr>
      <vt:lpstr>PowerPoint Presentation</vt:lpstr>
      <vt:lpstr>What Is Conditional Probability?</vt:lpstr>
      <vt:lpstr>PowerPoint Presentation</vt:lpstr>
      <vt:lpstr>Rationale:</vt:lpstr>
      <vt:lpstr>An Example</vt:lpstr>
      <vt:lpstr>Solution:</vt:lpstr>
      <vt:lpstr>Another example</vt:lpstr>
      <vt:lpstr>PowerPoint Presentation</vt:lpstr>
      <vt:lpstr>More Example Problem for Conditional Probability</vt:lpstr>
      <vt:lpstr>PowerPoint Presentation</vt:lpstr>
      <vt:lpstr>PowerPoint Presentation</vt:lpstr>
      <vt:lpstr>PowerPoint Presentation</vt:lpstr>
      <vt:lpstr>PowerPoint Presentation</vt:lpstr>
      <vt:lpstr>Random Variables</vt:lpstr>
      <vt:lpstr>PowerPoint Presentation</vt:lpstr>
      <vt:lpstr>PowerPoint Presentation</vt:lpstr>
      <vt:lpstr>Discrete random variables</vt:lpstr>
      <vt:lpstr>Continuous Random Variable</vt:lpstr>
      <vt:lpstr>Probability distribution</vt:lpstr>
      <vt:lpstr>Broad classification of Probability distribution</vt:lpstr>
      <vt:lpstr>Discrete Probability Distribution:  Binomial Distribution</vt:lpstr>
      <vt:lpstr>Assumptions of Binomial distribution (It is also called as Bernoulli’s Distribution)</vt:lpstr>
      <vt:lpstr>Formula for Binomial Distribution</vt:lpstr>
      <vt:lpstr>Binomial Distribution: Illustration with example</vt:lpstr>
      <vt:lpstr>PowerPoint Presentation</vt:lpstr>
      <vt:lpstr>Binomial distribution: Another example</vt:lpstr>
      <vt:lpstr>The Binomial Distribution: another example</vt:lpstr>
      <vt:lpstr>PowerPoint Presentation</vt:lpstr>
      <vt:lpstr>PowerPoint Presentation</vt:lpstr>
      <vt:lpstr>PowerPoint Presentation</vt:lpstr>
      <vt:lpstr>PowerPoint Presentation</vt:lpstr>
      <vt:lpstr>Poisson Distribution</vt:lpstr>
      <vt:lpstr>PowerPoint Presentation</vt:lpstr>
      <vt:lpstr>PowerPoint Presentation</vt:lpstr>
      <vt:lpstr>PowerPoint Presentation</vt:lpstr>
      <vt:lpstr>Continuous Probability Distributions</vt:lpstr>
      <vt:lpstr>PowerPoint Presentation</vt:lpstr>
      <vt:lpstr>PowerPoint Presentation</vt:lpstr>
      <vt:lpstr>Continuous Uniform Distribution</vt:lpstr>
      <vt:lpstr>The Uniform distribution from a to b</vt:lpstr>
      <vt:lpstr>PowerPoint Presentation</vt:lpstr>
      <vt:lpstr>PowerPoint Presentation</vt:lpstr>
      <vt:lpstr>The probability distribution of the normal variable depends upon the two parameters 𝜇 and 𝜎</vt:lpstr>
      <vt:lpstr>PowerPoint Presentation</vt:lpstr>
      <vt:lpstr>For Standard Normal distribution:</vt:lpstr>
      <vt:lpstr>Problem: Normal distribution</vt:lpstr>
      <vt:lpstr>PowerPoint Presentation</vt:lpstr>
      <vt:lpstr>PowerPoint Presentation</vt:lpstr>
      <vt:lpstr>PowerPoint Presentation</vt:lpstr>
      <vt:lpstr>Another problem</vt:lpstr>
      <vt:lpstr>Joint Distributions and Densities</vt:lpstr>
      <vt:lpstr>PowerPoint Presentation</vt:lpstr>
      <vt:lpstr>Joint distribution in continuous random variable</vt:lpstr>
      <vt:lpstr>Moments of Random Variables</vt:lpstr>
      <vt:lpstr>Computing Moments for population</vt:lpstr>
      <vt:lpstr>Moment 3: To know the Skewness</vt:lpstr>
      <vt:lpstr>Moment 4 : To know the Kurtosis</vt:lpstr>
      <vt:lpstr>PowerPoint Presentation</vt:lpstr>
      <vt:lpstr>PowerPoint Presentation</vt:lpstr>
      <vt:lpstr>Normal Distribution</vt:lpstr>
      <vt:lpstr>Positive Skew</vt:lpstr>
      <vt:lpstr>+ve skew</vt:lpstr>
      <vt:lpstr>-ve skew</vt:lpstr>
      <vt:lpstr>Difference between PDF and PMF</vt:lpstr>
      <vt:lpstr>Moments for random variable:</vt:lpstr>
      <vt:lpstr>PowerPoint Presentation</vt:lpstr>
      <vt:lpstr>PowerPoint Presentation</vt:lpstr>
      <vt:lpstr>For example computation of 3rd Order moment</vt:lpstr>
      <vt:lpstr>Estimation of Parameters from Samples</vt:lpstr>
      <vt:lpstr>End of Unit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Recognition and Image Analysis</dc:title>
  <dc:creator>Administrator</dc:creator>
  <cp:lastModifiedBy>LENOVO</cp:lastModifiedBy>
  <cp:revision>12</cp:revision>
  <dcterms:created xsi:type="dcterms:W3CDTF">2024-03-13T17:24:40Z</dcterms:created>
  <dcterms:modified xsi:type="dcterms:W3CDTF">2024-03-19T11:25:03Z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2022-11-21T00:00:00Z</vt:filetime>
  </property>
  <property fmtid="{D5CDD505-2E9C-101B-9397-08002B2CF9AE}" pid="3" name="Creator">
    <vt:lpwstr>Microsoft® PowerPoint® 2019</vt:lpwstr>
  </property>
  <property fmtid="{D5CDD505-2E9C-101B-9397-08002B2CF9AE}" pid="4" name="LastSaved">
    <vt:filetime>2024-03-13T00:00:00Z</vt:filetime>
  </property>
</Properties>
</file>